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985000" cy="92837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96">
          <p15:clr>
            <a:srgbClr val="A4A3A4"/>
          </p15:clr>
        </p15:guide>
        <p15:guide id="2" orient="horz" pos="336">
          <p15:clr>
            <a:srgbClr val="A4A3A4"/>
          </p15:clr>
        </p15:guide>
        <p15:guide id="3" orient="horz" pos="372">
          <p15:clr>
            <a:srgbClr val="A4A3A4"/>
          </p15:clr>
        </p15:guide>
        <p15:guide id="4" orient="horz" pos="509">
          <p15:clr>
            <a:srgbClr val="A4A3A4"/>
          </p15:clr>
        </p15:guide>
        <p15:guide id="5" orient="horz" pos="531">
          <p15:clr>
            <a:srgbClr val="A4A3A4"/>
          </p15:clr>
        </p15:guide>
        <p15:guide id="6" orient="horz" pos="781">
          <p15:clr>
            <a:srgbClr val="A4A3A4"/>
          </p15:clr>
        </p15:guide>
        <p15:guide id="7" orient="horz" pos="2754">
          <p15:clr>
            <a:srgbClr val="A4A3A4"/>
          </p15:clr>
        </p15:guide>
        <p15:guide id="8" orient="horz" pos="1801">
          <p15:clr>
            <a:srgbClr val="A4A3A4"/>
          </p15:clr>
        </p15:guide>
        <p15:guide id="9" orient="horz" pos="2832">
          <p15:clr>
            <a:srgbClr val="A4A3A4"/>
          </p15:clr>
        </p15:guide>
        <p15:guide id="10" pos="2880">
          <p15:clr>
            <a:srgbClr val="A4A3A4"/>
          </p15:clr>
        </p15:guide>
        <p15:guide id="11" pos="323">
          <p15:clr>
            <a:srgbClr val="A4A3A4"/>
          </p15:clr>
        </p15:guide>
        <p15:guide id="12" pos="1746">
          <p15:clr>
            <a:srgbClr val="A4A3A4"/>
          </p15:clr>
        </p15:guide>
        <p15:guide id="13" pos="3810">
          <p15:clr>
            <a:srgbClr val="A4A3A4"/>
          </p15:clr>
        </p15:guide>
        <p15:guide id="14" pos="5488">
          <p15:clr>
            <a:srgbClr val="A4A3A4"/>
          </p15:clr>
        </p15:guide>
        <p15:guide id="15" pos="2404">
          <p15:clr>
            <a:srgbClr val="A4A3A4"/>
          </p15:clr>
        </p15:guide>
        <p15:guide id="16" pos="5465">
          <p15:clr>
            <a:srgbClr val="A4A3A4"/>
          </p15:clr>
        </p15:guide>
        <p15:guide id="17" pos="5579">
          <p15:clr>
            <a:srgbClr val="A4A3A4"/>
          </p15:clr>
        </p15:guide>
        <p15:guide id="18" orient="horz" pos="1144">
          <p15:clr>
            <a:srgbClr val="A4A3A4"/>
          </p15:clr>
        </p15:guide>
        <p15:guide id="19" pos="3039">
          <p15:clr>
            <a:srgbClr val="A4A3A4"/>
          </p15:clr>
        </p15:guide>
      </p15:sldGuideLst>
    </p:ext>
    <p:ext uri="{2D200454-40CA-4A62-9FC3-DE9A4176ACB9}">
      <p15:notesGuideLst>
        <p15:guide id="1" orient="horz" pos="2924">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C651DF-5292-4E47-9E6C-023CD9F69085}">
  <a:tblStyle styleId="{D2C651DF-5292-4E47-9E6C-023CD9F6908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96" orient="horz"/>
        <p:guide pos="336" orient="horz"/>
        <p:guide pos="372" orient="horz"/>
        <p:guide pos="509" orient="horz"/>
        <p:guide pos="531" orient="horz"/>
        <p:guide pos="781" orient="horz"/>
        <p:guide pos="2754" orient="horz"/>
        <p:guide pos="1801" orient="horz"/>
        <p:guide pos="2832" orient="horz"/>
        <p:guide pos="2880"/>
        <p:guide pos="323"/>
        <p:guide pos="1746"/>
        <p:guide pos="3810"/>
        <p:guide pos="5488"/>
        <p:guide pos="2404"/>
        <p:guide pos="5465"/>
        <p:guide pos="5579"/>
        <p:guide pos="1144" orient="horz"/>
        <p:guide pos="3039"/>
      </p:guideLst>
    </p:cSldViewPr>
  </p:slideViewPr>
  <p:notesViewPr>
    <p:cSldViewPr snapToGrid="0">
      <p:cViewPr varScale="1">
        <p:scale>
          <a:sx n="100" d="100"/>
          <a:sy n="100" d="100"/>
        </p:scale>
        <p:origin x="0" y="0"/>
      </p:cViewPr>
      <p:guideLst>
        <p:guide pos="2924" orient="horz"/>
        <p:guide pos="2200"/>
      </p:guideLst>
    </p:cSldViewPr>
  </p:notesViewPr>
</p:viewPr>
</file>

<file path=ppt/_rels/presentation.xml.rels><?xml version="1.0" encoding="UTF-8"?><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s>
</file>

<file path=ppt/notesMasters/_rels/notesMaster1.xml.rels><?xml version="1.0" encoding="UTF-8"?><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27363" cy="4635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56050" y="0"/>
            <a:ext cx="3027363" cy="46355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98500" y="4410075"/>
            <a:ext cx="5588000" cy="417671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818563"/>
            <a:ext cx="3027363" cy="4635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56050" y="8818563"/>
            <a:ext cx="3027363" cy="46355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notes"/>
          <p:cNvSpPr txBox="1"/>
          <p:nvPr>
            <p:ph idx="1" type="body"/>
          </p:nvPr>
        </p:nvSpPr>
        <p:spPr>
          <a:xfrm>
            <a:off x="698500" y="4410075"/>
            <a:ext cx="5588000" cy="41767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notes"/>
          <p:cNvSpPr txBox="1"/>
          <p:nvPr>
            <p:ph idx="12" type="sldNum"/>
          </p:nvPr>
        </p:nvSpPr>
        <p:spPr>
          <a:xfrm>
            <a:off x="3956050" y="8818563"/>
            <a:ext cx="3027363" cy="4635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10:notes"/>
          <p:cNvSpPr txBox="1"/>
          <p:nvPr>
            <p:ph idx="12" type="sldNum"/>
          </p:nvPr>
        </p:nvSpPr>
        <p:spPr>
          <a:xfrm>
            <a:off x="3957638" y="8818563"/>
            <a:ext cx="3027362" cy="4635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1" name="Google Shape;591;p10: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10:notes"/>
          <p:cNvSpPr txBox="1"/>
          <p:nvPr>
            <p:ph idx="1" type="body"/>
          </p:nvPr>
        </p:nvSpPr>
        <p:spPr>
          <a:xfrm>
            <a:off x="698500" y="4410075"/>
            <a:ext cx="5588000" cy="41767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11: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11: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12: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12:notes"/>
          <p:cNvSpPr txBox="1"/>
          <p:nvPr>
            <p:ph idx="1" type="body"/>
          </p:nvPr>
        </p:nvSpPr>
        <p:spPr>
          <a:xfrm>
            <a:off x="698500" y="4410075"/>
            <a:ext cx="5588000" cy="41767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12:notes"/>
          <p:cNvSpPr txBox="1"/>
          <p:nvPr>
            <p:ph idx="12" type="sldNum"/>
          </p:nvPr>
        </p:nvSpPr>
        <p:spPr>
          <a:xfrm>
            <a:off x="3956050" y="8818563"/>
            <a:ext cx="3027363" cy="4635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13: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13: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14:notes"/>
          <p:cNvSpPr txBox="1"/>
          <p:nvPr>
            <p:ph idx="12" type="sldNum"/>
          </p:nvPr>
        </p:nvSpPr>
        <p:spPr>
          <a:xfrm>
            <a:off x="3957638" y="8818563"/>
            <a:ext cx="3027362" cy="4635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775" name="Google Shape;775;p14: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p14:notes"/>
          <p:cNvSpPr txBox="1"/>
          <p:nvPr>
            <p:ph idx="1" type="body"/>
          </p:nvPr>
        </p:nvSpPr>
        <p:spPr>
          <a:xfrm>
            <a:off x="698500" y="4410075"/>
            <a:ext cx="5588000" cy="41767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5: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15: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6: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6: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17: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17: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18: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18: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9: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19: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20: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 name="Google Shape;998;p20: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21: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21: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22: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22: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4: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4: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5: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5: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6: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6: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7: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7:notes"/>
          <p:cNvSpPr txBox="1"/>
          <p:nvPr>
            <p:ph idx="1" type="body"/>
          </p:nvPr>
        </p:nvSpPr>
        <p:spPr>
          <a:xfrm>
            <a:off x="698500" y="4410075"/>
            <a:ext cx="5588000" cy="417671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7:notes"/>
          <p:cNvSpPr txBox="1"/>
          <p:nvPr>
            <p:ph idx="12" type="sldNum"/>
          </p:nvPr>
        </p:nvSpPr>
        <p:spPr>
          <a:xfrm>
            <a:off x="3956050" y="8818563"/>
            <a:ext cx="3027363" cy="4635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8: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8: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9:notes"/>
          <p:cNvSpPr txBox="1"/>
          <p:nvPr>
            <p:ph idx="1" type="body"/>
          </p:nvPr>
        </p:nvSpPr>
        <p:spPr>
          <a:xfrm>
            <a:off x="698500" y="4410075"/>
            <a:ext cx="5588000" cy="4176713"/>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9:notes"/>
          <p:cNvSpPr/>
          <p:nvPr>
            <p:ph idx="2" type="sldImg"/>
          </p:nvPr>
        </p:nvSpPr>
        <p:spPr>
          <a:xfrm>
            <a:off x="398463" y="696913"/>
            <a:ext cx="6188075" cy="34813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showMasterSp="0">
  <p:cSld name="Title Slide White">
    <p:bg>
      <p:bgPr>
        <a:solidFill>
          <a:schemeClr val="lt1"/>
        </a:solidFill>
      </p:bgPr>
    </p:bg>
    <p:spTree>
      <p:nvGrpSpPr>
        <p:cNvPr id="17" name="Shape 17"/>
        <p:cNvGrpSpPr/>
        <p:nvPr/>
      </p:nvGrpSpPr>
      <p:grpSpPr>
        <a:xfrm>
          <a:off x="0" y="0"/>
          <a:ext cx="0" cy="0"/>
          <a:chOff x="0" y="0"/>
          <a:chExt cx="0" cy="0"/>
        </a:xfrm>
      </p:grpSpPr>
      <p:sp>
        <p:nvSpPr>
          <p:cNvPr id="18" name="Google Shape;18;p2"/>
          <p:cNvSpPr txBox="1"/>
          <p:nvPr>
            <p:ph type="ctrTitle"/>
          </p:nvPr>
        </p:nvSpPr>
        <p:spPr>
          <a:xfrm>
            <a:off x="308215" y="2032598"/>
            <a:ext cx="4263785" cy="886397"/>
          </a:xfrm>
          <a:prstGeom prst="rect">
            <a:avLst/>
          </a:prstGeom>
          <a:noFill/>
          <a:ln>
            <a:noFill/>
          </a:ln>
        </p:spPr>
        <p:txBody>
          <a:bodyPr anchorCtr="0" anchor="t" bIns="0" lIns="0" spcFirstLastPara="1" rIns="0" wrap="square" tIns="0">
            <a:spAutoFit/>
          </a:bodyPr>
          <a:lstStyle>
            <a:lvl1pPr lvl="0" algn="l">
              <a:lnSpc>
                <a:spcPct val="90000"/>
              </a:lnSpc>
              <a:spcBef>
                <a:spcPts val="600"/>
              </a:spcBef>
              <a:spcAft>
                <a:spcPts val="0"/>
              </a:spcAft>
              <a:buClr>
                <a:schemeClr val="dk1"/>
              </a:buClr>
              <a:buSzPts val="3200"/>
              <a:buFont typeface="Georgia"/>
              <a:buNone/>
              <a:defRPr b="0" sz="320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308215" y="1129219"/>
            <a:ext cx="4257242" cy="886397"/>
          </a:xfrm>
          <a:prstGeom prst="rect">
            <a:avLst/>
          </a:prstGeom>
          <a:noFill/>
          <a:ln>
            <a:noFill/>
          </a:ln>
        </p:spPr>
        <p:txBody>
          <a:bodyPr anchorCtr="0" anchor="b" bIns="0" lIns="0" spcFirstLastPara="1" rIns="0" wrap="square" tIns="0">
            <a:spAutoFit/>
          </a:bodyPr>
          <a:lstStyle>
            <a:lvl1pPr lvl="0" algn="l">
              <a:lnSpc>
                <a:spcPct val="90000"/>
              </a:lnSpc>
              <a:spcBef>
                <a:spcPts val="600"/>
              </a:spcBef>
              <a:spcAft>
                <a:spcPts val="0"/>
              </a:spcAft>
              <a:buClr>
                <a:schemeClr val="dk1"/>
              </a:buClr>
              <a:buSzPts val="3200"/>
              <a:buNone/>
              <a:defRPr b="1" i="1" sz="3200">
                <a:solidFill>
                  <a:schemeClr val="dk1"/>
                </a:solidFill>
                <a:latin typeface="Georgia"/>
                <a:ea typeface="Georgia"/>
                <a:cs typeface="Georgia"/>
                <a:sym typeface="Georgia"/>
              </a:defRPr>
            </a:lvl1pPr>
            <a:lvl2pPr lvl="1" algn="ctr">
              <a:spcBef>
                <a:spcPts val="200"/>
              </a:spcBef>
              <a:spcAft>
                <a:spcPts val="0"/>
              </a:spcAft>
              <a:buClr>
                <a:srgbClr val="888888"/>
              </a:buClr>
              <a:buSzPts val="1000"/>
              <a:buNone/>
              <a:defRPr>
                <a:solidFill>
                  <a:srgbClr val="888888"/>
                </a:solidFill>
              </a:defRPr>
            </a:lvl2pPr>
            <a:lvl3pPr lvl="2" algn="ctr">
              <a:spcBef>
                <a:spcPts val="180"/>
              </a:spcBef>
              <a:spcAft>
                <a:spcPts val="0"/>
              </a:spcAft>
              <a:buClr>
                <a:srgbClr val="888888"/>
              </a:buClr>
              <a:buSzPts val="900"/>
              <a:buNone/>
              <a:defRPr>
                <a:solidFill>
                  <a:srgbClr val="888888"/>
                </a:solidFill>
              </a:defRPr>
            </a:lvl3pPr>
            <a:lvl4pPr lvl="3" algn="ctr">
              <a:spcBef>
                <a:spcPts val="160"/>
              </a:spcBef>
              <a:spcAft>
                <a:spcPts val="0"/>
              </a:spcAft>
              <a:buClr>
                <a:srgbClr val="888888"/>
              </a:buClr>
              <a:buSzPts val="800"/>
              <a:buNone/>
              <a:defRPr>
                <a:solidFill>
                  <a:srgbClr val="888888"/>
                </a:solidFill>
              </a:defRPr>
            </a:lvl4pPr>
            <a:lvl5pPr lvl="4" algn="ctr">
              <a:spcBef>
                <a:spcPts val="140"/>
              </a:spcBef>
              <a:spcAft>
                <a:spcPts val="0"/>
              </a:spcAft>
              <a:buClr>
                <a:srgbClr val="888888"/>
              </a:buClr>
              <a:buSzPts val="7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2"/>
          <p:cNvSpPr txBox="1"/>
          <p:nvPr>
            <p:ph idx="2" type="body"/>
          </p:nvPr>
        </p:nvSpPr>
        <p:spPr>
          <a:xfrm>
            <a:off x="309563" y="380356"/>
            <a:ext cx="3424237" cy="184666"/>
          </a:xfrm>
          <a:prstGeom prst="rect">
            <a:avLst/>
          </a:prstGeom>
          <a:noFill/>
          <a:ln>
            <a:noFill/>
          </a:ln>
        </p:spPr>
        <p:txBody>
          <a:bodyPr anchorCtr="0" anchor="t" bIns="0" lIns="0" spcFirstLastPara="1" rIns="0" wrap="square" tIns="0">
            <a:spAutoFit/>
          </a:bodyPr>
          <a:lstStyle>
            <a:lvl1pPr indent="-228600" lvl="0" marL="457200" algn="l">
              <a:spcBef>
                <a:spcPts val="240"/>
              </a:spcBef>
              <a:spcAft>
                <a:spcPts val="0"/>
              </a:spcAft>
              <a:buClr>
                <a:schemeClr val="dk1"/>
              </a:buClr>
              <a:buSzPts val="1200"/>
              <a:buNone/>
              <a:defRPr sz="1200">
                <a:solidFill>
                  <a:schemeClr val="dk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2"/>
          <p:cNvSpPr/>
          <p:nvPr/>
        </p:nvSpPr>
        <p:spPr>
          <a:xfrm>
            <a:off x="-9524" y="3346064"/>
            <a:ext cx="9141568" cy="98425"/>
          </a:xfrm>
          <a:custGeom>
            <a:rect b="b" l="l" r="r" t="t"/>
            <a:pathLst>
              <a:path extrusionOk="0" h="10000" w="10475">
                <a:moveTo>
                  <a:pt x="10475" y="0"/>
                </a:moveTo>
                <a:lnTo>
                  <a:pt x="1334" y="0"/>
                </a:lnTo>
                <a:cubicBezTo>
                  <a:pt x="1303" y="3333"/>
                  <a:pt x="1272" y="6667"/>
                  <a:pt x="1242" y="10000"/>
                </a:cubicBezTo>
                <a:cubicBezTo>
                  <a:pt x="1207" y="6667"/>
                  <a:pt x="1172" y="3333"/>
                  <a:pt x="1138" y="0"/>
                </a:cubicBezTo>
                <a:lnTo>
                  <a:pt x="0" y="0"/>
                </a:lnTo>
              </a:path>
            </a:pathLst>
          </a:custGeom>
          <a:noFill/>
          <a:ln cap="rnd"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2" name="Google Shape;22;p2"/>
          <p:cNvPicPr preferRelativeResize="0"/>
          <p:nvPr/>
        </p:nvPicPr>
        <p:blipFill rotWithShape="1">
          <a:blip r:embed="rId2">
            <a:alphaModFix/>
          </a:blip>
          <a:srcRect b="0" l="0" r="0" t="0"/>
          <a:stretch/>
        </p:blipFill>
        <p:spPr>
          <a:xfrm>
            <a:off x="7128433" y="4256385"/>
            <a:ext cx="1682182" cy="356028"/>
          </a:xfrm>
          <a:prstGeom prst="rect">
            <a:avLst/>
          </a:prstGeom>
          <a:noFill/>
          <a:ln>
            <a:noFill/>
          </a:ln>
        </p:spPr>
      </p:pic>
      <p:pic>
        <p:nvPicPr>
          <p:cNvPr id="23" name="Google Shape;23;p2"/>
          <p:cNvPicPr preferRelativeResize="0"/>
          <p:nvPr/>
        </p:nvPicPr>
        <p:blipFill rotWithShape="1">
          <a:blip r:embed="rId3">
            <a:alphaModFix/>
          </a:blip>
          <a:srcRect b="0" l="0" r="0" t="0"/>
          <a:stretch/>
        </p:blipFill>
        <p:spPr>
          <a:xfrm>
            <a:off x="331840" y="4137219"/>
            <a:ext cx="780791" cy="59436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 Showcase" showMasterSp="0">
  <p:cSld name="Work Showcase">
    <p:bg>
      <p:bgPr>
        <a:solidFill>
          <a:schemeClr val="lt1"/>
        </a:solidFill>
      </p:bgPr>
    </p:bg>
    <p:spTree>
      <p:nvGrpSpPr>
        <p:cNvPr id="85" name="Shape 85"/>
        <p:cNvGrpSpPr/>
        <p:nvPr/>
      </p:nvGrpSpPr>
      <p:grpSpPr>
        <a:xfrm>
          <a:off x="0" y="0"/>
          <a:ext cx="0" cy="0"/>
          <a:chOff x="0" y="0"/>
          <a:chExt cx="0" cy="0"/>
        </a:xfrm>
      </p:grpSpPr>
      <p:sp>
        <p:nvSpPr>
          <p:cNvPr id="86" name="Google Shape;86;p11"/>
          <p:cNvSpPr txBox="1"/>
          <p:nvPr>
            <p:ph type="title"/>
          </p:nvPr>
        </p:nvSpPr>
        <p:spPr>
          <a:xfrm>
            <a:off x="362702" y="3181435"/>
            <a:ext cx="2458325" cy="270843"/>
          </a:xfrm>
          <a:prstGeom prst="rect">
            <a:avLst/>
          </a:prstGeom>
          <a:noFill/>
          <a:ln>
            <a:noFill/>
          </a:ln>
        </p:spPr>
        <p:txBody>
          <a:bodyPr anchorCtr="0" anchor="b" bIns="0" lIns="0" spcFirstLastPara="1" rIns="0" wrap="square" tIns="0">
            <a:spAutoFit/>
          </a:bodyPr>
          <a:lstStyle>
            <a:lvl1pPr lvl="0" algn="ctr">
              <a:lnSpc>
                <a:spcPct val="110000"/>
              </a:lnSpc>
              <a:spcBef>
                <a:spcPts val="0"/>
              </a:spcBef>
              <a:spcAft>
                <a:spcPts val="0"/>
              </a:spcAft>
              <a:buClr>
                <a:schemeClr val="dk1"/>
              </a:buClr>
              <a:buSzPts val="1600"/>
              <a:buFont typeface="Georgia"/>
              <a:buNone/>
              <a:defRPr b="0" sz="16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1"/>
          <p:cNvSpPr txBox="1"/>
          <p:nvPr>
            <p:ph idx="1" type="body"/>
          </p:nvPr>
        </p:nvSpPr>
        <p:spPr>
          <a:xfrm>
            <a:off x="311945" y="3692783"/>
            <a:ext cx="2445006" cy="107722"/>
          </a:xfrm>
          <a:prstGeom prst="rect">
            <a:avLst/>
          </a:prstGeom>
          <a:noFill/>
          <a:ln>
            <a:noFill/>
          </a:ln>
        </p:spPr>
        <p:txBody>
          <a:bodyPr anchorCtr="0" anchor="t" bIns="0" lIns="0" spcFirstLastPara="1" rIns="0" wrap="square" tIns="0">
            <a:spAutoFit/>
          </a:bodyPr>
          <a:lstStyle>
            <a:lvl1pPr indent="-228600" lvl="0" marL="457200" algn="ctr">
              <a:spcBef>
                <a:spcPts val="140"/>
              </a:spcBef>
              <a:spcAft>
                <a:spcPts val="0"/>
              </a:spcAft>
              <a:buClr>
                <a:schemeClr val="dk1"/>
              </a:buClr>
              <a:buSzPts val="700"/>
              <a:buNone/>
              <a:defRPr b="1" sz="700" cap="none">
                <a:solidFill>
                  <a:schemeClr val="dk1"/>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88" name="Google Shape;88;p11"/>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
          <p:cNvSpPr txBox="1"/>
          <p:nvPr/>
        </p:nvSpPr>
        <p:spPr>
          <a:xfrm>
            <a:off x="311944" y="4800785"/>
            <a:ext cx="2559843" cy="923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Strategy&amp;</a:t>
            </a:r>
            <a:r>
              <a:rPr lang="en-US" sz="600">
                <a:solidFill>
                  <a:schemeClr val="dk1"/>
                </a:solidFill>
                <a:latin typeface="Arial"/>
                <a:ea typeface="Arial"/>
                <a:cs typeface="Arial"/>
                <a:sym typeface="Arial"/>
              </a:rPr>
              <a:t> | PwC</a:t>
            </a:r>
            <a:endParaRPr sz="600">
              <a:solidFill>
                <a:schemeClr val="dk1"/>
              </a:solidFill>
              <a:latin typeface="Arial"/>
              <a:ea typeface="Arial"/>
              <a:cs typeface="Arial"/>
              <a:sym typeface="Arial"/>
            </a:endParaRPr>
          </a:p>
        </p:txBody>
      </p:sp>
      <p:sp>
        <p:nvSpPr>
          <p:cNvPr id="91" name="Google Shape;91;p11"/>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1"/>
          <p:cNvSpPr txBox="1"/>
          <p:nvPr>
            <p:ph idx="2" type="body"/>
          </p:nvPr>
        </p:nvSpPr>
        <p:spPr>
          <a:xfrm>
            <a:off x="3465488" y="385200"/>
            <a:ext cx="3725959" cy="594009"/>
          </a:xfrm>
          <a:prstGeom prst="rect">
            <a:avLst/>
          </a:prstGeom>
          <a:noFill/>
          <a:ln>
            <a:noFill/>
          </a:ln>
        </p:spPr>
        <p:txBody>
          <a:bodyPr anchorCtr="0" anchor="t" bIns="0" lIns="0" spcFirstLastPara="1" rIns="0" wrap="square" tIns="0">
            <a:spAutoFit/>
          </a:bodyPr>
          <a:lstStyle>
            <a:lvl1pPr indent="-228600" lvl="0" marL="457200" algn="l">
              <a:spcBef>
                <a:spcPts val="2400"/>
              </a:spcBef>
              <a:spcAft>
                <a:spcPts val="0"/>
              </a:spcAft>
              <a:buClr>
                <a:schemeClr val="dk2"/>
              </a:buClr>
              <a:buSzPts val="1100"/>
              <a:buNone/>
              <a:defRPr sz="1100">
                <a:solidFill>
                  <a:schemeClr val="dk2"/>
                </a:solidFill>
                <a:latin typeface="Georgia"/>
                <a:ea typeface="Georgia"/>
                <a:cs typeface="Georgia"/>
                <a:sym typeface="Georgia"/>
              </a:defRPr>
            </a:lvl1pPr>
            <a:lvl2pPr indent="-228600" lvl="1" marL="914400" algn="l">
              <a:lnSpc>
                <a:spcPct val="110000"/>
              </a:lnSpc>
              <a:spcBef>
                <a:spcPts val="600"/>
              </a:spcBef>
              <a:spcAft>
                <a:spcPts val="0"/>
              </a:spcAft>
              <a:buClr>
                <a:schemeClr val="dk1"/>
              </a:buClr>
              <a:buSzPts val="800"/>
              <a:buNone/>
              <a:defRPr sz="800"/>
            </a:lvl2pPr>
            <a:lvl3pPr indent="-273050" lvl="2" marL="1371600" algn="l">
              <a:lnSpc>
                <a:spcPct val="110000"/>
              </a:lnSpc>
              <a:spcBef>
                <a:spcPts val="600"/>
              </a:spcBef>
              <a:spcAft>
                <a:spcPts val="0"/>
              </a:spcAft>
              <a:buClr>
                <a:schemeClr val="dk1"/>
              </a:buClr>
              <a:buSzPts val="700"/>
              <a:buChar char="–"/>
              <a:defRPr sz="700"/>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1"/>
          <p:cNvSpPr/>
          <p:nvPr/>
        </p:nvSpPr>
        <p:spPr>
          <a:xfrm>
            <a:off x="4108448" y="33666"/>
            <a:ext cx="927104" cy="197510"/>
          </a:xfrm>
          <a:prstGeom prst="rect">
            <a:avLst/>
          </a:prstGeom>
          <a:solidFill>
            <a:schemeClr val="accent4"/>
          </a:solidFill>
          <a:ln cap="flat" cmpd="sng" w="9525">
            <a:solidFill>
              <a:schemeClr val="accent4"/>
            </a:solidFill>
            <a:prstDash val="solid"/>
            <a:miter lim="800000"/>
            <a:headEnd len="sm" w="sm" type="none"/>
            <a:tailEnd len="sm" w="sm" type="none"/>
          </a:ln>
        </p:spPr>
        <p:txBody>
          <a:bodyPr anchorCtr="0" anchor="ctr" bIns="21600" lIns="36000" spcFirstLastPara="1" rIns="36000" wrap="square" tIns="21600">
            <a:no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DRAFT – WIP</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4" name="Shape 94"/>
        <p:cNvGrpSpPr/>
        <p:nvPr/>
      </p:nvGrpSpPr>
      <p:grpSpPr>
        <a:xfrm>
          <a:off x="0" y="0"/>
          <a:ext cx="0" cy="0"/>
          <a:chOff x="0" y="0"/>
          <a:chExt cx="0" cy="0"/>
        </a:xfrm>
      </p:grpSpPr>
      <p:sp>
        <p:nvSpPr>
          <p:cNvPr id="95" name="Google Shape;95;p12"/>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2"/>
          <p:cNvSpPr txBox="1"/>
          <p:nvPr>
            <p:ph idx="1" type="body"/>
          </p:nvPr>
        </p:nvSpPr>
        <p:spPr>
          <a:xfrm>
            <a:off x="306060" y="1200151"/>
            <a:ext cx="4038600" cy="843308"/>
          </a:xfrm>
          <a:prstGeom prst="rect">
            <a:avLst/>
          </a:prstGeom>
          <a:noFill/>
          <a:ln>
            <a:noFill/>
          </a:ln>
        </p:spPr>
        <p:txBody>
          <a:bodyPr anchorCtr="0" anchor="t" bIns="0" lIns="0" spcFirstLastPara="1" rIns="0" wrap="square" tIns="0">
            <a:spAutoFit/>
          </a:bodyPr>
          <a:lstStyle>
            <a:lvl1pPr indent="-228600" lvl="0" marL="457200" algn="l">
              <a:spcBef>
                <a:spcPts val="280"/>
              </a:spcBef>
              <a:spcAft>
                <a:spcPts val="0"/>
              </a:spcAft>
              <a:buClr>
                <a:schemeClr val="dk1"/>
              </a:buClr>
              <a:buSzPts val="1400"/>
              <a:buNone/>
              <a:defRPr sz="1400"/>
            </a:lvl1pPr>
            <a:lvl2pPr indent="-292100" lvl="1" marL="914400" algn="l">
              <a:spcBef>
                <a:spcPts val="200"/>
              </a:spcBef>
              <a:spcAft>
                <a:spcPts val="0"/>
              </a:spcAft>
              <a:buClr>
                <a:schemeClr val="dk1"/>
              </a:buClr>
              <a:buSzPts val="1000"/>
              <a:buChar char="▪"/>
              <a:defRPr sz="1000"/>
            </a:lvl2pPr>
            <a:lvl3pPr indent="-285750" lvl="2" marL="1371600" algn="l">
              <a:spcBef>
                <a:spcPts val="180"/>
              </a:spcBef>
              <a:spcAft>
                <a:spcPts val="0"/>
              </a:spcAft>
              <a:buClr>
                <a:schemeClr val="dk1"/>
              </a:buClr>
              <a:buSzPts val="900"/>
              <a:buChar char="–"/>
              <a:defRPr sz="900"/>
            </a:lvl3pPr>
            <a:lvl4pPr indent="-279400" lvl="3" marL="1828800" algn="l">
              <a:spcBef>
                <a:spcPts val="160"/>
              </a:spcBef>
              <a:spcAft>
                <a:spcPts val="0"/>
              </a:spcAft>
              <a:buClr>
                <a:schemeClr val="dk1"/>
              </a:buClr>
              <a:buSzPts val="800"/>
              <a:buChar char="•"/>
              <a:defRPr sz="800"/>
            </a:lvl4pPr>
            <a:lvl5pPr indent="-273050" lvl="4" marL="2286000" algn="l">
              <a:spcBef>
                <a:spcPts val="140"/>
              </a:spcBef>
              <a:spcAft>
                <a:spcPts val="0"/>
              </a:spcAft>
              <a:buClr>
                <a:schemeClr val="dk1"/>
              </a:buClr>
              <a:buSzPts val="700"/>
              <a:buChar char="–"/>
              <a:defRPr sz="7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7" name="Google Shape;97;p12"/>
          <p:cNvSpPr txBox="1"/>
          <p:nvPr>
            <p:ph idx="2" type="body"/>
          </p:nvPr>
        </p:nvSpPr>
        <p:spPr>
          <a:xfrm>
            <a:off x="4572630" y="1200151"/>
            <a:ext cx="4038600" cy="843308"/>
          </a:xfrm>
          <a:prstGeom prst="rect">
            <a:avLst/>
          </a:prstGeom>
          <a:noFill/>
          <a:ln>
            <a:noFill/>
          </a:ln>
        </p:spPr>
        <p:txBody>
          <a:bodyPr anchorCtr="0" anchor="t" bIns="0" lIns="0" spcFirstLastPara="1" rIns="0" wrap="square" tIns="0">
            <a:spAutoFit/>
          </a:bodyPr>
          <a:lstStyle>
            <a:lvl1pPr indent="-228600" lvl="0" marL="457200" algn="l">
              <a:spcBef>
                <a:spcPts val="280"/>
              </a:spcBef>
              <a:spcAft>
                <a:spcPts val="0"/>
              </a:spcAft>
              <a:buClr>
                <a:schemeClr val="dk1"/>
              </a:buClr>
              <a:buSzPts val="1400"/>
              <a:buNone/>
              <a:defRPr/>
            </a:lvl1pPr>
            <a:lvl2pPr indent="-292100" lvl="1" marL="914400" algn="l">
              <a:spcBef>
                <a:spcPts val="200"/>
              </a:spcBef>
              <a:spcAft>
                <a:spcPts val="0"/>
              </a:spcAft>
              <a:buClr>
                <a:schemeClr val="dk1"/>
              </a:buClr>
              <a:buSzPts val="1000"/>
              <a:buChar char="▪"/>
              <a:defRPr/>
            </a:lvl2pPr>
            <a:lvl3pPr indent="-285750" lvl="2" marL="1371600" algn="l">
              <a:spcBef>
                <a:spcPts val="180"/>
              </a:spcBef>
              <a:spcAft>
                <a:spcPts val="0"/>
              </a:spcAft>
              <a:buClr>
                <a:schemeClr val="dk1"/>
              </a:buClr>
              <a:buSzPts val="900"/>
              <a:buChar char="–"/>
              <a:defRPr/>
            </a:lvl3pPr>
            <a:lvl4pPr indent="-279400" lvl="3" marL="1828800" algn="l">
              <a:spcBef>
                <a:spcPts val="160"/>
              </a:spcBef>
              <a:spcAft>
                <a:spcPts val="0"/>
              </a:spcAft>
              <a:buClr>
                <a:schemeClr val="dk1"/>
              </a:buClr>
              <a:buSzPts val="800"/>
              <a:buChar char="•"/>
              <a:defRPr/>
            </a:lvl4pPr>
            <a:lvl5pPr indent="-273050" lvl="4" marL="2286000" algn="l">
              <a:spcBef>
                <a:spcPts val="140"/>
              </a:spcBef>
              <a:spcAft>
                <a:spcPts val="0"/>
              </a:spcAft>
              <a:buClr>
                <a:schemeClr val="dk1"/>
              </a:buClr>
              <a:buSzPts val="7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12"/>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2"/>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01" name="Shape 101"/>
        <p:cNvGrpSpPr/>
        <p:nvPr/>
      </p:nvGrpSpPr>
      <p:grpSpPr>
        <a:xfrm>
          <a:off x="0" y="0"/>
          <a:ext cx="0" cy="0"/>
          <a:chOff x="0" y="0"/>
          <a:chExt cx="0" cy="0"/>
        </a:xfrm>
      </p:grpSpPr>
      <p:sp>
        <p:nvSpPr>
          <p:cNvPr id="102" name="Google Shape;102;p13"/>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3"/>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3"/>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3"/>
          <p:cNvSpPr txBox="1"/>
          <p:nvPr>
            <p:ph idx="1" type="body"/>
          </p:nvPr>
        </p:nvSpPr>
        <p:spPr>
          <a:xfrm>
            <a:off x="6261353" y="2035054"/>
            <a:ext cx="2313840" cy="259250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79400" lvl="1" marL="914400" algn="ctr">
              <a:lnSpc>
                <a:spcPct val="110000"/>
              </a:lnSpc>
              <a:spcBef>
                <a:spcPts val="600"/>
              </a:spcBef>
              <a:spcAft>
                <a:spcPts val="0"/>
              </a:spcAft>
              <a:buClr>
                <a:schemeClr val="dk1"/>
              </a:buClr>
              <a:buSzPts val="800"/>
              <a:buChar char="▪"/>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07" name="Google Shape;107;p13"/>
          <p:cNvSpPr txBox="1"/>
          <p:nvPr>
            <p:ph idx="2" type="body"/>
          </p:nvPr>
        </p:nvSpPr>
        <p:spPr>
          <a:xfrm>
            <a:off x="3419140" y="2035054"/>
            <a:ext cx="2313840" cy="259250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79400" lvl="1" marL="914400" algn="ctr">
              <a:lnSpc>
                <a:spcPct val="110000"/>
              </a:lnSpc>
              <a:spcBef>
                <a:spcPts val="600"/>
              </a:spcBef>
              <a:spcAft>
                <a:spcPts val="0"/>
              </a:spcAft>
              <a:buClr>
                <a:schemeClr val="dk1"/>
              </a:buClr>
              <a:buSzPts val="800"/>
              <a:buChar char="▪"/>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08" name="Google Shape;108;p13"/>
          <p:cNvSpPr txBox="1"/>
          <p:nvPr>
            <p:ph idx="3" type="body"/>
          </p:nvPr>
        </p:nvSpPr>
        <p:spPr>
          <a:xfrm>
            <a:off x="559062" y="2035054"/>
            <a:ext cx="2313840" cy="259250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79400" lvl="1" marL="914400" algn="ctr">
              <a:lnSpc>
                <a:spcPct val="110000"/>
              </a:lnSpc>
              <a:spcBef>
                <a:spcPts val="600"/>
              </a:spcBef>
              <a:spcAft>
                <a:spcPts val="0"/>
              </a:spcAft>
              <a:buClr>
                <a:schemeClr val="dk1"/>
              </a:buClr>
              <a:buSzPts val="800"/>
              <a:buChar char="▪"/>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109" name="Google Shape;109;p13"/>
          <p:cNvCxnSpPr/>
          <p:nvPr/>
        </p:nvCxnSpPr>
        <p:spPr>
          <a:xfrm>
            <a:off x="5953919" y="1478164"/>
            <a:ext cx="0" cy="3073209"/>
          </a:xfrm>
          <a:prstGeom prst="straightConnector1">
            <a:avLst/>
          </a:prstGeom>
          <a:noFill/>
          <a:ln cap="flat" cmpd="sng" w="9525">
            <a:solidFill>
              <a:srgbClr val="CCCCCC"/>
            </a:solidFill>
            <a:prstDash val="solid"/>
            <a:round/>
            <a:headEnd len="sm" w="sm" type="none"/>
            <a:tailEnd len="sm" w="sm" type="none"/>
          </a:ln>
        </p:spPr>
      </p:cxnSp>
      <p:cxnSp>
        <p:nvCxnSpPr>
          <p:cNvPr id="110" name="Google Shape;110;p13"/>
          <p:cNvCxnSpPr/>
          <p:nvPr/>
        </p:nvCxnSpPr>
        <p:spPr>
          <a:xfrm>
            <a:off x="3183218" y="1478164"/>
            <a:ext cx="0" cy="3073209"/>
          </a:xfrm>
          <a:prstGeom prst="straightConnector1">
            <a:avLst/>
          </a:prstGeom>
          <a:noFill/>
          <a:ln cap="flat" cmpd="sng" w="9525">
            <a:solidFill>
              <a:srgbClr val="CCCCCC"/>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111" name="Shape 111"/>
        <p:cNvGrpSpPr/>
        <p:nvPr/>
      </p:nvGrpSpPr>
      <p:grpSpPr>
        <a:xfrm>
          <a:off x="0" y="0"/>
          <a:ext cx="0" cy="0"/>
          <a:chOff x="0" y="0"/>
          <a:chExt cx="0" cy="0"/>
        </a:xfrm>
      </p:grpSpPr>
      <p:sp>
        <p:nvSpPr>
          <p:cNvPr id="112" name="Google Shape;112;p14"/>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4"/>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4"/>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4"/>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4"/>
          <p:cNvSpPr txBox="1"/>
          <p:nvPr>
            <p:ph idx="1" type="body"/>
          </p:nvPr>
        </p:nvSpPr>
        <p:spPr>
          <a:xfrm>
            <a:off x="299648" y="2633626"/>
            <a:ext cx="1969163" cy="1993938"/>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28600" lvl="1" marL="914400" algn="ctr">
              <a:lnSpc>
                <a:spcPct val="110000"/>
              </a:lnSpc>
              <a:spcBef>
                <a:spcPts val="300"/>
              </a:spcBef>
              <a:spcAft>
                <a:spcPts val="0"/>
              </a:spcAft>
              <a:buClr>
                <a:schemeClr val="dk1"/>
              </a:buClr>
              <a:buSzPts val="800"/>
              <a:buNone/>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grpSp>
        <p:nvGrpSpPr>
          <p:cNvPr id="117" name="Google Shape;117;p14"/>
          <p:cNvGrpSpPr/>
          <p:nvPr/>
        </p:nvGrpSpPr>
        <p:grpSpPr>
          <a:xfrm>
            <a:off x="2365072" y="1766923"/>
            <a:ext cx="4386367" cy="2447565"/>
            <a:chOff x="2365072" y="1766923"/>
            <a:chExt cx="4386367" cy="2447565"/>
          </a:xfrm>
        </p:grpSpPr>
        <p:cxnSp>
          <p:nvCxnSpPr>
            <p:cNvPr id="118" name="Google Shape;118;p14"/>
            <p:cNvCxnSpPr/>
            <p:nvPr/>
          </p:nvCxnSpPr>
          <p:spPr>
            <a:xfrm>
              <a:off x="4558256" y="1766923"/>
              <a:ext cx="0" cy="2447565"/>
            </a:xfrm>
            <a:prstGeom prst="straightConnector1">
              <a:avLst/>
            </a:prstGeom>
            <a:noFill/>
            <a:ln cap="flat" cmpd="sng" w="9525">
              <a:solidFill>
                <a:srgbClr val="CCCCCC"/>
              </a:solidFill>
              <a:prstDash val="solid"/>
              <a:round/>
              <a:headEnd len="sm" w="sm" type="none"/>
              <a:tailEnd len="sm" w="sm" type="none"/>
            </a:ln>
          </p:spPr>
        </p:cxnSp>
        <p:cxnSp>
          <p:nvCxnSpPr>
            <p:cNvPr id="119" name="Google Shape;119;p14"/>
            <p:cNvCxnSpPr/>
            <p:nvPr/>
          </p:nvCxnSpPr>
          <p:spPr>
            <a:xfrm>
              <a:off x="2365072" y="1766923"/>
              <a:ext cx="0" cy="2447565"/>
            </a:xfrm>
            <a:prstGeom prst="straightConnector1">
              <a:avLst/>
            </a:prstGeom>
            <a:noFill/>
            <a:ln cap="flat" cmpd="sng" w="9525">
              <a:solidFill>
                <a:srgbClr val="CCCCCC"/>
              </a:solidFill>
              <a:prstDash val="solid"/>
              <a:round/>
              <a:headEnd len="sm" w="sm" type="none"/>
              <a:tailEnd len="sm" w="sm" type="none"/>
            </a:ln>
          </p:spPr>
        </p:cxnSp>
        <p:cxnSp>
          <p:nvCxnSpPr>
            <p:cNvPr id="120" name="Google Shape;120;p14"/>
            <p:cNvCxnSpPr/>
            <p:nvPr/>
          </p:nvCxnSpPr>
          <p:spPr>
            <a:xfrm>
              <a:off x="6751439" y="1766923"/>
              <a:ext cx="0" cy="2447565"/>
            </a:xfrm>
            <a:prstGeom prst="straightConnector1">
              <a:avLst/>
            </a:prstGeom>
            <a:noFill/>
            <a:ln cap="flat" cmpd="sng" w="9525">
              <a:solidFill>
                <a:srgbClr val="CCCCCC"/>
              </a:solidFill>
              <a:prstDash val="solid"/>
              <a:round/>
              <a:headEnd len="sm" w="sm" type="none"/>
              <a:tailEnd len="sm" w="sm" type="none"/>
            </a:ln>
          </p:spPr>
        </p:cxnSp>
      </p:grpSp>
      <p:sp>
        <p:nvSpPr>
          <p:cNvPr id="121" name="Google Shape;121;p14"/>
          <p:cNvSpPr txBox="1"/>
          <p:nvPr>
            <p:ph idx="2" type="body"/>
          </p:nvPr>
        </p:nvSpPr>
        <p:spPr>
          <a:xfrm>
            <a:off x="2488190" y="2633626"/>
            <a:ext cx="1969163" cy="1993938"/>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28600" lvl="1" marL="914400" algn="ctr">
              <a:lnSpc>
                <a:spcPct val="110000"/>
              </a:lnSpc>
              <a:spcBef>
                <a:spcPts val="300"/>
              </a:spcBef>
              <a:spcAft>
                <a:spcPts val="0"/>
              </a:spcAft>
              <a:buClr>
                <a:schemeClr val="dk1"/>
              </a:buClr>
              <a:buSzPts val="800"/>
              <a:buNone/>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22" name="Google Shape;122;p14"/>
          <p:cNvSpPr txBox="1"/>
          <p:nvPr>
            <p:ph idx="3" type="body"/>
          </p:nvPr>
        </p:nvSpPr>
        <p:spPr>
          <a:xfrm>
            <a:off x="4676732" y="2633626"/>
            <a:ext cx="1969163" cy="1993938"/>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28600" lvl="1" marL="914400" algn="ctr">
              <a:lnSpc>
                <a:spcPct val="110000"/>
              </a:lnSpc>
              <a:spcBef>
                <a:spcPts val="300"/>
              </a:spcBef>
              <a:spcAft>
                <a:spcPts val="0"/>
              </a:spcAft>
              <a:buClr>
                <a:schemeClr val="dk1"/>
              </a:buClr>
              <a:buSzPts val="800"/>
              <a:buNone/>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23" name="Google Shape;123;p14"/>
          <p:cNvSpPr txBox="1"/>
          <p:nvPr>
            <p:ph idx="4" type="body"/>
          </p:nvPr>
        </p:nvSpPr>
        <p:spPr>
          <a:xfrm>
            <a:off x="6865275" y="2633626"/>
            <a:ext cx="1969163" cy="1993938"/>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28600" lvl="1" marL="914400" algn="ctr">
              <a:lnSpc>
                <a:spcPct val="110000"/>
              </a:lnSpc>
              <a:spcBef>
                <a:spcPts val="300"/>
              </a:spcBef>
              <a:spcAft>
                <a:spcPts val="0"/>
              </a:spcAft>
              <a:buClr>
                <a:schemeClr val="dk1"/>
              </a:buClr>
              <a:buSzPts val="800"/>
              <a:buNone/>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ntent">
  <p:cSld name="Six Content">
    <p:spTree>
      <p:nvGrpSpPr>
        <p:cNvPr id="124" name="Shape 124"/>
        <p:cNvGrpSpPr/>
        <p:nvPr/>
      </p:nvGrpSpPr>
      <p:grpSpPr>
        <a:xfrm>
          <a:off x="0" y="0"/>
          <a:ext cx="0" cy="0"/>
          <a:chOff x="0" y="0"/>
          <a:chExt cx="0" cy="0"/>
        </a:xfrm>
      </p:grpSpPr>
      <p:sp>
        <p:nvSpPr>
          <p:cNvPr id="125" name="Google Shape;125;p15"/>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15"/>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5"/>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5"/>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5"/>
          <p:cNvSpPr txBox="1"/>
          <p:nvPr>
            <p:ph idx="1" type="body"/>
          </p:nvPr>
        </p:nvSpPr>
        <p:spPr>
          <a:xfrm>
            <a:off x="309563" y="1297342"/>
            <a:ext cx="1352550" cy="1089529"/>
          </a:xfrm>
          <a:prstGeom prst="rect">
            <a:avLst/>
          </a:prstGeom>
          <a:noFill/>
          <a:ln>
            <a:noFill/>
          </a:ln>
        </p:spPr>
        <p:txBody>
          <a:bodyPr anchorCtr="0" anchor="t" bIns="0" lIns="0" spcFirstLastPara="1" rIns="0" wrap="square" tIns="0">
            <a:spAutoFit/>
          </a:bodyPr>
          <a:lstStyle>
            <a:lvl1pPr indent="-228600" lvl="0" marL="457200" algn="l">
              <a:spcBef>
                <a:spcPts val="240"/>
              </a:spcBef>
              <a:spcAft>
                <a:spcPts val="0"/>
              </a:spcAft>
              <a:buClr>
                <a:schemeClr val="dk1"/>
              </a:buClr>
              <a:buSzPts val="1200"/>
              <a:buNone/>
              <a:defRPr sz="1200">
                <a:latin typeface="Georgia"/>
                <a:ea typeface="Georgia"/>
                <a:cs typeface="Georgia"/>
                <a:sym typeface="Georgia"/>
              </a:defRPr>
            </a:lvl1pPr>
            <a:lvl2pPr indent="-298450" lvl="1" marL="914400" algn="l">
              <a:spcBef>
                <a:spcPts val="220"/>
              </a:spcBef>
              <a:spcAft>
                <a:spcPts val="0"/>
              </a:spcAft>
              <a:buClr>
                <a:schemeClr val="dk1"/>
              </a:buClr>
              <a:buSzPts val="1100"/>
              <a:buChar char="▪"/>
              <a:defRPr sz="1100">
                <a:latin typeface="Georgia"/>
                <a:ea typeface="Georgia"/>
                <a:cs typeface="Georgia"/>
                <a:sym typeface="Georgia"/>
              </a:defRPr>
            </a:lvl2pPr>
            <a:lvl3pPr indent="-292100" lvl="2" marL="1371600" algn="l">
              <a:spcBef>
                <a:spcPts val="200"/>
              </a:spcBef>
              <a:spcAft>
                <a:spcPts val="0"/>
              </a:spcAft>
              <a:buClr>
                <a:schemeClr val="dk1"/>
              </a:buClr>
              <a:buSzPts val="1000"/>
              <a:buChar char="–"/>
              <a:defRPr sz="1000"/>
            </a:lvl3pPr>
            <a:lvl4pPr indent="-285750" lvl="3" marL="1828800" algn="l">
              <a:spcBef>
                <a:spcPts val="180"/>
              </a:spcBef>
              <a:spcAft>
                <a:spcPts val="0"/>
              </a:spcAft>
              <a:buClr>
                <a:schemeClr val="dk1"/>
              </a:buClr>
              <a:buSzPts val="900"/>
              <a:buChar char="•"/>
              <a:defRPr sz="900"/>
            </a:lvl4pPr>
            <a:lvl5pPr indent="-279400" lvl="4" marL="2286000" algn="l">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15"/>
          <p:cNvSpPr txBox="1"/>
          <p:nvPr>
            <p:ph idx="2" type="body"/>
          </p:nvPr>
        </p:nvSpPr>
        <p:spPr>
          <a:xfrm>
            <a:off x="1744028" y="1297342"/>
            <a:ext cx="1352550" cy="1089529"/>
          </a:xfrm>
          <a:prstGeom prst="rect">
            <a:avLst/>
          </a:prstGeom>
          <a:noFill/>
          <a:ln>
            <a:noFill/>
          </a:ln>
        </p:spPr>
        <p:txBody>
          <a:bodyPr anchorCtr="0" anchor="t" bIns="0" lIns="0" spcFirstLastPara="1" rIns="0" wrap="square" tIns="0">
            <a:spAutoFit/>
          </a:bodyPr>
          <a:lstStyle>
            <a:lvl1pPr indent="-228600" lvl="0" marL="457200" algn="l">
              <a:spcBef>
                <a:spcPts val="240"/>
              </a:spcBef>
              <a:spcAft>
                <a:spcPts val="0"/>
              </a:spcAft>
              <a:buClr>
                <a:schemeClr val="dk1"/>
              </a:buClr>
              <a:buSzPts val="1200"/>
              <a:buNone/>
              <a:defRPr sz="1200">
                <a:latin typeface="Georgia"/>
                <a:ea typeface="Georgia"/>
                <a:cs typeface="Georgia"/>
                <a:sym typeface="Georgia"/>
              </a:defRPr>
            </a:lvl1pPr>
            <a:lvl2pPr indent="-298450" lvl="1" marL="914400" algn="l">
              <a:spcBef>
                <a:spcPts val="220"/>
              </a:spcBef>
              <a:spcAft>
                <a:spcPts val="0"/>
              </a:spcAft>
              <a:buClr>
                <a:schemeClr val="dk1"/>
              </a:buClr>
              <a:buSzPts val="1100"/>
              <a:buChar char="▪"/>
              <a:defRPr sz="1100">
                <a:latin typeface="Georgia"/>
                <a:ea typeface="Georgia"/>
                <a:cs typeface="Georgia"/>
                <a:sym typeface="Georgia"/>
              </a:defRPr>
            </a:lvl2pPr>
            <a:lvl3pPr indent="-292100" lvl="2" marL="1371600" algn="l">
              <a:spcBef>
                <a:spcPts val="200"/>
              </a:spcBef>
              <a:spcAft>
                <a:spcPts val="0"/>
              </a:spcAft>
              <a:buClr>
                <a:schemeClr val="dk1"/>
              </a:buClr>
              <a:buSzPts val="1000"/>
              <a:buChar char="–"/>
              <a:defRPr sz="1000"/>
            </a:lvl3pPr>
            <a:lvl4pPr indent="-285750" lvl="3" marL="1828800" algn="l">
              <a:spcBef>
                <a:spcPts val="180"/>
              </a:spcBef>
              <a:spcAft>
                <a:spcPts val="0"/>
              </a:spcAft>
              <a:buClr>
                <a:schemeClr val="dk1"/>
              </a:buClr>
              <a:buSzPts val="900"/>
              <a:buChar char="•"/>
              <a:defRPr sz="900"/>
            </a:lvl4pPr>
            <a:lvl5pPr indent="-279400" lvl="4" marL="2286000" algn="l">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 name="Google Shape;131;p15"/>
          <p:cNvSpPr txBox="1"/>
          <p:nvPr>
            <p:ph idx="3" type="body"/>
          </p:nvPr>
        </p:nvSpPr>
        <p:spPr>
          <a:xfrm>
            <a:off x="3178493" y="1297342"/>
            <a:ext cx="1352550" cy="1089529"/>
          </a:xfrm>
          <a:prstGeom prst="rect">
            <a:avLst/>
          </a:prstGeom>
          <a:noFill/>
          <a:ln>
            <a:noFill/>
          </a:ln>
        </p:spPr>
        <p:txBody>
          <a:bodyPr anchorCtr="0" anchor="t" bIns="0" lIns="0" spcFirstLastPara="1" rIns="0" wrap="square" tIns="0">
            <a:spAutoFit/>
          </a:bodyPr>
          <a:lstStyle>
            <a:lvl1pPr indent="-228600" lvl="0" marL="457200" algn="l">
              <a:spcBef>
                <a:spcPts val="240"/>
              </a:spcBef>
              <a:spcAft>
                <a:spcPts val="0"/>
              </a:spcAft>
              <a:buClr>
                <a:schemeClr val="dk1"/>
              </a:buClr>
              <a:buSzPts val="1200"/>
              <a:buNone/>
              <a:defRPr sz="1200">
                <a:latin typeface="Georgia"/>
                <a:ea typeface="Georgia"/>
                <a:cs typeface="Georgia"/>
                <a:sym typeface="Georgia"/>
              </a:defRPr>
            </a:lvl1pPr>
            <a:lvl2pPr indent="-298450" lvl="1" marL="914400" algn="l">
              <a:spcBef>
                <a:spcPts val="220"/>
              </a:spcBef>
              <a:spcAft>
                <a:spcPts val="0"/>
              </a:spcAft>
              <a:buClr>
                <a:schemeClr val="dk1"/>
              </a:buClr>
              <a:buSzPts val="1100"/>
              <a:buChar char="▪"/>
              <a:defRPr sz="1100">
                <a:latin typeface="Georgia"/>
                <a:ea typeface="Georgia"/>
                <a:cs typeface="Georgia"/>
                <a:sym typeface="Georgia"/>
              </a:defRPr>
            </a:lvl2pPr>
            <a:lvl3pPr indent="-292100" lvl="2" marL="1371600" algn="l">
              <a:spcBef>
                <a:spcPts val="200"/>
              </a:spcBef>
              <a:spcAft>
                <a:spcPts val="0"/>
              </a:spcAft>
              <a:buClr>
                <a:schemeClr val="dk1"/>
              </a:buClr>
              <a:buSzPts val="1000"/>
              <a:buChar char="–"/>
              <a:defRPr sz="1000"/>
            </a:lvl3pPr>
            <a:lvl4pPr indent="-285750" lvl="3" marL="1828800" algn="l">
              <a:spcBef>
                <a:spcPts val="180"/>
              </a:spcBef>
              <a:spcAft>
                <a:spcPts val="0"/>
              </a:spcAft>
              <a:buClr>
                <a:schemeClr val="dk1"/>
              </a:buClr>
              <a:buSzPts val="900"/>
              <a:buChar char="•"/>
              <a:defRPr sz="900"/>
            </a:lvl4pPr>
            <a:lvl5pPr indent="-279400" lvl="4" marL="2286000" algn="l">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2" name="Google Shape;132;p15"/>
          <p:cNvSpPr txBox="1"/>
          <p:nvPr>
            <p:ph idx="4" type="body"/>
          </p:nvPr>
        </p:nvSpPr>
        <p:spPr>
          <a:xfrm>
            <a:off x="4612958" y="1297342"/>
            <a:ext cx="1352550" cy="1089529"/>
          </a:xfrm>
          <a:prstGeom prst="rect">
            <a:avLst/>
          </a:prstGeom>
          <a:noFill/>
          <a:ln>
            <a:noFill/>
          </a:ln>
        </p:spPr>
        <p:txBody>
          <a:bodyPr anchorCtr="0" anchor="t" bIns="0" lIns="0" spcFirstLastPara="1" rIns="0" wrap="square" tIns="0">
            <a:spAutoFit/>
          </a:bodyPr>
          <a:lstStyle>
            <a:lvl1pPr indent="-228600" lvl="0" marL="457200" algn="l">
              <a:spcBef>
                <a:spcPts val="240"/>
              </a:spcBef>
              <a:spcAft>
                <a:spcPts val="0"/>
              </a:spcAft>
              <a:buClr>
                <a:schemeClr val="dk1"/>
              </a:buClr>
              <a:buSzPts val="1200"/>
              <a:buNone/>
              <a:defRPr sz="1200">
                <a:latin typeface="Georgia"/>
                <a:ea typeface="Georgia"/>
                <a:cs typeface="Georgia"/>
                <a:sym typeface="Georgia"/>
              </a:defRPr>
            </a:lvl1pPr>
            <a:lvl2pPr indent="-298450" lvl="1" marL="914400" algn="l">
              <a:spcBef>
                <a:spcPts val="220"/>
              </a:spcBef>
              <a:spcAft>
                <a:spcPts val="0"/>
              </a:spcAft>
              <a:buClr>
                <a:schemeClr val="dk1"/>
              </a:buClr>
              <a:buSzPts val="1100"/>
              <a:buChar char="▪"/>
              <a:defRPr sz="1100">
                <a:latin typeface="Georgia"/>
                <a:ea typeface="Georgia"/>
                <a:cs typeface="Georgia"/>
                <a:sym typeface="Georgia"/>
              </a:defRPr>
            </a:lvl2pPr>
            <a:lvl3pPr indent="-292100" lvl="2" marL="1371600" algn="l">
              <a:spcBef>
                <a:spcPts val="200"/>
              </a:spcBef>
              <a:spcAft>
                <a:spcPts val="0"/>
              </a:spcAft>
              <a:buClr>
                <a:schemeClr val="dk1"/>
              </a:buClr>
              <a:buSzPts val="1000"/>
              <a:buChar char="–"/>
              <a:defRPr sz="1000"/>
            </a:lvl3pPr>
            <a:lvl4pPr indent="-285750" lvl="3" marL="1828800" algn="l">
              <a:spcBef>
                <a:spcPts val="180"/>
              </a:spcBef>
              <a:spcAft>
                <a:spcPts val="0"/>
              </a:spcAft>
              <a:buClr>
                <a:schemeClr val="dk1"/>
              </a:buClr>
              <a:buSzPts val="900"/>
              <a:buChar char="•"/>
              <a:defRPr sz="900"/>
            </a:lvl4pPr>
            <a:lvl5pPr indent="-279400" lvl="4" marL="2286000" algn="l">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3" name="Google Shape;133;p15"/>
          <p:cNvSpPr txBox="1"/>
          <p:nvPr>
            <p:ph idx="5" type="body"/>
          </p:nvPr>
        </p:nvSpPr>
        <p:spPr>
          <a:xfrm>
            <a:off x="6047423" y="1297342"/>
            <a:ext cx="1352550" cy="1089529"/>
          </a:xfrm>
          <a:prstGeom prst="rect">
            <a:avLst/>
          </a:prstGeom>
          <a:noFill/>
          <a:ln>
            <a:noFill/>
          </a:ln>
        </p:spPr>
        <p:txBody>
          <a:bodyPr anchorCtr="0" anchor="t" bIns="0" lIns="0" spcFirstLastPara="1" rIns="0" wrap="square" tIns="0">
            <a:spAutoFit/>
          </a:bodyPr>
          <a:lstStyle>
            <a:lvl1pPr indent="-228600" lvl="0" marL="457200" algn="l">
              <a:spcBef>
                <a:spcPts val="240"/>
              </a:spcBef>
              <a:spcAft>
                <a:spcPts val="0"/>
              </a:spcAft>
              <a:buClr>
                <a:schemeClr val="dk1"/>
              </a:buClr>
              <a:buSzPts val="1200"/>
              <a:buNone/>
              <a:defRPr sz="1200">
                <a:latin typeface="Georgia"/>
                <a:ea typeface="Georgia"/>
                <a:cs typeface="Georgia"/>
                <a:sym typeface="Georgia"/>
              </a:defRPr>
            </a:lvl1pPr>
            <a:lvl2pPr indent="-298450" lvl="1" marL="914400" algn="l">
              <a:spcBef>
                <a:spcPts val="220"/>
              </a:spcBef>
              <a:spcAft>
                <a:spcPts val="0"/>
              </a:spcAft>
              <a:buClr>
                <a:schemeClr val="dk1"/>
              </a:buClr>
              <a:buSzPts val="1100"/>
              <a:buChar char="▪"/>
              <a:defRPr sz="1100">
                <a:latin typeface="Georgia"/>
                <a:ea typeface="Georgia"/>
                <a:cs typeface="Georgia"/>
                <a:sym typeface="Georgia"/>
              </a:defRPr>
            </a:lvl2pPr>
            <a:lvl3pPr indent="-292100" lvl="2" marL="1371600" algn="l">
              <a:spcBef>
                <a:spcPts val="200"/>
              </a:spcBef>
              <a:spcAft>
                <a:spcPts val="0"/>
              </a:spcAft>
              <a:buClr>
                <a:schemeClr val="dk1"/>
              </a:buClr>
              <a:buSzPts val="1000"/>
              <a:buChar char="–"/>
              <a:defRPr sz="1000"/>
            </a:lvl3pPr>
            <a:lvl4pPr indent="-285750" lvl="3" marL="1828800" algn="l">
              <a:spcBef>
                <a:spcPts val="180"/>
              </a:spcBef>
              <a:spcAft>
                <a:spcPts val="0"/>
              </a:spcAft>
              <a:buClr>
                <a:schemeClr val="dk1"/>
              </a:buClr>
              <a:buSzPts val="900"/>
              <a:buChar char="•"/>
              <a:defRPr sz="900"/>
            </a:lvl4pPr>
            <a:lvl5pPr indent="-279400" lvl="4" marL="2286000" algn="l">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15"/>
          <p:cNvSpPr txBox="1"/>
          <p:nvPr>
            <p:ph idx="6" type="body"/>
          </p:nvPr>
        </p:nvSpPr>
        <p:spPr>
          <a:xfrm>
            <a:off x="7481888" y="1297342"/>
            <a:ext cx="1352550" cy="1089529"/>
          </a:xfrm>
          <a:prstGeom prst="rect">
            <a:avLst/>
          </a:prstGeom>
          <a:noFill/>
          <a:ln>
            <a:noFill/>
          </a:ln>
        </p:spPr>
        <p:txBody>
          <a:bodyPr anchorCtr="0" anchor="t" bIns="0" lIns="0" spcFirstLastPara="1" rIns="0" wrap="square" tIns="0">
            <a:spAutoFit/>
          </a:bodyPr>
          <a:lstStyle>
            <a:lvl1pPr indent="-228600" lvl="0" marL="457200" algn="l">
              <a:spcBef>
                <a:spcPts val="240"/>
              </a:spcBef>
              <a:spcAft>
                <a:spcPts val="0"/>
              </a:spcAft>
              <a:buClr>
                <a:schemeClr val="dk1"/>
              </a:buClr>
              <a:buSzPts val="1200"/>
              <a:buNone/>
              <a:defRPr sz="1200">
                <a:latin typeface="Georgia"/>
                <a:ea typeface="Georgia"/>
                <a:cs typeface="Georgia"/>
                <a:sym typeface="Georgia"/>
              </a:defRPr>
            </a:lvl1pPr>
            <a:lvl2pPr indent="-298450" lvl="1" marL="914400" algn="l">
              <a:spcBef>
                <a:spcPts val="220"/>
              </a:spcBef>
              <a:spcAft>
                <a:spcPts val="0"/>
              </a:spcAft>
              <a:buClr>
                <a:schemeClr val="dk1"/>
              </a:buClr>
              <a:buSzPts val="1100"/>
              <a:buChar char="▪"/>
              <a:defRPr sz="1100">
                <a:latin typeface="Georgia"/>
                <a:ea typeface="Georgia"/>
                <a:cs typeface="Georgia"/>
                <a:sym typeface="Georgia"/>
              </a:defRPr>
            </a:lvl2pPr>
            <a:lvl3pPr indent="-292100" lvl="2" marL="1371600" algn="l">
              <a:spcBef>
                <a:spcPts val="200"/>
              </a:spcBef>
              <a:spcAft>
                <a:spcPts val="0"/>
              </a:spcAft>
              <a:buClr>
                <a:schemeClr val="dk1"/>
              </a:buClr>
              <a:buSzPts val="1000"/>
              <a:buChar char="–"/>
              <a:defRPr sz="1000"/>
            </a:lvl3pPr>
            <a:lvl4pPr indent="-285750" lvl="3" marL="1828800" algn="l">
              <a:spcBef>
                <a:spcPts val="180"/>
              </a:spcBef>
              <a:spcAft>
                <a:spcPts val="0"/>
              </a:spcAft>
              <a:buClr>
                <a:schemeClr val="dk1"/>
              </a:buClr>
              <a:buSzPts val="900"/>
              <a:buChar char="•"/>
              <a:defRPr sz="900"/>
            </a:lvl4pPr>
            <a:lvl5pPr indent="-279400" lvl="4" marL="2286000" algn="l">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ntent with Focus">
  <p:cSld name="Six Content with Focus">
    <p:spTree>
      <p:nvGrpSpPr>
        <p:cNvPr id="135" name="Shape 135"/>
        <p:cNvGrpSpPr/>
        <p:nvPr/>
      </p:nvGrpSpPr>
      <p:grpSpPr>
        <a:xfrm>
          <a:off x="0" y="0"/>
          <a:ext cx="0" cy="0"/>
          <a:chOff x="0" y="0"/>
          <a:chExt cx="0" cy="0"/>
        </a:xfrm>
      </p:grpSpPr>
      <p:sp>
        <p:nvSpPr>
          <p:cNvPr id="136" name="Google Shape;136;p16"/>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16"/>
          <p:cNvSpPr txBox="1"/>
          <p:nvPr>
            <p:ph idx="1" type="body"/>
          </p:nvPr>
        </p:nvSpPr>
        <p:spPr>
          <a:xfrm>
            <a:off x="309563"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38" name="Google Shape;138;p16"/>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6"/>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6"/>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1" name="Google Shape;141;p16"/>
          <p:cNvSpPr txBox="1"/>
          <p:nvPr>
            <p:ph idx="2" type="body"/>
          </p:nvPr>
        </p:nvSpPr>
        <p:spPr>
          <a:xfrm>
            <a:off x="309563" y="3823493"/>
            <a:ext cx="2646768" cy="123111"/>
          </a:xfrm>
          <a:prstGeom prst="rect">
            <a:avLst/>
          </a:prstGeom>
          <a:noFill/>
          <a:ln>
            <a:noFill/>
          </a:ln>
        </p:spPr>
        <p:txBody>
          <a:bodyPr anchorCtr="0" anchor="t" bIns="0" lIns="0" spcFirstLastPara="1" rIns="0" wrap="square" tIns="0">
            <a:spAutoFit/>
          </a:bodyPr>
          <a:lstStyle>
            <a:lvl1pPr indent="-228600" lvl="0" marL="457200" algn="l">
              <a:spcBef>
                <a:spcPts val="160"/>
              </a:spcBef>
              <a:spcAft>
                <a:spcPts val="0"/>
              </a:spcAft>
              <a:buClr>
                <a:schemeClr val="dk1"/>
              </a:buClr>
              <a:buSzPts val="800"/>
              <a:buNone/>
              <a:defRPr sz="800">
                <a:solidFill>
                  <a:schemeClr val="dk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42" name="Google Shape;142;p16"/>
          <p:cNvGrpSpPr/>
          <p:nvPr/>
        </p:nvGrpSpPr>
        <p:grpSpPr>
          <a:xfrm>
            <a:off x="1698178" y="1278798"/>
            <a:ext cx="5747656" cy="2502555"/>
            <a:chOff x="1698178" y="1278798"/>
            <a:chExt cx="5747656" cy="2502555"/>
          </a:xfrm>
        </p:grpSpPr>
        <p:cxnSp>
          <p:nvCxnSpPr>
            <p:cNvPr id="143" name="Google Shape;143;p16"/>
            <p:cNvCxnSpPr/>
            <p:nvPr/>
          </p:nvCxnSpPr>
          <p:spPr>
            <a:xfrm>
              <a:off x="4572006"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44" name="Google Shape;144;p16"/>
            <p:cNvCxnSpPr/>
            <p:nvPr/>
          </p:nvCxnSpPr>
          <p:spPr>
            <a:xfrm>
              <a:off x="6008920"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45" name="Google Shape;145;p16"/>
            <p:cNvCxnSpPr/>
            <p:nvPr/>
          </p:nvCxnSpPr>
          <p:spPr>
            <a:xfrm>
              <a:off x="7445834"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46" name="Google Shape;146;p16"/>
            <p:cNvCxnSpPr/>
            <p:nvPr/>
          </p:nvCxnSpPr>
          <p:spPr>
            <a:xfrm>
              <a:off x="3135092"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47" name="Google Shape;147;p16"/>
            <p:cNvCxnSpPr/>
            <p:nvPr/>
          </p:nvCxnSpPr>
          <p:spPr>
            <a:xfrm>
              <a:off x="1698178" y="1278798"/>
              <a:ext cx="0" cy="2502555"/>
            </a:xfrm>
            <a:prstGeom prst="straightConnector1">
              <a:avLst/>
            </a:prstGeom>
            <a:noFill/>
            <a:ln cap="flat" cmpd="sng" w="9525">
              <a:solidFill>
                <a:srgbClr val="CCCCCC"/>
              </a:solidFill>
              <a:prstDash val="solid"/>
              <a:round/>
              <a:headEnd len="sm" w="sm" type="none"/>
              <a:tailEnd len="sm" w="sm" type="none"/>
            </a:ln>
          </p:spPr>
        </p:cxnSp>
      </p:grpSp>
      <p:grpSp>
        <p:nvGrpSpPr>
          <p:cNvPr id="148" name="Google Shape;148;p16"/>
          <p:cNvGrpSpPr/>
          <p:nvPr/>
        </p:nvGrpSpPr>
        <p:grpSpPr>
          <a:xfrm>
            <a:off x="1698178" y="4207617"/>
            <a:ext cx="5747656" cy="412510"/>
            <a:chOff x="1698178" y="1278798"/>
            <a:chExt cx="5747656" cy="2502555"/>
          </a:xfrm>
        </p:grpSpPr>
        <p:cxnSp>
          <p:nvCxnSpPr>
            <p:cNvPr id="149" name="Google Shape;149;p16"/>
            <p:cNvCxnSpPr/>
            <p:nvPr/>
          </p:nvCxnSpPr>
          <p:spPr>
            <a:xfrm>
              <a:off x="4572006"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50" name="Google Shape;150;p16"/>
            <p:cNvCxnSpPr/>
            <p:nvPr/>
          </p:nvCxnSpPr>
          <p:spPr>
            <a:xfrm>
              <a:off x="6008920"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51" name="Google Shape;151;p16"/>
            <p:cNvCxnSpPr/>
            <p:nvPr/>
          </p:nvCxnSpPr>
          <p:spPr>
            <a:xfrm>
              <a:off x="7445834"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52" name="Google Shape;152;p16"/>
            <p:cNvCxnSpPr/>
            <p:nvPr/>
          </p:nvCxnSpPr>
          <p:spPr>
            <a:xfrm>
              <a:off x="3135092"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53" name="Google Shape;153;p16"/>
            <p:cNvCxnSpPr/>
            <p:nvPr/>
          </p:nvCxnSpPr>
          <p:spPr>
            <a:xfrm>
              <a:off x="1698178" y="1278798"/>
              <a:ext cx="0" cy="2502555"/>
            </a:xfrm>
            <a:prstGeom prst="straightConnector1">
              <a:avLst/>
            </a:prstGeom>
            <a:noFill/>
            <a:ln cap="flat" cmpd="sng" w="9525">
              <a:solidFill>
                <a:srgbClr val="CCCCCC"/>
              </a:solidFill>
              <a:prstDash val="solid"/>
              <a:round/>
              <a:headEnd len="sm" w="sm" type="none"/>
              <a:tailEnd len="sm" w="sm" type="none"/>
            </a:ln>
          </p:spPr>
        </p:cxnSp>
      </p:grpSp>
      <p:sp>
        <p:nvSpPr>
          <p:cNvPr id="154" name="Google Shape;154;p16"/>
          <p:cNvSpPr txBox="1"/>
          <p:nvPr>
            <p:ph idx="3" type="body"/>
          </p:nvPr>
        </p:nvSpPr>
        <p:spPr>
          <a:xfrm>
            <a:off x="542925" y="4255000"/>
            <a:ext cx="879475" cy="307777"/>
          </a:xfrm>
          <a:prstGeom prst="rect">
            <a:avLst/>
          </a:prstGeom>
          <a:noFill/>
          <a:ln>
            <a:noFill/>
          </a:ln>
        </p:spPr>
        <p:txBody>
          <a:bodyPr anchorCtr="0" anchor="t" bIns="0" lIns="0" spcFirstLastPara="1" rIns="0" wrap="square" tIns="0">
            <a:spAutoFit/>
          </a:bodyPr>
          <a:lstStyle>
            <a:lvl1pPr indent="-228600" lvl="0" marL="457200" algn="ctr">
              <a:spcBef>
                <a:spcPts val="400"/>
              </a:spcBef>
              <a:spcAft>
                <a:spcPts val="0"/>
              </a:spcAft>
              <a:buClr>
                <a:schemeClr val="dk2"/>
              </a:buClr>
              <a:buSzPts val="2000"/>
              <a:buNone/>
              <a:defRPr sz="2000">
                <a:solidFill>
                  <a:schemeClr val="dk2"/>
                </a:solidFill>
                <a:latin typeface="Georgia"/>
                <a:ea typeface="Georgia"/>
                <a:cs typeface="Georgia"/>
                <a:sym typeface="Georg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5" name="Google Shape;155;p16"/>
          <p:cNvSpPr txBox="1"/>
          <p:nvPr>
            <p:ph idx="4" type="body"/>
          </p:nvPr>
        </p:nvSpPr>
        <p:spPr>
          <a:xfrm>
            <a:off x="1981214" y="4255000"/>
            <a:ext cx="879475" cy="307777"/>
          </a:xfrm>
          <a:prstGeom prst="rect">
            <a:avLst/>
          </a:prstGeom>
          <a:noFill/>
          <a:ln>
            <a:noFill/>
          </a:ln>
        </p:spPr>
        <p:txBody>
          <a:bodyPr anchorCtr="0" anchor="t" bIns="0" lIns="0" spcFirstLastPara="1" rIns="0" wrap="square" tIns="0">
            <a:spAutoFit/>
          </a:bodyPr>
          <a:lstStyle>
            <a:lvl1pPr indent="-228600" lvl="0" marL="457200" algn="ctr">
              <a:spcBef>
                <a:spcPts val="400"/>
              </a:spcBef>
              <a:spcAft>
                <a:spcPts val="0"/>
              </a:spcAft>
              <a:buClr>
                <a:schemeClr val="dk2"/>
              </a:buClr>
              <a:buSzPts val="2000"/>
              <a:buNone/>
              <a:defRPr sz="2000">
                <a:solidFill>
                  <a:schemeClr val="dk2"/>
                </a:solidFill>
                <a:latin typeface="Georgia"/>
                <a:ea typeface="Georgia"/>
                <a:cs typeface="Georgia"/>
                <a:sym typeface="Georg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16"/>
          <p:cNvSpPr txBox="1"/>
          <p:nvPr>
            <p:ph idx="5" type="body"/>
          </p:nvPr>
        </p:nvSpPr>
        <p:spPr>
          <a:xfrm>
            <a:off x="3419503" y="4255000"/>
            <a:ext cx="879475" cy="307777"/>
          </a:xfrm>
          <a:prstGeom prst="rect">
            <a:avLst/>
          </a:prstGeom>
          <a:noFill/>
          <a:ln>
            <a:noFill/>
          </a:ln>
        </p:spPr>
        <p:txBody>
          <a:bodyPr anchorCtr="0" anchor="t" bIns="0" lIns="0" spcFirstLastPara="1" rIns="0" wrap="square" tIns="0">
            <a:spAutoFit/>
          </a:bodyPr>
          <a:lstStyle>
            <a:lvl1pPr indent="-228600" lvl="0" marL="457200" algn="ctr">
              <a:spcBef>
                <a:spcPts val="400"/>
              </a:spcBef>
              <a:spcAft>
                <a:spcPts val="0"/>
              </a:spcAft>
              <a:buClr>
                <a:schemeClr val="dk2"/>
              </a:buClr>
              <a:buSzPts val="2000"/>
              <a:buNone/>
              <a:defRPr sz="2000">
                <a:solidFill>
                  <a:schemeClr val="dk2"/>
                </a:solidFill>
                <a:latin typeface="Georgia"/>
                <a:ea typeface="Georgia"/>
                <a:cs typeface="Georgia"/>
                <a:sym typeface="Georg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7" name="Google Shape;157;p16"/>
          <p:cNvSpPr txBox="1"/>
          <p:nvPr>
            <p:ph idx="6" type="body"/>
          </p:nvPr>
        </p:nvSpPr>
        <p:spPr>
          <a:xfrm>
            <a:off x="4857792" y="4255000"/>
            <a:ext cx="879475" cy="307777"/>
          </a:xfrm>
          <a:prstGeom prst="rect">
            <a:avLst/>
          </a:prstGeom>
          <a:noFill/>
          <a:ln>
            <a:noFill/>
          </a:ln>
        </p:spPr>
        <p:txBody>
          <a:bodyPr anchorCtr="0" anchor="t" bIns="0" lIns="0" spcFirstLastPara="1" rIns="0" wrap="square" tIns="0">
            <a:spAutoFit/>
          </a:bodyPr>
          <a:lstStyle>
            <a:lvl1pPr indent="-228600" lvl="0" marL="457200" algn="ctr">
              <a:spcBef>
                <a:spcPts val="400"/>
              </a:spcBef>
              <a:spcAft>
                <a:spcPts val="0"/>
              </a:spcAft>
              <a:buClr>
                <a:schemeClr val="dk2"/>
              </a:buClr>
              <a:buSzPts val="2000"/>
              <a:buNone/>
              <a:defRPr sz="2000">
                <a:solidFill>
                  <a:schemeClr val="dk2"/>
                </a:solidFill>
                <a:latin typeface="Georgia"/>
                <a:ea typeface="Georgia"/>
                <a:cs typeface="Georgia"/>
                <a:sym typeface="Georg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8" name="Google Shape;158;p16"/>
          <p:cNvSpPr txBox="1"/>
          <p:nvPr>
            <p:ph idx="7" type="body"/>
          </p:nvPr>
        </p:nvSpPr>
        <p:spPr>
          <a:xfrm>
            <a:off x="6296081" y="4255000"/>
            <a:ext cx="879475" cy="307777"/>
          </a:xfrm>
          <a:prstGeom prst="rect">
            <a:avLst/>
          </a:prstGeom>
          <a:noFill/>
          <a:ln>
            <a:noFill/>
          </a:ln>
        </p:spPr>
        <p:txBody>
          <a:bodyPr anchorCtr="0" anchor="t" bIns="0" lIns="0" spcFirstLastPara="1" rIns="0" wrap="square" tIns="0">
            <a:spAutoFit/>
          </a:bodyPr>
          <a:lstStyle>
            <a:lvl1pPr indent="-228600" lvl="0" marL="457200" algn="ctr">
              <a:spcBef>
                <a:spcPts val="400"/>
              </a:spcBef>
              <a:spcAft>
                <a:spcPts val="0"/>
              </a:spcAft>
              <a:buClr>
                <a:schemeClr val="dk2"/>
              </a:buClr>
              <a:buSzPts val="2000"/>
              <a:buNone/>
              <a:defRPr sz="2000">
                <a:solidFill>
                  <a:schemeClr val="dk2"/>
                </a:solidFill>
                <a:latin typeface="Georgia"/>
                <a:ea typeface="Georgia"/>
                <a:cs typeface="Georgia"/>
                <a:sym typeface="Georg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9" name="Google Shape;159;p16"/>
          <p:cNvSpPr txBox="1"/>
          <p:nvPr>
            <p:ph idx="8" type="body"/>
          </p:nvPr>
        </p:nvSpPr>
        <p:spPr>
          <a:xfrm>
            <a:off x="7734371" y="4255000"/>
            <a:ext cx="879475" cy="307777"/>
          </a:xfrm>
          <a:prstGeom prst="rect">
            <a:avLst/>
          </a:prstGeom>
          <a:noFill/>
          <a:ln>
            <a:noFill/>
          </a:ln>
        </p:spPr>
        <p:txBody>
          <a:bodyPr anchorCtr="0" anchor="t" bIns="0" lIns="0" spcFirstLastPara="1" rIns="0" wrap="square" tIns="0">
            <a:spAutoFit/>
          </a:bodyPr>
          <a:lstStyle>
            <a:lvl1pPr indent="-228600" lvl="0" marL="457200" algn="ctr">
              <a:spcBef>
                <a:spcPts val="400"/>
              </a:spcBef>
              <a:spcAft>
                <a:spcPts val="0"/>
              </a:spcAft>
              <a:buClr>
                <a:schemeClr val="dk2"/>
              </a:buClr>
              <a:buSzPts val="2000"/>
              <a:buNone/>
              <a:defRPr sz="2000">
                <a:solidFill>
                  <a:schemeClr val="dk2"/>
                </a:solidFill>
                <a:latin typeface="Georgia"/>
                <a:ea typeface="Georgia"/>
                <a:cs typeface="Georgia"/>
                <a:sym typeface="Georg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0" name="Google Shape;160;p16"/>
          <p:cNvSpPr txBox="1"/>
          <p:nvPr>
            <p:ph idx="9" type="body"/>
          </p:nvPr>
        </p:nvSpPr>
        <p:spPr>
          <a:xfrm>
            <a:off x="1745067"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61" name="Google Shape;161;p16"/>
          <p:cNvSpPr txBox="1"/>
          <p:nvPr>
            <p:ph idx="13" type="body"/>
          </p:nvPr>
        </p:nvSpPr>
        <p:spPr>
          <a:xfrm>
            <a:off x="3180571"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62" name="Google Shape;162;p16"/>
          <p:cNvSpPr txBox="1"/>
          <p:nvPr>
            <p:ph idx="14" type="body"/>
          </p:nvPr>
        </p:nvSpPr>
        <p:spPr>
          <a:xfrm>
            <a:off x="4616075"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63" name="Google Shape;163;p16"/>
          <p:cNvSpPr txBox="1"/>
          <p:nvPr>
            <p:ph idx="15" type="body"/>
          </p:nvPr>
        </p:nvSpPr>
        <p:spPr>
          <a:xfrm>
            <a:off x="6051579"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64" name="Google Shape;164;p16"/>
          <p:cNvSpPr txBox="1"/>
          <p:nvPr>
            <p:ph idx="16" type="body"/>
          </p:nvPr>
        </p:nvSpPr>
        <p:spPr>
          <a:xfrm>
            <a:off x="7487084"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65" name="Google Shape;165;p16"/>
          <p:cNvSpPr txBox="1"/>
          <p:nvPr>
            <p:ph idx="17" type="body"/>
          </p:nvPr>
        </p:nvSpPr>
        <p:spPr>
          <a:xfrm>
            <a:off x="377847" y="1976708"/>
            <a:ext cx="1209675" cy="215444"/>
          </a:xfrm>
          <a:prstGeom prst="rect">
            <a:avLst/>
          </a:prstGeom>
          <a:noFill/>
          <a:ln>
            <a:noFill/>
          </a:ln>
        </p:spPr>
        <p:txBody>
          <a:bodyPr anchorCtr="0" anchor="t" bIns="0" lIns="0" spcFirstLastPara="1" rIns="0" wrap="square" tIns="0">
            <a:spAutoFit/>
          </a:bodyPr>
          <a:lstStyle>
            <a:lvl1pPr indent="-273050" lvl="0" marL="457200" algn="l">
              <a:spcBef>
                <a:spcPts val="400"/>
              </a:spcBef>
              <a:spcAft>
                <a:spcPts val="0"/>
              </a:spcAft>
              <a:buClr>
                <a:schemeClr val="dk1"/>
              </a:buClr>
              <a:buSzPts val="700"/>
              <a:buFont typeface="Noto Sans Symbols"/>
              <a:buChar char="▪"/>
              <a:defRPr sz="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6" name="Google Shape;166;p16"/>
          <p:cNvSpPr txBox="1"/>
          <p:nvPr>
            <p:ph idx="18" type="body"/>
          </p:nvPr>
        </p:nvSpPr>
        <p:spPr>
          <a:xfrm>
            <a:off x="1817570" y="1976708"/>
            <a:ext cx="1209675" cy="215444"/>
          </a:xfrm>
          <a:prstGeom prst="rect">
            <a:avLst/>
          </a:prstGeom>
          <a:noFill/>
          <a:ln>
            <a:noFill/>
          </a:ln>
        </p:spPr>
        <p:txBody>
          <a:bodyPr anchorCtr="0" anchor="t" bIns="0" lIns="0" spcFirstLastPara="1" rIns="0" wrap="square" tIns="0">
            <a:spAutoFit/>
          </a:bodyPr>
          <a:lstStyle>
            <a:lvl1pPr indent="-273050" lvl="0" marL="457200" algn="l">
              <a:spcBef>
                <a:spcPts val="400"/>
              </a:spcBef>
              <a:spcAft>
                <a:spcPts val="0"/>
              </a:spcAft>
              <a:buClr>
                <a:schemeClr val="dk1"/>
              </a:buClr>
              <a:buSzPts val="700"/>
              <a:buFont typeface="Noto Sans Symbols"/>
              <a:buChar char="▪"/>
              <a:defRPr sz="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7" name="Google Shape;167;p16"/>
          <p:cNvSpPr txBox="1"/>
          <p:nvPr>
            <p:ph idx="19" type="body"/>
          </p:nvPr>
        </p:nvSpPr>
        <p:spPr>
          <a:xfrm>
            <a:off x="3257293" y="1976708"/>
            <a:ext cx="1209675" cy="215444"/>
          </a:xfrm>
          <a:prstGeom prst="rect">
            <a:avLst/>
          </a:prstGeom>
          <a:noFill/>
          <a:ln>
            <a:noFill/>
          </a:ln>
        </p:spPr>
        <p:txBody>
          <a:bodyPr anchorCtr="0" anchor="t" bIns="0" lIns="0" spcFirstLastPara="1" rIns="0" wrap="square" tIns="0">
            <a:spAutoFit/>
          </a:bodyPr>
          <a:lstStyle>
            <a:lvl1pPr indent="-273050" lvl="0" marL="457200" algn="l">
              <a:spcBef>
                <a:spcPts val="400"/>
              </a:spcBef>
              <a:spcAft>
                <a:spcPts val="0"/>
              </a:spcAft>
              <a:buClr>
                <a:schemeClr val="dk1"/>
              </a:buClr>
              <a:buSzPts val="700"/>
              <a:buFont typeface="Noto Sans Symbols"/>
              <a:buChar char="▪"/>
              <a:defRPr sz="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8" name="Google Shape;168;p16"/>
          <p:cNvSpPr txBox="1"/>
          <p:nvPr>
            <p:ph idx="20" type="body"/>
          </p:nvPr>
        </p:nvSpPr>
        <p:spPr>
          <a:xfrm>
            <a:off x="4697016" y="1976708"/>
            <a:ext cx="1209675" cy="215444"/>
          </a:xfrm>
          <a:prstGeom prst="rect">
            <a:avLst/>
          </a:prstGeom>
          <a:noFill/>
          <a:ln>
            <a:noFill/>
          </a:ln>
        </p:spPr>
        <p:txBody>
          <a:bodyPr anchorCtr="0" anchor="t" bIns="0" lIns="0" spcFirstLastPara="1" rIns="0" wrap="square" tIns="0">
            <a:spAutoFit/>
          </a:bodyPr>
          <a:lstStyle>
            <a:lvl1pPr indent="-273050" lvl="0" marL="457200" algn="l">
              <a:spcBef>
                <a:spcPts val="400"/>
              </a:spcBef>
              <a:spcAft>
                <a:spcPts val="0"/>
              </a:spcAft>
              <a:buClr>
                <a:schemeClr val="dk1"/>
              </a:buClr>
              <a:buSzPts val="700"/>
              <a:buFont typeface="Noto Sans Symbols"/>
              <a:buChar char="▪"/>
              <a:defRPr sz="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 name="Google Shape;169;p16"/>
          <p:cNvSpPr txBox="1"/>
          <p:nvPr>
            <p:ph idx="21" type="body"/>
          </p:nvPr>
        </p:nvSpPr>
        <p:spPr>
          <a:xfrm>
            <a:off x="6136739" y="1976708"/>
            <a:ext cx="1209675" cy="215444"/>
          </a:xfrm>
          <a:prstGeom prst="rect">
            <a:avLst/>
          </a:prstGeom>
          <a:noFill/>
          <a:ln>
            <a:noFill/>
          </a:ln>
        </p:spPr>
        <p:txBody>
          <a:bodyPr anchorCtr="0" anchor="t" bIns="0" lIns="0" spcFirstLastPara="1" rIns="0" wrap="square" tIns="0">
            <a:spAutoFit/>
          </a:bodyPr>
          <a:lstStyle>
            <a:lvl1pPr indent="-273050" lvl="0" marL="457200" algn="l">
              <a:spcBef>
                <a:spcPts val="400"/>
              </a:spcBef>
              <a:spcAft>
                <a:spcPts val="0"/>
              </a:spcAft>
              <a:buClr>
                <a:schemeClr val="dk1"/>
              </a:buClr>
              <a:buSzPts val="700"/>
              <a:buFont typeface="Noto Sans Symbols"/>
              <a:buChar char="▪"/>
              <a:defRPr sz="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0" name="Google Shape;170;p16"/>
          <p:cNvSpPr txBox="1"/>
          <p:nvPr>
            <p:ph idx="22" type="body"/>
          </p:nvPr>
        </p:nvSpPr>
        <p:spPr>
          <a:xfrm>
            <a:off x="7576460" y="1976708"/>
            <a:ext cx="1209675" cy="215444"/>
          </a:xfrm>
          <a:prstGeom prst="rect">
            <a:avLst/>
          </a:prstGeom>
          <a:noFill/>
          <a:ln>
            <a:noFill/>
          </a:ln>
        </p:spPr>
        <p:txBody>
          <a:bodyPr anchorCtr="0" anchor="t" bIns="0" lIns="0" spcFirstLastPara="1" rIns="0" wrap="square" tIns="0">
            <a:spAutoFit/>
          </a:bodyPr>
          <a:lstStyle>
            <a:lvl1pPr indent="-273050" lvl="0" marL="457200" algn="l">
              <a:spcBef>
                <a:spcPts val="400"/>
              </a:spcBef>
              <a:spcAft>
                <a:spcPts val="0"/>
              </a:spcAft>
              <a:buClr>
                <a:schemeClr val="dk1"/>
              </a:buClr>
              <a:buSzPts val="700"/>
              <a:buFont typeface="Noto Sans Symbols"/>
              <a:buChar char="▪"/>
              <a:defRPr sz="7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71" name="Google Shape;171;p16"/>
          <p:cNvCxnSpPr/>
          <p:nvPr/>
        </p:nvCxnSpPr>
        <p:spPr>
          <a:xfrm flipH="1" rot="10800000">
            <a:off x="310541" y="4016262"/>
            <a:ext cx="8496578" cy="1"/>
          </a:xfrm>
          <a:prstGeom prst="straightConnector1">
            <a:avLst/>
          </a:prstGeom>
          <a:noFill/>
          <a:ln cap="flat" cmpd="sng" w="9525">
            <a:solidFill>
              <a:srgbClr val="CCCCCC"/>
            </a:solidFill>
            <a:prstDash val="solid"/>
            <a:round/>
            <a:headEnd len="sm" w="sm" type="none"/>
            <a:tailEnd len="sm" w="sm" type="none"/>
          </a:ln>
        </p:spPr>
      </p:cxnSp>
      <p:cxnSp>
        <p:nvCxnSpPr>
          <p:cNvPr id="172" name="Google Shape;172;p16"/>
          <p:cNvCxnSpPr/>
          <p:nvPr/>
        </p:nvCxnSpPr>
        <p:spPr>
          <a:xfrm flipH="1" rot="10800000">
            <a:off x="853680" y="1857455"/>
            <a:ext cx="273851" cy="1"/>
          </a:xfrm>
          <a:prstGeom prst="straightConnector1">
            <a:avLst/>
          </a:prstGeom>
          <a:noFill/>
          <a:ln cap="flat" cmpd="sng" w="9525">
            <a:solidFill>
              <a:schemeClr val="dk2"/>
            </a:solidFill>
            <a:prstDash val="solid"/>
            <a:round/>
            <a:headEnd len="sm" w="sm" type="none"/>
            <a:tailEnd len="sm" w="sm" type="none"/>
          </a:ln>
        </p:spPr>
      </p:cxnSp>
      <p:cxnSp>
        <p:nvCxnSpPr>
          <p:cNvPr id="173" name="Google Shape;173;p16"/>
          <p:cNvCxnSpPr/>
          <p:nvPr/>
        </p:nvCxnSpPr>
        <p:spPr>
          <a:xfrm flipH="1" rot="10800000">
            <a:off x="2285093" y="1857456"/>
            <a:ext cx="273851" cy="1"/>
          </a:xfrm>
          <a:prstGeom prst="straightConnector1">
            <a:avLst/>
          </a:prstGeom>
          <a:noFill/>
          <a:ln cap="flat" cmpd="sng" w="9525">
            <a:solidFill>
              <a:schemeClr val="dk2"/>
            </a:solidFill>
            <a:prstDash val="solid"/>
            <a:round/>
            <a:headEnd len="sm" w="sm" type="none"/>
            <a:tailEnd len="sm" w="sm" type="none"/>
          </a:ln>
        </p:spPr>
      </p:cxnSp>
      <p:cxnSp>
        <p:nvCxnSpPr>
          <p:cNvPr id="174" name="Google Shape;174;p16"/>
          <p:cNvCxnSpPr/>
          <p:nvPr/>
        </p:nvCxnSpPr>
        <p:spPr>
          <a:xfrm flipH="1" rot="10800000">
            <a:off x="3716506" y="1857456"/>
            <a:ext cx="273851" cy="1"/>
          </a:xfrm>
          <a:prstGeom prst="straightConnector1">
            <a:avLst/>
          </a:prstGeom>
          <a:noFill/>
          <a:ln cap="flat" cmpd="sng" w="9525">
            <a:solidFill>
              <a:schemeClr val="dk2"/>
            </a:solidFill>
            <a:prstDash val="solid"/>
            <a:round/>
            <a:headEnd len="sm" w="sm" type="none"/>
            <a:tailEnd len="sm" w="sm" type="none"/>
          </a:ln>
        </p:spPr>
      </p:cxnSp>
      <p:cxnSp>
        <p:nvCxnSpPr>
          <p:cNvPr id="175" name="Google Shape;175;p16"/>
          <p:cNvCxnSpPr/>
          <p:nvPr/>
        </p:nvCxnSpPr>
        <p:spPr>
          <a:xfrm flipH="1" rot="10800000">
            <a:off x="5147919" y="1857456"/>
            <a:ext cx="273851" cy="1"/>
          </a:xfrm>
          <a:prstGeom prst="straightConnector1">
            <a:avLst/>
          </a:prstGeom>
          <a:noFill/>
          <a:ln cap="flat" cmpd="sng" w="9525">
            <a:solidFill>
              <a:schemeClr val="dk2"/>
            </a:solidFill>
            <a:prstDash val="solid"/>
            <a:round/>
            <a:headEnd len="sm" w="sm" type="none"/>
            <a:tailEnd len="sm" w="sm" type="none"/>
          </a:ln>
        </p:spPr>
      </p:cxnSp>
      <p:cxnSp>
        <p:nvCxnSpPr>
          <p:cNvPr id="176" name="Google Shape;176;p16"/>
          <p:cNvCxnSpPr/>
          <p:nvPr/>
        </p:nvCxnSpPr>
        <p:spPr>
          <a:xfrm flipH="1" rot="10800000">
            <a:off x="6579332" y="1858611"/>
            <a:ext cx="273851" cy="1"/>
          </a:xfrm>
          <a:prstGeom prst="straightConnector1">
            <a:avLst/>
          </a:prstGeom>
          <a:noFill/>
          <a:ln cap="flat" cmpd="sng" w="9525">
            <a:solidFill>
              <a:schemeClr val="dk2"/>
            </a:solidFill>
            <a:prstDash val="solid"/>
            <a:round/>
            <a:headEnd len="sm" w="sm" type="none"/>
            <a:tailEnd len="sm" w="sm" type="none"/>
          </a:ln>
        </p:spPr>
      </p:cxnSp>
      <p:cxnSp>
        <p:nvCxnSpPr>
          <p:cNvPr id="177" name="Google Shape;177;p16"/>
          <p:cNvCxnSpPr/>
          <p:nvPr/>
        </p:nvCxnSpPr>
        <p:spPr>
          <a:xfrm flipH="1" rot="10800000">
            <a:off x="8010747" y="1857454"/>
            <a:ext cx="273851" cy="1"/>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ntent with Quotes">
  <p:cSld name="Six Content with Quotes">
    <p:spTree>
      <p:nvGrpSpPr>
        <p:cNvPr id="178" name="Shape 178"/>
        <p:cNvGrpSpPr/>
        <p:nvPr/>
      </p:nvGrpSpPr>
      <p:grpSpPr>
        <a:xfrm>
          <a:off x="0" y="0"/>
          <a:ext cx="0" cy="0"/>
          <a:chOff x="0" y="0"/>
          <a:chExt cx="0" cy="0"/>
        </a:xfrm>
      </p:grpSpPr>
      <p:sp>
        <p:nvSpPr>
          <p:cNvPr id="179" name="Google Shape;179;p17"/>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7"/>
          <p:cNvSpPr txBox="1"/>
          <p:nvPr>
            <p:ph idx="1" type="body"/>
          </p:nvPr>
        </p:nvSpPr>
        <p:spPr>
          <a:xfrm>
            <a:off x="309563"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81" name="Google Shape;181;p17"/>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17"/>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7"/>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184" name="Google Shape;184;p17"/>
          <p:cNvGrpSpPr/>
          <p:nvPr/>
        </p:nvGrpSpPr>
        <p:grpSpPr>
          <a:xfrm>
            <a:off x="1698178" y="1278799"/>
            <a:ext cx="5747656" cy="687506"/>
            <a:chOff x="1698178" y="1278798"/>
            <a:chExt cx="5747656" cy="2502555"/>
          </a:xfrm>
        </p:grpSpPr>
        <p:cxnSp>
          <p:nvCxnSpPr>
            <p:cNvPr id="185" name="Google Shape;185;p17"/>
            <p:cNvCxnSpPr/>
            <p:nvPr/>
          </p:nvCxnSpPr>
          <p:spPr>
            <a:xfrm>
              <a:off x="4572006"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86" name="Google Shape;186;p17"/>
            <p:cNvCxnSpPr/>
            <p:nvPr/>
          </p:nvCxnSpPr>
          <p:spPr>
            <a:xfrm>
              <a:off x="6008920"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87" name="Google Shape;187;p17"/>
            <p:cNvCxnSpPr/>
            <p:nvPr/>
          </p:nvCxnSpPr>
          <p:spPr>
            <a:xfrm>
              <a:off x="7445834"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88" name="Google Shape;188;p17"/>
            <p:cNvCxnSpPr/>
            <p:nvPr/>
          </p:nvCxnSpPr>
          <p:spPr>
            <a:xfrm>
              <a:off x="3135092" y="1278798"/>
              <a:ext cx="0" cy="2502555"/>
            </a:xfrm>
            <a:prstGeom prst="straightConnector1">
              <a:avLst/>
            </a:prstGeom>
            <a:noFill/>
            <a:ln cap="flat" cmpd="sng" w="9525">
              <a:solidFill>
                <a:srgbClr val="CCCCCC"/>
              </a:solidFill>
              <a:prstDash val="solid"/>
              <a:round/>
              <a:headEnd len="sm" w="sm" type="none"/>
              <a:tailEnd len="sm" w="sm" type="none"/>
            </a:ln>
          </p:spPr>
        </p:cxnSp>
        <p:cxnSp>
          <p:nvCxnSpPr>
            <p:cNvPr id="189" name="Google Shape;189;p17"/>
            <p:cNvCxnSpPr/>
            <p:nvPr/>
          </p:nvCxnSpPr>
          <p:spPr>
            <a:xfrm>
              <a:off x="1698178" y="1278798"/>
              <a:ext cx="0" cy="2502555"/>
            </a:xfrm>
            <a:prstGeom prst="straightConnector1">
              <a:avLst/>
            </a:prstGeom>
            <a:noFill/>
            <a:ln cap="flat" cmpd="sng" w="9525">
              <a:solidFill>
                <a:srgbClr val="CCCCCC"/>
              </a:solidFill>
              <a:prstDash val="solid"/>
              <a:round/>
              <a:headEnd len="sm" w="sm" type="none"/>
              <a:tailEnd len="sm" w="sm" type="none"/>
            </a:ln>
          </p:spPr>
        </p:cxnSp>
      </p:grpSp>
      <p:sp>
        <p:nvSpPr>
          <p:cNvPr id="190" name="Google Shape;190;p17"/>
          <p:cNvSpPr txBox="1"/>
          <p:nvPr>
            <p:ph idx="2" type="body"/>
          </p:nvPr>
        </p:nvSpPr>
        <p:spPr>
          <a:xfrm>
            <a:off x="1745067"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1" name="Google Shape;191;p17"/>
          <p:cNvSpPr txBox="1"/>
          <p:nvPr>
            <p:ph idx="3" type="body"/>
          </p:nvPr>
        </p:nvSpPr>
        <p:spPr>
          <a:xfrm>
            <a:off x="3180571"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2" name="Google Shape;192;p17"/>
          <p:cNvSpPr txBox="1"/>
          <p:nvPr>
            <p:ph idx="4" type="body"/>
          </p:nvPr>
        </p:nvSpPr>
        <p:spPr>
          <a:xfrm>
            <a:off x="4616075"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3" name="Google Shape;193;p17"/>
          <p:cNvSpPr txBox="1"/>
          <p:nvPr>
            <p:ph idx="5" type="body"/>
          </p:nvPr>
        </p:nvSpPr>
        <p:spPr>
          <a:xfrm>
            <a:off x="6051579"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94" name="Google Shape;194;p17"/>
          <p:cNvSpPr txBox="1"/>
          <p:nvPr>
            <p:ph idx="6" type="body"/>
          </p:nvPr>
        </p:nvSpPr>
        <p:spPr>
          <a:xfrm>
            <a:off x="7487084" y="1292548"/>
            <a:ext cx="1340482" cy="488126"/>
          </a:xfrm>
          <a:prstGeom prst="rect">
            <a:avLst/>
          </a:prstGeom>
          <a:noFill/>
          <a:ln>
            <a:noFill/>
          </a:ln>
        </p:spPr>
        <p:txBody>
          <a:bodyPr anchorCtr="0" anchor="t" bIns="0" lIns="0" spcFirstLastPara="1" rIns="0" wrap="square" tIns="0">
            <a:spAutoFit/>
          </a:bodyPr>
          <a:lstStyle>
            <a:lvl1pPr indent="-228600" lvl="0" marL="457200" algn="ctr">
              <a:spcBef>
                <a:spcPts val="240"/>
              </a:spcBef>
              <a:spcAft>
                <a:spcPts val="0"/>
              </a:spcAft>
              <a:buClr>
                <a:schemeClr val="dk2"/>
              </a:buClr>
              <a:buSzPts val="1200"/>
              <a:buNone/>
              <a:defRPr sz="1200">
                <a:solidFill>
                  <a:schemeClr val="dk2"/>
                </a:solidFill>
                <a:latin typeface="Georgia"/>
                <a:ea typeface="Georgia"/>
                <a:cs typeface="Georgia"/>
                <a:sym typeface="Georgia"/>
              </a:defRPr>
            </a:lvl1pPr>
            <a:lvl2pPr indent="-228600" lvl="1" marL="914400" algn="ctr">
              <a:spcBef>
                <a:spcPts val="160"/>
              </a:spcBef>
              <a:spcAft>
                <a:spcPts val="0"/>
              </a:spcAft>
              <a:buClr>
                <a:schemeClr val="dk1"/>
              </a:buClr>
              <a:buSzPts val="800"/>
              <a:buNone/>
              <a:defRPr sz="800"/>
            </a:lvl2pPr>
            <a:lvl3pPr indent="-260350" lvl="2" marL="1371600" algn="l">
              <a:spcBef>
                <a:spcPts val="100"/>
              </a:spcBef>
              <a:spcAft>
                <a:spcPts val="0"/>
              </a:spcAft>
              <a:buClr>
                <a:schemeClr val="dk1"/>
              </a:buClr>
              <a:buSzPts val="500"/>
              <a:buChar char="–"/>
              <a:defRPr sz="500"/>
            </a:lvl3pPr>
            <a:lvl4pPr indent="-254000" lvl="3" marL="1828800" algn="l">
              <a:spcBef>
                <a:spcPts val="80"/>
              </a:spcBef>
              <a:spcAft>
                <a:spcPts val="0"/>
              </a:spcAft>
              <a:buClr>
                <a:schemeClr val="dk1"/>
              </a:buClr>
              <a:buSzPts val="400"/>
              <a:buChar char="•"/>
              <a:defRPr sz="400"/>
            </a:lvl4pPr>
            <a:lvl5pPr indent="-260350" lvl="4" marL="2286000" algn="l">
              <a:spcBef>
                <a:spcPts val="100"/>
              </a:spcBef>
              <a:spcAft>
                <a:spcPts val="0"/>
              </a:spcAft>
              <a:buClr>
                <a:schemeClr val="dk1"/>
              </a:buClr>
              <a:buSzPts val="500"/>
              <a:buChar char="–"/>
              <a:defRPr sz="5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195" name="Google Shape;195;p17"/>
          <p:cNvCxnSpPr/>
          <p:nvPr/>
        </p:nvCxnSpPr>
        <p:spPr>
          <a:xfrm>
            <a:off x="4558830" y="2620607"/>
            <a:ext cx="0" cy="1992644"/>
          </a:xfrm>
          <a:prstGeom prst="straightConnector1">
            <a:avLst/>
          </a:prstGeom>
          <a:noFill/>
          <a:ln cap="flat" cmpd="sng" w="9525">
            <a:solidFill>
              <a:srgbClr val="CCCCCC"/>
            </a:solidFill>
            <a:prstDash val="solid"/>
            <a:round/>
            <a:headEnd len="sm" w="sm" type="none"/>
            <a:tailEnd len="sm" w="sm" type="none"/>
          </a:ln>
        </p:spPr>
      </p:cxnSp>
      <p:cxnSp>
        <p:nvCxnSpPr>
          <p:cNvPr id="196" name="Google Shape;196;p17"/>
          <p:cNvCxnSpPr/>
          <p:nvPr/>
        </p:nvCxnSpPr>
        <p:spPr>
          <a:xfrm>
            <a:off x="0" y="2278566"/>
            <a:ext cx="9144000" cy="0"/>
          </a:xfrm>
          <a:prstGeom prst="straightConnector1">
            <a:avLst/>
          </a:prstGeom>
          <a:noFill/>
          <a:ln cap="flat" cmpd="sng" w="9525">
            <a:solidFill>
              <a:srgbClr val="CCCCCC"/>
            </a:solidFill>
            <a:prstDash val="solid"/>
            <a:miter lim="800000"/>
            <a:headEnd len="sm" w="sm" type="none"/>
            <a:tailEnd len="sm" w="sm" type="none"/>
          </a:ln>
        </p:spPr>
      </p:cxnSp>
      <p:sp>
        <p:nvSpPr>
          <p:cNvPr id="197" name="Google Shape;197;p17"/>
          <p:cNvSpPr txBox="1"/>
          <p:nvPr>
            <p:ph idx="7" type="body"/>
          </p:nvPr>
        </p:nvSpPr>
        <p:spPr>
          <a:xfrm>
            <a:off x="1087901" y="4134632"/>
            <a:ext cx="2445006" cy="107722"/>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Clr>
                <a:schemeClr val="lt2"/>
              </a:buClr>
              <a:buSzPts val="700"/>
              <a:buNone/>
              <a:defRPr sz="700" cap="none">
                <a:solidFill>
                  <a:schemeClr val="lt2"/>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98" name="Google Shape;198;p17"/>
          <p:cNvSpPr txBox="1"/>
          <p:nvPr>
            <p:ph idx="8" type="body"/>
          </p:nvPr>
        </p:nvSpPr>
        <p:spPr>
          <a:xfrm>
            <a:off x="5522397" y="4134632"/>
            <a:ext cx="2445006" cy="107722"/>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Clr>
                <a:schemeClr val="lt2"/>
              </a:buClr>
              <a:buSzPts val="700"/>
              <a:buNone/>
              <a:defRPr sz="700" cap="none">
                <a:solidFill>
                  <a:schemeClr val="lt2"/>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99" name="Google Shape;199;p17"/>
          <p:cNvSpPr txBox="1"/>
          <p:nvPr>
            <p:ph idx="9" type="body"/>
          </p:nvPr>
        </p:nvSpPr>
        <p:spPr>
          <a:xfrm>
            <a:off x="749396" y="3726140"/>
            <a:ext cx="3122016" cy="184666"/>
          </a:xfrm>
          <a:prstGeom prst="rect">
            <a:avLst/>
          </a:prstGeom>
          <a:noFill/>
          <a:ln>
            <a:noFill/>
          </a:ln>
        </p:spPr>
        <p:txBody>
          <a:bodyPr anchorCtr="0" anchor="b" bIns="0" lIns="0" spcFirstLastPara="1" rIns="0" wrap="square" tIns="0">
            <a:spAutoFit/>
          </a:bodyPr>
          <a:lstStyle>
            <a:lvl1pPr indent="-228600" lvl="0" marL="457200" algn="ctr">
              <a:spcBef>
                <a:spcPts val="240"/>
              </a:spcBef>
              <a:spcAft>
                <a:spcPts val="0"/>
              </a:spcAft>
              <a:buClr>
                <a:schemeClr val="lt2"/>
              </a:buClr>
              <a:buSzPts val="1200"/>
              <a:buNone/>
              <a:defRPr sz="1200">
                <a:solidFill>
                  <a:schemeClr val="lt2"/>
                </a:solidFill>
                <a:latin typeface="Georgia"/>
                <a:ea typeface="Georgia"/>
                <a:cs typeface="Georgia"/>
                <a:sym typeface="Georg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 name="Google Shape;200;p17"/>
          <p:cNvSpPr txBox="1"/>
          <p:nvPr>
            <p:ph idx="13" type="body"/>
          </p:nvPr>
        </p:nvSpPr>
        <p:spPr>
          <a:xfrm>
            <a:off x="5047069" y="3633807"/>
            <a:ext cx="3395662" cy="276999"/>
          </a:xfrm>
          <a:prstGeom prst="rect">
            <a:avLst/>
          </a:prstGeom>
          <a:noFill/>
          <a:ln>
            <a:noFill/>
          </a:ln>
        </p:spPr>
        <p:txBody>
          <a:bodyPr anchorCtr="0" anchor="b" bIns="0" lIns="0" spcFirstLastPara="1" rIns="0" wrap="square" tIns="0">
            <a:spAutoFit/>
          </a:bodyPr>
          <a:lstStyle>
            <a:lvl1pPr indent="-228600" lvl="0" marL="457200" algn="ctr">
              <a:spcBef>
                <a:spcPts val="360"/>
              </a:spcBef>
              <a:spcAft>
                <a:spcPts val="0"/>
              </a:spcAft>
              <a:buClr>
                <a:schemeClr val="lt2"/>
              </a:buClr>
              <a:buSzPts val="1800"/>
              <a:buNone/>
              <a:defRPr sz="1800">
                <a:solidFill>
                  <a:schemeClr val="lt2"/>
                </a:solidFill>
                <a:latin typeface="Georgia"/>
                <a:ea typeface="Georgia"/>
                <a:cs typeface="Georgia"/>
                <a:sym typeface="Georg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with Exhibits">
  <p:cSld name="Three Content with Exhibits">
    <p:spTree>
      <p:nvGrpSpPr>
        <p:cNvPr id="201" name="Shape 201"/>
        <p:cNvGrpSpPr/>
        <p:nvPr/>
      </p:nvGrpSpPr>
      <p:grpSpPr>
        <a:xfrm>
          <a:off x="0" y="0"/>
          <a:ext cx="0" cy="0"/>
          <a:chOff x="0" y="0"/>
          <a:chExt cx="0" cy="0"/>
        </a:xfrm>
      </p:grpSpPr>
      <p:sp>
        <p:nvSpPr>
          <p:cNvPr id="202" name="Google Shape;202;p18"/>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18"/>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8"/>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18"/>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06" name="Google Shape;206;p18"/>
          <p:cNvCxnSpPr/>
          <p:nvPr/>
        </p:nvCxnSpPr>
        <p:spPr>
          <a:xfrm>
            <a:off x="4572000" y="1348723"/>
            <a:ext cx="0" cy="1751987"/>
          </a:xfrm>
          <a:prstGeom prst="straightConnector1">
            <a:avLst/>
          </a:prstGeom>
          <a:noFill/>
          <a:ln cap="flat" cmpd="sng" w="9525">
            <a:solidFill>
              <a:srgbClr val="CCCCCC"/>
            </a:solidFill>
            <a:prstDash val="solid"/>
            <a:round/>
            <a:headEnd len="sm" w="sm" type="none"/>
            <a:tailEnd len="sm" w="sm" type="none"/>
          </a:ln>
        </p:spPr>
      </p:cxnSp>
      <p:sp>
        <p:nvSpPr>
          <p:cNvPr id="207" name="Google Shape;207;p18"/>
          <p:cNvSpPr txBox="1"/>
          <p:nvPr>
            <p:ph idx="1" type="body"/>
          </p:nvPr>
        </p:nvSpPr>
        <p:spPr>
          <a:xfrm>
            <a:off x="5563647" y="2658303"/>
            <a:ext cx="2445006" cy="107722"/>
          </a:xfrm>
          <a:prstGeom prst="rect">
            <a:avLst/>
          </a:prstGeom>
          <a:noFill/>
          <a:ln>
            <a:noFill/>
          </a:ln>
        </p:spPr>
        <p:txBody>
          <a:bodyPr anchorCtr="0" anchor="t" bIns="0" lIns="0" spcFirstLastPara="1" rIns="0" wrap="square" tIns="0">
            <a:spAutoFit/>
          </a:bodyPr>
          <a:lstStyle>
            <a:lvl1pPr indent="-228600" lvl="0" marL="457200" algn="ctr">
              <a:spcBef>
                <a:spcPts val="0"/>
              </a:spcBef>
              <a:spcAft>
                <a:spcPts val="0"/>
              </a:spcAft>
              <a:buClr>
                <a:schemeClr val="lt2"/>
              </a:buClr>
              <a:buSzPts val="700"/>
              <a:buNone/>
              <a:defRPr b="1" sz="700" cap="none">
                <a:solidFill>
                  <a:schemeClr val="lt2"/>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08" name="Google Shape;208;p18"/>
          <p:cNvSpPr txBox="1"/>
          <p:nvPr>
            <p:ph idx="2" type="body"/>
          </p:nvPr>
        </p:nvSpPr>
        <p:spPr>
          <a:xfrm>
            <a:off x="5088319" y="2298259"/>
            <a:ext cx="3395662" cy="203133"/>
          </a:xfrm>
          <a:prstGeom prst="rect">
            <a:avLst/>
          </a:prstGeom>
          <a:noFill/>
          <a:ln>
            <a:noFill/>
          </a:ln>
        </p:spPr>
        <p:txBody>
          <a:bodyPr anchorCtr="0" anchor="b" bIns="0" lIns="0" spcFirstLastPara="1" rIns="0" wrap="square" tIns="0">
            <a:spAutoFit/>
          </a:bodyPr>
          <a:lstStyle>
            <a:lvl1pPr indent="-228600" lvl="0" marL="457200" algn="ctr">
              <a:lnSpc>
                <a:spcPct val="110000"/>
              </a:lnSpc>
              <a:spcBef>
                <a:spcPts val="240"/>
              </a:spcBef>
              <a:spcAft>
                <a:spcPts val="0"/>
              </a:spcAft>
              <a:buClr>
                <a:schemeClr val="lt2"/>
              </a:buClr>
              <a:buSzPts val="1200"/>
              <a:buNone/>
              <a:defRPr sz="1200">
                <a:solidFill>
                  <a:schemeClr val="lt2"/>
                </a:solidFill>
                <a:latin typeface="Georgia"/>
                <a:ea typeface="Georgia"/>
                <a:cs typeface="Georgia"/>
                <a:sym typeface="Georgia"/>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9" name="Google Shape;209;p18"/>
          <p:cNvSpPr txBox="1"/>
          <p:nvPr>
            <p:ph idx="3" type="body"/>
          </p:nvPr>
        </p:nvSpPr>
        <p:spPr>
          <a:xfrm>
            <a:off x="315900" y="1305975"/>
            <a:ext cx="4097338" cy="521681"/>
          </a:xfrm>
          <a:prstGeom prst="rect">
            <a:avLst/>
          </a:prstGeom>
          <a:noFill/>
          <a:ln>
            <a:noFill/>
          </a:ln>
        </p:spPr>
        <p:txBody>
          <a:bodyPr anchorCtr="0" anchor="t" bIns="0" lIns="0" spcFirstLastPara="1" rIns="0" wrap="square" tIns="0">
            <a:spAutoFit/>
          </a:bodyPr>
          <a:lstStyle>
            <a:lvl1pPr indent="-228600" lvl="0" marL="457200" algn="l">
              <a:spcBef>
                <a:spcPts val="280"/>
              </a:spcBef>
              <a:spcAft>
                <a:spcPts val="0"/>
              </a:spcAft>
              <a:buClr>
                <a:schemeClr val="dk1"/>
              </a:buClr>
              <a:buSzPts val="1400"/>
              <a:buNone/>
              <a:defRPr>
                <a:latin typeface="Georgia"/>
                <a:ea typeface="Georgia"/>
                <a:cs typeface="Georgia"/>
                <a:sym typeface="Georgia"/>
              </a:defRPr>
            </a:lvl1pPr>
            <a:lvl2pPr indent="-228600" lvl="1" marL="914400" algn="l">
              <a:lnSpc>
                <a:spcPct val="110000"/>
              </a:lnSpc>
              <a:spcBef>
                <a:spcPts val="1200"/>
              </a:spcBef>
              <a:spcAft>
                <a:spcPts val="0"/>
              </a:spcAft>
              <a:buClr>
                <a:schemeClr val="dk1"/>
              </a:buClr>
              <a:buSzPts val="900"/>
              <a:buNone/>
              <a:defRPr sz="900"/>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10" name="Google Shape;210;p18"/>
          <p:cNvCxnSpPr/>
          <p:nvPr/>
        </p:nvCxnSpPr>
        <p:spPr>
          <a:xfrm>
            <a:off x="391886" y="3348217"/>
            <a:ext cx="8346478" cy="0"/>
          </a:xfrm>
          <a:prstGeom prst="straightConnector1">
            <a:avLst/>
          </a:prstGeom>
          <a:noFill/>
          <a:ln cap="flat" cmpd="sng" w="9525">
            <a:solidFill>
              <a:srgbClr val="CCCCCC"/>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
  <p:cSld name="Quadrant">
    <p:spTree>
      <p:nvGrpSpPr>
        <p:cNvPr id="211" name="Shape 211"/>
        <p:cNvGrpSpPr/>
        <p:nvPr/>
      </p:nvGrpSpPr>
      <p:grpSpPr>
        <a:xfrm>
          <a:off x="0" y="0"/>
          <a:ext cx="0" cy="0"/>
          <a:chOff x="0" y="0"/>
          <a:chExt cx="0" cy="0"/>
        </a:xfrm>
      </p:grpSpPr>
      <p:sp>
        <p:nvSpPr>
          <p:cNvPr id="212" name="Google Shape;212;p19"/>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19"/>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19"/>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19"/>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p19"/>
          <p:cNvSpPr txBox="1"/>
          <p:nvPr>
            <p:ph idx="1" type="body"/>
          </p:nvPr>
        </p:nvSpPr>
        <p:spPr>
          <a:xfrm>
            <a:off x="479840" y="1709104"/>
            <a:ext cx="3839222" cy="57708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28600" lvl="1" marL="914400" algn="ctr">
              <a:lnSpc>
                <a:spcPct val="110000"/>
              </a:lnSpc>
              <a:spcBef>
                <a:spcPts val="300"/>
              </a:spcBef>
              <a:spcAft>
                <a:spcPts val="0"/>
              </a:spcAft>
              <a:buClr>
                <a:schemeClr val="dk1"/>
              </a:buClr>
              <a:buSzPts val="800"/>
              <a:buNone/>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217" name="Google Shape;217;p19"/>
          <p:cNvCxnSpPr/>
          <p:nvPr/>
        </p:nvCxnSpPr>
        <p:spPr>
          <a:xfrm>
            <a:off x="4558256" y="1533173"/>
            <a:ext cx="0" cy="3073203"/>
          </a:xfrm>
          <a:prstGeom prst="straightConnector1">
            <a:avLst/>
          </a:prstGeom>
          <a:noFill/>
          <a:ln cap="flat" cmpd="sng" w="9525">
            <a:solidFill>
              <a:srgbClr val="CCCCCC"/>
            </a:solidFill>
            <a:prstDash val="solid"/>
            <a:round/>
            <a:headEnd len="sm" w="sm" type="none"/>
            <a:tailEnd len="sm" w="sm" type="none"/>
          </a:ln>
        </p:spPr>
      </p:cxnSp>
      <p:cxnSp>
        <p:nvCxnSpPr>
          <p:cNvPr id="218" name="Google Shape;218;p19"/>
          <p:cNvCxnSpPr/>
          <p:nvPr/>
        </p:nvCxnSpPr>
        <p:spPr>
          <a:xfrm flipH="1" rot="10800000">
            <a:off x="4941837" y="3069774"/>
            <a:ext cx="3726341" cy="1"/>
          </a:xfrm>
          <a:prstGeom prst="straightConnector1">
            <a:avLst/>
          </a:prstGeom>
          <a:noFill/>
          <a:ln cap="flat" cmpd="sng" w="9525">
            <a:solidFill>
              <a:srgbClr val="CCCCCC"/>
            </a:solidFill>
            <a:prstDash val="solid"/>
            <a:round/>
            <a:headEnd len="sm" w="sm" type="none"/>
            <a:tailEnd len="sm" w="sm" type="none"/>
          </a:ln>
        </p:spPr>
      </p:cxnSp>
      <p:cxnSp>
        <p:nvCxnSpPr>
          <p:cNvPr id="219" name="Google Shape;219;p19"/>
          <p:cNvCxnSpPr/>
          <p:nvPr/>
        </p:nvCxnSpPr>
        <p:spPr>
          <a:xfrm flipH="1" rot="10800000">
            <a:off x="536281" y="3069774"/>
            <a:ext cx="3726341" cy="1"/>
          </a:xfrm>
          <a:prstGeom prst="straightConnector1">
            <a:avLst/>
          </a:prstGeom>
          <a:noFill/>
          <a:ln cap="flat" cmpd="sng" w="9525">
            <a:solidFill>
              <a:srgbClr val="CCCCCC"/>
            </a:solidFill>
            <a:prstDash val="solid"/>
            <a:round/>
            <a:headEnd len="sm" w="sm" type="none"/>
            <a:tailEnd len="sm" w="sm" type="none"/>
          </a:ln>
        </p:spPr>
      </p:cxnSp>
      <p:sp>
        <p:nvSpPr>
          <p:cNvPr id="220" name="Google Shape;220;p19"/>
          <p:cNvSpPr txBox="1"/>
          <p:nvPr>
            <p:ph idx="2" type="body"/>
          </p:nvPr>
        </p:nvSpPr>
        <p:spPr>
          <a:xfrm>
            <a:off x="1176948" y="2425262"/>
            <a:ext cx="2445006" cy="107722"/>
          </a:xfrm>
          <a:prstGeom prst="rect">
            <a:avLst/>
          </a:prstGeom>
          <a:noFill/>
          <a:ln>
            <a:noFill/>
          </a:ln>
        </p:spPr>
        <p:txBody>
          <a:bodyPr anchorCtr="0" anchor="t" bIns="0" lIns="0" spcFirstLastPara="1" rIns="0" wrap="square" tIns="0">
            <a:spAutoFit/>
          </a:bodyPr>
          <a:lstStyle>
            <a:lvl1pPr indent="-228600" lvl="0" marL="457200" algn="ctr">
              <a:spcBef>
                <a:spcPts val="140"/>
              </a:spcBef>
              <a:spcAft>
                <a:spcPts val="0"/>
              </a:spcAft>
              <a:buClr>
                <a:schemeClr val="lt2"/>
              </a:buClr>
              <a:buSzPts val="700"/>
              <a:buNone/>
              <a:defRPr b="1" sz="700" cap="none">
                <a:solidFill>
                  <a:schemeClr val="lt2"/>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21" name="Google Shape;221;p19"/>
          <p:cNvSpPr txBox="1"/>
          <p:nvPr>
            <p:ph idx="3" type="body"/>
          </p:nvPr>
        </p:nvSpPr>
        <p:spPr>
          <a:xfrm>
            <a:off x="4885396" y="1709104"/>
            <a:ext cx="3839222" cy="57708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28600" lvl="1" marL="914400" algn="ctr">
              <a:lnSpc>
                <a:spcPct val="110000"/>
              </a:lnSpc>
              <a:spcBef>
                <a:spcPts val="300"/>
              </a:spcBef>
              <a:spcAft>
                <a:spcPts val="0"/>
              </a:spcAft>
              <a:buClr>
                <a:schemeClr val="dk1"/>
              </a:buClr>
              <a:buSzPts val="800"/>
              <a:buNone/>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2" name="Google Shape;222;p19"/>
          <p:cNvSpPr txBox="1"/>
          <p:nvPr>
            <p:ph idx="4" type="body"/>
          </p:nvPr>
        </p:nvSpPr>
        <p:spPr>
          <a:xfrm>
            <a:off x="5582504" y="2425262"/>
            <a:ext cx="2445006" cy="107722"/>
          </a:xfrm>
          <a:prstGeom prst="rect">
            <a:avLst/>
          </a:prstGeom>
          <a:noFill/>
          <a:ln>
            <a:noFill/>
          </a:ln>
        </p:spPr>
        <p:txBody>
          <a:bodyPr anchorCtr="0" anchor="t" bIns="0" lIns="0" spcFirstLastPara="1" rIns="0" wrap="square" tIns="0">
            <a:spAutoFit/>
          </a:bodyPr>
          <a:lstStyle>
            <a:lvl1pPr indent="-228600" lvl="0" marL="457200" algn="ctr">
              <a:spcBef>
                <a:spcPts val="140"/>
              </a:spcBef>
              <a:spcAft>
                <a:spcPts val="0"/>
              </a:spcAft>
              <a:buClr>
                <a:schemeClr val="lt2"/>
              </a:buClr>
              <a:buSzPts val="700"/>
              <a:buNone/>
              <a:defRPr b="1" sz="700" cap="none">
                <a:solidFill>
                  <a:schemeClr val="lt2"/>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23" name="Google Shape;223;p19"/>
          <p:cNvSpPr txBox="1"/>
          <p:nvPr>
            <p:ph idx="5" type="body"/>
          </p:nvPr>
        </p:nvSpPr>
        <p:spPr>
          <a:xfrm>
            <a:off x="479840" y="3489776"/>
            <a:ext cx="3839222" cy="57708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28600" lvl="1" marL="914400" algn="ctr">
              <a:lnSpc>
                <a:spcPct val="110000"/>
              </a:lnSpc>
              <a:spcBef>
                <a:spcPts val="300"/>
              </a:spcBef>
              <a:spcAft>
                <a:spcPts val="0"/>
              </a:spcAft>
              <a:buClr>
                <a:schemeClr val="dk1"/>
              </a:buClr>
              <a:buSzPts val="800"/>
              <a:buNone/>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4" name="Google Shape;224;p19"/>
          <p:cNvSpPr txBox="1"/>
          <p:nvPr>
            <p:ph idx="6" type="body"/>
          </p:nvPr>
        </p:nvSpPr>
        <p:spPr>
          <a:xfrm>
            <a:off x="1176948" y="4205934"/>
            <a:ext cx="2445006" cy="107722"/>
          </a:xfrm>
          <a:prstGeom prst="rect">
            <a:avLst/>
          </a:prstGeom>
          <a:noFill/>
          <a:ln>
            <a:noFill/>
          </a:ln>
        </p:spPr>
        <p:txBody>
          <a:bodyPr anchorCtr="0" anchor="t" bIns="0" lIns="0" spcFirstLastPara="1" rIns="0" wrap="square" tIns="0">
            <a:spAutoFit/>
          </a:bodyPr>
          <a:lstStyle>
            <a:lvl1pPr indent="-228600" lvl="0" marL="457200" algn="ctr">
              <a:spcBef>
                <a:spcPts val="140"/>
              </a:spcBef>
              <a:spcAft>
                <a:spcPts val="0"/>
              </a:spcAft>
              <a:buClr>
                <a:schemeClr val="lt2"/>
              </a:buClr>
              <a:buSzPts val="700"/>
              <a:buNone/>
              <a:defRPr b="1" sz="700" cap="none">
                <a:solidFill>
                  <a:schemeClr val="lt2"/>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25" name="Google Shape;225;p19"/>
          <p:cNvSpPr txBox="1"/>
          <p:nvPr>
            <p:ph idx="7" type="body"/>
          </p:nvPr>
        </p:nvSpPr>
        <p:spPr>
          <a:xfrm>
            <a:off x="4885396" y="3489776"/>
            <a:ext cx="3839222" cy="577089"/>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600"/>
              </a:spcBef>
              <a:spcAft>
                <a:spcPts val="0"/>
              </a:spcAft>
              <a:buClr>
                <a:schemeClr val="dk1"/>
              </a:buClr>
              <a:buSzPts val="2000"/>
              <a:buNone/>
              <a:defRPr sz="2000">
                <a:latin typeface="Georgia"/>
                <a:ea typeface="Georgia"/>
                <a:cs typeface="Georgia"/>
                <a:sym typeface="Georgia"/>
              </a:defRPr>
            </a:lvl1pPr>
            <a:lvl2pPr indent="-228600" lvl="1" marL="914400" algn="ctr">
              <a:lnSpc>
                <a:spcPct val="110000"/>
              </a:lnSpc>
              <a:spcBef>
                <a:spcPts val="300"/>
              </a:spcBef>
              <a:spcAft>
                <a:spcPts val="0"/>
              </a:spcAft>
              <a:buClr>
                <a:schemeClr val="dk1"/>
              </a:buClr>
              <a:buSzPts val="800"/>
              <a:buNone/>
              <a:defRPr sz="800"/>
            </a:lvl2pPr>
            <a:lvl3pPr indent="-279400" lvl="2" marL="1371600" algn="ctr">
              <a:lnSpc>
                <a:spcPct val="110000"/>
              </a:lnSpc>
              <a:spcBef>
                <a:spcPts val="160"/>
              </a:spcBef>
              <a:spcAft>
                <a:spcPts val="0"/>
              </a:spcAft>
              <a:buClr>
                <a:schemeClr val="dk1"/>
              </a:buClr>
              <a:buSzPts val="800"/>
              <a:buChar char="–"/>
              <a:defRPr sz="800"/>
            </a:lvl3pPr>
            <a:lvl4pPr indent="-273050" lvl="3" marL="1828800" algn="ctr">
              <a:lnSpc>
                <a:spcPct val="110000"/>
              </a:lnSpc>
              <a:spcBef>
                <a:spcPts val="140"/>
              </a:spcBef>
              <a:spcAft>
                <a:spcPts val="0"/>
              </a:spcAft>
              <a:buClr>
                <a:schemeClr val="dk1"/>
              </a:buClr>
              <a:buSzPts val="700"/>
              <a:buChar char="•"/>
              <a:defRPr sz="700"/>
            </a:lvl4pPr>
            <a:lvl5pPr indent="-279400" lvl="4" marL="2286000" algn="ctr">
              <a:lnSpc>
                <a:spcPct val="110000"/>
              </a:lnSpc>
              <a:spcBef>
                <a:spcPts val="160"/>
              </a:spcBef>
              <a:spcAft>
                <a:spcPts val="0"/>
              </a:spcAft>
              <a:buClr>
                <a:schemeClr val="dk1"/>
              </a:buClr>
              <a:buSzPts val="800"/>
              <a:buChar char="–"/>
              <a:defRPr sz="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6" name="Google Shape;226;p19"/>
          <p:cNvSpPr txBox="1"/>
          <p:nvPr>
            <p:ph idx="8" type="body"/>
          </p:nvPr>
        </p:nvSpPr>
        <p:spPr>
          <a:xfrm>
            <a:off x="5582504" y="4205934"/>
            <a:ext cx="2445006" cy="107722"/>
          </a:xfrm>
          <a:prstGeom prst="rect">
            <a:avLst/>
          </a:prstGeom>
          <a:noFill/>
          <a:ln>
            <a:noFill/>
          </a:ln>
        </p:spPr>
        <p:txBody>
          <a:bodyPr anchorCtr="0" anchor="t" bIns="0" lIns="0" spcFirstLastPara="1" rIns="0" wrap="square" tIns="0">
            <a:spAutoFit/>
          </a:bodyPr>
          <a:lstStyle>
            <a:lvl1pPr indent="-228600" lvl="0" marL="457200" algn="ctr">
              <a:spcBef>
                <a:spcPts val="140"/>
              </a:spcBef>
              <a:spcAft>
                <a:spcPts val="0"/>
              </a:spcAft>
              <a:buClr>
                <a:schemeClr val="lt2"/>
              </a:buClr>
              <a:buSzPts val="700"/>
              <a:buNone/>
              <a:defRPr b="1" sz="700" cap="none">
                <a:solidFill>
                  <a:schemeClr val="lt2"/>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27" name="Shape 227"/>
        <p:cNvGrpSpPr/>
        <p:nvPr/>
      </p:nvGrpSpPr>
      <p:grpSpPr>
        <a:xfrm>
          <a:off x="0" y="0"/>
          <a:ext cx="0" cy="0"/>
          <a:chOff x="0" y="0"/>
          <a:chExt cx="0" cy="0"/>
        </a:xfrm>
      </p:grpSpPr>
      <p:sp>
        <p:nvSpPr>
          <p:cNvPr id="228" name="Google Shape;228;p20"/>
          <p:cNvSpPr txBox="1"/>
          <p:nvPr>
            <p:ph type="title"/>
          </p:nvPr>
        </p:nvSpPr>
        <p:spPr>
          <a:xfrm>
            <a:off x="309562" y="530352"/>
            <a:ext cx="8524875"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20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20"/>
          <p:cNvSpPr txBox="1"/>
          <p:nvPr>
            <p:ph idx="1" type="body"/>
          </p:nvPr>
        </p:nvSpPr>
        <p:spPr>
          <a:xfrm>
            <a:off x="309562" y="1784519"/>
            <a:ext cx="3925554" cy="86177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600"/>
              </a:spcBef>
              <a:spcAft>
                <a:spcPts val="0"/>
              </a:spcAft>
              <a:buClr>
                <a:schemeClr val="dk1"/>
              </a:buClr>
              <a:buSzPts val="1400"/>
              <a:buNone/>
              <a:defRPr sz="1400">
                <a:latin typeface="Georgia"/>
                <a:ea typeface="Georgia"/>
                <a:cs typeface="Georgia"/>
                <a:sym typeface="Georgia"/>
              </a:defRPr>
            </a:lvl1pPr>
            <a:lvl2pPr indent="-292100" lvl="1" marL="914400" algn="l">
              <a:spcBef>
                <a:spcPts val="200"/>
              </a:spcBef>
              <a:spcAft>
                <a:spcPts val="0"/>
              </a:spcAft>
              <a:buClr>
                <a:schemeClr val="dk1"/>
              </a:buClr>
              <a:buSzPts val="1000"/>
              <a:buChar char="▪"/>
              <a:defRPr sz="1000"/>
            </a:lvl2pPr>
            <a:lvl3pPr indent="-285750" lvl="2" marL="1371600" algn="l">
              <a:spcBef>
                <a:spcPts val="180"/>
              </a:spcBef>
              <a:spcAft>
                <a:spcPts val="0"/>
              </a:spcAft>
              <a:buClr>
                <a:schemeClr val="dk1"/>
              </a:buClr>
              <a:buSzPts val="900"/>
              <a:buChar char="–"/>
              <a:defRPr sz="900"/>
            </a:lvl3pPr>
            <a:lvl4pPr indent="-279400" lvl="3" marL="1828800" algn="l">
              <a:spcBef>
                <a:spcPts val="160"/>
              </a:spcBef>
              <a:spcAft>
                <a:spcPts val="0"/>
              </a:spcAft>
              <a:buClr>
                <a:schemeClr val="dk1"/>
              </a:buClr>
              <a:buSzPts val="800"/>
              <a:buChar char="•"/>
              <a:defRPr sz="800"/>
            </a:lvl4pPr>
            <a:lvl5pPr indent="-273050" lvl="4" marL="2286000" algn="l">
              <a:spcBef>
                <a:spcPts val="140"/>
              </a:spcBef>
              <a:spcAft>
                <a:spcPts val="0"/>
              </a:spcAft>
              <a:buClr>
                <a:schemeClr val="dk1"/>
              </a:buClr>
              <a:buSzPts val="700"/>
              <a:buChar char="–"/>
              <a:defRPr sz="7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30" name="Google Shape;230;p20"/>
          <p:cNvSpPr txBox="1"/>
          <p:nvPr>
            <p:ph idx="2" type="body"/>
          </p:nvPr>
        </p:nvSpPr>
        <p:spPr>
          <a:xfrm>
            <a:off x="4899402" y="1300696"/>
            <a:ext cx="3927096" cy="338554"/>
          </a:xfrm>
          <a:prstGeom prst="rect">
            <a:avLst/>
          </a:prstGeom>
          <a:noFill/>
          <a:ln>
            <a:noFill/>
          </a:ln>
        </p:spPr>
        <p:txBody>
          <a:bodyPr anchorCtr="0" anchor="b" bIns="0" lIns="0" spcFirstLastPara="1" rIns="0" wrap="square" tIns="0">
            <a:spAutoFit/>
          </a:bodyPr>
          <a:lstStyle>
            <a:lvl1pPr indent="-228600" lvl="0" marL="457200" algn="l">
              <a:lnSpc>
                <a:spcPct val="110000"/>
              </a:lnSpc>
              <a:spcBef>
                <a:spcPts val="1800"/>
              </a:spcBef>
              <a:spcAft>
                <a:spcPts val="0"/>
              </a:spcAft>
              <a:buClr>
                <a:schemeClr val="dk1"/>
              </a:buClr>
              <a:buSzPts val="2000"/>
              <a:buNone/>
              <a:defRPr b="0" sz="2000">
                <a:latin typeface="Georgia"/>
                <a:ea typeface="Georgia"/>
                <a:cs typeface="Georgia"/>
                <a:sym typeface="Georgia"/>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31" name="Google Shape;231;p20"/>
          <p:cNvSpPr txBox="1"/>
          <p:nvPr>
            <p:ph idx="3" type="body"/>
          </p:nvPr>
        </p:nvSpPr>
        <p:spPr>
          <a:xfrm>
            <a:off x="4899402" y="1789281"/>
            <a:ext cx="3927096" cy="843308"/>
          </a:xfrm>
          <a:prstGeom prst="rect">
            <a:avLst/>
          </a:prstGeom>
          <a:noFill/>
          <a:ln>
            <a:noFill/>
          </a:ln>
        </p:spPr>
        <p:txBody>
          <a:bodyPr anchorCtr="0" anchor="t" bIns="0" lIns="0" spcFirstLastPara="1" rIns="0" wrap="square" tIns="0">
            <a:spAutoFit/>
          </a:bodyPr>
          <a:lstStyle>
            <a:lvl1pPr indent="-228600" lvl="0" marL="457200" algn="l">
              <a:spcBef>
                <a:spcPts val="280"/>
              </a:spcBef>
              <a:spcAft>
                <a:spcPts val="0"/>
              </a:spcAft>
              <a:buClr>
                <a:schemeClr val="dk1"/>
              </a:buClr>
              <a:buSzPts val="1400"/>
              <a:buNone/>
              <a:defRPr/>
            </a:lvl1pPr>
            <a:lvl2pPr indent="-292100" lvl="1" marL="914400" algn="l">
              <a:spcBef>
                <a:spcPts val="200"/>
              </a:spcBef>
              <a:spcAft>
                <a:spcPts val="0"/>
              </a:spcAft>
              <a:buClr>
                <a:schemeClr val="dk1"/>
              </a:buClr>
              <a:buSzPts val="1000"/>
              <a:buChar char="▪"/>
              <a:defRPr/>
            </a:lvl2pPr>
            <a:lvl3pPr indent="-285750" lvl="2" marL="1371600" algn="l">
              <a:spcBef>
                <a:spcPts val="180"/>
              </a:spcBef>
              <a:spcAft>
                <a:spcPts val="0"/>
              </a:spcAft>
              <a:buClr>
                <a:schemeClr val="dk1"/>
              </a:buClr>
              <a:buSzPts val="900"/>
              <a:buChar char="–"/>
              <a:defRPr/>
            </a:lvl3pPr>
            <a:lvl4pPr indent="-279400" lvl="3" marL="1828800" algn="l">
              <a:spcBef>
                <a:spcPts val="160"/>
              </a:spcBef>
              <a:spcAft>
                <a:spcPts val="0"/>
              </a:spcAft>
              <a:buClr>
                <a:schemeClr val="dk1"/>
              </a:buClr>
              <a:buSzPts val="800"/>
              <a:buChar char="•"/>
              <a:defRPr/>
            </a:lvl4pPr>
            <a:lvl5pPr indent="-273050" lvl="4" marL="2286000" algn="l">
              <a:spcBef>
                <a:spcPts val="140"/>
              </a:spcBef>
              <a:spcAft>
                <a:spcPts val="0"/>
              </a:spcAft>
              <a:buClr>
                <a:schemeClr val="dk1"/>
              </a:buClr>
              <a:buSzPts val="7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2" name="Google Shape;232;p20"/>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20"/>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20"/>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5" name="Google Shape;235;p20"/>
          <p:cNvSpPr txBox="1"/>
          <p:nvPr>
            <p:ph idx="4" type="body"/>
          </p:nvPr>
        </p:nvSpPr>
        <p:spPr>
          <a:xfrm>
            <a:off x="314325" y="1300696"/>
            <a:ext cx="3927096" cy="338554"/>
          </a:xfrm>
          <a:prstGeom prst="rect">
            <a:avLst/>
          </a:prstGeom>
          <a:noFill/>
          <a:ln>
            <a:noFill/>
          </a:ln>
        </p:spPr>
        <p:txBody>
          <a:bodyPr anchorCtr="0" anchor="b" bIns="0" lIns="0" spcFirstLastPara="1" rIns="0" wrap="square" tIns="0">
            <a:spAutoFit/>
          </a:bodyPr>
          <a:lstStyle>
            <a:lvl1pPr indent="-228600" lvl="0" marL="457200" algn="l">
              <a:lnSpc>
                <a:spcPct val="110000"/>
              </a:lnSpc>
              <a:spcBef>
                <a:spcPts val="1800"/>
              </a:spcBef>
              <a:spcAft>
                <a:spcPts val="0"/>
              </a:spcAft>
              <a:buClr>
                <a:schemeClr val="dk1"/>
              </a:buClr>
              <a:buSzPts val="2000"/>
              <a:buNone/>
              <a:defRPr b="0" sz="2000">
                <a:latin typeface="Georgia"/>
                <a:ea typeface="Georgia"/>
                <a:cs typeface="Georgia"/>
                <a:sym typeface="Georgia"/>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309562" y="530352"/>
            <a:ext cx="8524875"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2000"/>
              <a:buFont typeface="Georgia"/>
              <a:buNone/>
              <a:defRPr b="1"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309562" y="1327147"/>
            <a:ext cx="8524876" cy="1258806"/>
          </a:xfrm>
          <a:prstGeom prst="rect">
            <a:avLst/>
          </a:prstGeom>
          <a:noFill/>
          <a:ln>
            <a:noFill/>
          </a:ln>
        </p:spPr>
        <p:txBody>
          <a:bodyPr anchorCtr="0" anchor="t" bIns="0" lIns="0" spcFirstLastPara="1" rIns="0" wrap="square" tIns="0">
            <a:spAutoFit/>
          </a:bodyPr>
          <a:lstStyle>
            <a:lvl1pPr indent="-330200" lvl="0" marL="457200" marR="0" algn="l">
              <a:lnSpc>
                <a:spcPct val="90000"/>
              </a:lnSpc>
              <a:spcBef>
                <a:spcPts val="1200"/>
              </a:spcBef>
              <a:spcAft>
                <a:spcPts val="0"/>
              </a:spcAft>
              <a:buClr>
                <a:schemeClr val="dk1"/>
              </a:buClr>
              <a:buSzPts val="1600"/>
              <a:buFont typeface="Arial"/>
              <a:buChar char="•"/>
              <a:defRPr sz="1600">
                <a:latin typeface="Arial"/>
                <a:ea typeface="Arial"/>
                <a:cs typeface="Arial"/>
                <a:sym typeface="Arial"/>
              </a:defRPr>
            </a:lvl1pPr>
            <a:lvl2pPr indent="-292100" lvl="1" marL="914400" marR="0" algn="l">
              <a:lnSpc>
                <a:spcPct val="90000"/>
              </a:lnSpc>
              <a:spcBef>
                <a:spcPts val="600"/>
              </a:spcBef>
              <a:spcAft>
                <a:spcPts val="0"/>
              </a:spcAft>
              <a:buClr>
                <a:schemeClr val="dk1"/>
              </a:buClr>
              <a:buSzPts val="1000"/>
              <a:buFont typeface="Arial"/>
              <a:buChar char="–"/>
              <a:defRPr>
                <a:latin typeface="Arial"/>
                <a:ea typeface="Arial"/>
                <a:cs typeface="Arial"/>
                <a:sym typeface="Arial"/>
              </a:defRPr>
            </a:lvl2pPr>
            <a:lvl3pPr indent="-285750" lvl="2" marL="1371600" marR="0" algn="l">
              <a:lnSpc>
                <a:spcPct val="100000"/>
              </a:lnSpc>
              <a:spcBef>
                <a:spcPts val="0"/>
              </a:spcBef>
              <a:spcAft>
                <a:spcPts val="0"/>
              </a:spcAft>
              <a:buClr>
                <a:schemeClr val="dk1"/>
              </a:buClr>
              <a:buSzPts val="900"/>
              <a:buFont typeface="Arial"/>
              <a:buChar char="•"/>
              <a:defRPr>
                <a:latin typeface="Arial"/>
                <a:ea typeface="Arial"/>
                <a:cs typeface="Arial"/>
                <a:sym typeface="Arial"/>
              </a:defRPr>
            </a:lvl3pPr>
            <a:lvl4pPr indent="-279400" lvl="3" marL="1828800" marR="0" algn="l">
              <a:lnSpc>
                <a:spcPct val="100000"/>
              </a:lnSpc>
              <a:spcBef>
                <a:spcPts val="0"/>
              </a:spcBef>
              <a:spcAft>
                <a:spcPts val="0"/>
              </a:spcAft>
              <a:buClr>
                <a:schemeClr val="dk1"/>
              </a:buClr>
              <a:buSzPts val="800"/>
              <a:buFont typeface="Arial"/>
              <a:buChar char="–"/>
              <a:defRPr>
                <a:latin typeface="Arial"/>
                <a:ea typeface="Arial"/>
                <a:cs typeface="Arial"/>
                <a:sym typeface="Arial"/>
              </a:defRPr>
            </a:lvl4pPr>
            <a:lvl5pPr indent="-273050" lvl="4" marL="2286000" marR="0" algn="l">
              <a:lnSpc>
                <a:spcPct val="100000"/>
              </a:lnSpc>
              <a:spcBef>
                <a:spcPts val="0"/>
              </a:spcBef>
              <a:spcAft>
                <a:spcPts val="0"/>
              </a:spcAft>
              <a:buClr>
                <a:schemeClr val="dk1"/>
              </a:buClr>
              <a:buSzPts val="700"/>
              <a:buFont typeface="Arial"/>
              <a:buChar char="–"/>
              <a:defRPr>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3"/>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eft_Image Right">
  <p:cSld name="Comparison Left_Image Right">
    <p:spTree>
      <p:nvGrpSpPr>
        <p:cNvPr id="236" name="Shape 236"/>
        <p:cNvGrpSpPr/>
        <p:nvPr/>
      </p:nvGrpSpPr>
      <p:grpSpPr>
        <a:xfrm>
          <a:off x="0" y="0"/>
          <a:ext cx="0" cy="0"/>
          <a:chOff x="0" y="0"/>
          <a:chExt cx="0" cy="0"/>
        </a:xfrm>
      </p:grpSpPr>
      <p:sp>
        <p:nvSpPr>
          <p:cNvPr id="237" name="Google Shape;237;p21"/>
          <p:cNvSpPr txBox="1"/>
          <p:nvPr>
            <p:ph type="title"/>
          </p:nvPr>
        </p:nvSpPr>
        <p:spPr>
          <a:xfrm>
            <a:off x="309562" y="530352"/>
            <a:ext cx="8524875"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2000"/>
              <a:buFont typeface="Georg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21"/>
          <p:cNvSpPr txBox="1"/>
          <p:nvPr>
            <p:ph idx="1" type="body"/>
          </p:nvPr>
        </p:nvSpPr>
        <p:spPr>
          <a:xfrm>
            <a:off x="309562" y="1277361"/>
            <a:ext cx="3925554" cy="338554"/>
          </a:xfrm>
          <a:prstGeom prst="rect">
            <a:avLst/>
          </a:prstGeom>
          <a:noFill/>
          <a:ln>
            <a:noFill/>
          </a:ln>
        </p:spPr>
        <p:txBody>
          <a:bodyPr anchorCtr="0" anchor="b" bIns="0" lIns="0" spcFirstLastPara="1" rIns="0" wrap="square" tIns="0">
            <a:spAutoFit/>
          </a:bodyPr>
          <a:lstStyle>
            <a:lvl1pPr indent="-228600" lvl="0" marL="457200" algn="l">
              <a:spcBef>
                <a:spcPts val="400"/>
              </a:spcBef>
              <a:spcAft>
                <a:spcPts val="0"/>
              </a:spcAft>
              <a:buClr>
                <a:schemeClr val="dk1"/>
              </a:buClr>
              <a:buSzPts val="2000"/>
              <a:buNone/>
              <a:defRPr b="0" sz="2000"/>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9" name="Google Shape;239;p21"/>
          <p:cNvSpPr txBox="1"/>
          <p:nvPr>
            <p:ph idx="2" type="body"/>
          </p:nvPr>
        </p:nvSpPr>
        <p:spPr>
          <a:xfrm>
            <a:off x="309562" y="1784519"/>
            <a:ext cx="3925554" cy="843308"/>
          </a:xfrm>
          <a:prstGeom prst="rect">
            <a:avLst/>
          </a:prstGeom>
          <a:noFill/>
          <a:ln>
            <a:noFill/>
          </a:ln>
        </p:spPr>
        <p:txBody>
          <a:bodyPr anchorCtr="0" anchor="t" bIns="0" lIns="0" spcFirstLastPara="1" rIns="0" wrap="square" tIns="0">
            <a:spAutoFit/>
          </a:bodyPr>
          <a:lstStyle>
            <a:lvl1pPr indent="-228600" lvl="0" marL="457200" algn="l">
              <a:spcBef>
                <a:spcPts val="280"/>
              </a:spcBef>
              <a:spcAft>
                <a:spcPts val="0"/>
              </a:spcAft>
              <a:buClr>
                <a:schemeClr val="dk1"/>
              </a:buClr>
              <a:buSzPts val="1400"/>
              <a:buNone/>
              <a:defRPr/>
            </a:lvl1pPr>
            <a:lvl2pPr indent="-292100" lvl="1" marL="914400" algn="l">
              <a:spcBef>
                <a:spcPts val="200"/>
              </a:spcBef>
              <a:spcAft>
                <a:spcPts val="0"/>
              </a:spcAft>
              <a:buClr>
                <a:schemeClr val="dk1"/>
              </a:buClr>
              <a:buSzPts val="1000"/>
              <a:buChar char="▪"/>
              <a:defRPr/>
            </a:lvl2pPr>
            <a:lvl3pPr indent="-285750" lvl="2" marL="1371600" algn="l">
              <a:spcBef>
                <a:spcPts val="180"/>
              </a:spcBef>
              <a:spcAft>
                <a:spcPts val="0"/>
              </a:spcAft>
              <a:buClr>
                <a:schemeClr val="dk1"/>
              </a:buClr>
              <a:buSzPts val="900"/>
              <a:buChar char="–"/>
              <a:defRPr/>
            </a:lvl3pPr>
            <a:lvl4pPr indent="-279400" lvl="3" marL="1828800" algn="l">
              <a:spcBef>
                <a:spcPts val="160"/>
              </a:spcBef>
              <a:spcAft>
                <a:spcPts val="0"/>
              </a:spcAft>
              <a:buClr>
                <a:schemeClr val="dk1"/>
              </a:buClr>
              <a:buSzPts val="800"/>
              <a:buChar char="•"/>
              <a:defRPr/>
            </a:lvl4pPr>
            <a:lvl5pPr indent="-273050" lvl="4" marL="2286000" algn="l">
              <a:spcBef>
                <a:spcPts val="140"/>
              </a:spcBef>
              <a:spcAft>
                <a:spcPts val="0"/>
              </a:spcAft>
              <a:buClr>
                <a:schemeClr val="dk1"/>
              </a:buClr>
              <a:buSzPts val="7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0" name="Google Shape;240;p21"/>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21"/>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21"/>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3" name="Google Shape;243;p21"/>
          <p:cNvSpPr/>
          <p:nvPr>
            <p:ph idx="3" type="pic"/>
          </p:nvPr>
        </p:nvSpPr>
        <p:spPr>
          <a:xfrm>
            <a:off x="4640263" y="1307148"/>
            <a:ext cx="4194175" cy="3189287"/>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4" name="Shape 244"/>
        <p:cNvGrpSpPr/>
        <p:nvPr/>
      </p:nvGrpSpPr>
      <p:grpSpPr>
        <a:xfrm>
          <a:off x="0" y="0"/>
          <a:ext cx="0" cy="0"/>
          <a:chOff x="0" y="0"/>
          <a:chExt cx="0" cy="0"/>
        </a:xfrm>
      </p:grpSpPr>
      <p:sp>
        <p:nvSpPr>
          <p:cNvPr id="245" name="Google Shape;245;p22"/>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22"/>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22"/>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22"/>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1" showMasterSp="0">
  <p:cSld name="Gallery 1">
    <p:spTree>
      <p:nvGrpSpPr>
        <p:cNvPr id="249" name="Shape 249"/>
        <p:cNvGrpSpPr/>
        <p:nvPr/>
      </p:nvGrpSpPr>
      <p:grpSpPr>
        <a:xfrm>
          <a:off x="0" y="0"/>
          <a:ext cx="0" cy="0"/>
          <a:chOff x="0" y="0"/>
          <a:chExt cx="0" cy="0"/>
        </a:xfrm>
      </p:grpSpPr>
      <p:sp>
        <p:nvSpPr>
          <p:cNvPr id="250" name="Google Shape;250;p23"/>
          <p:cNvSpPr/>
          <p:nvPr>
            <p:ph idx="2" type="pic"/>
          </p:nvPr>
        </p:nvSpPr>
        <p:spPr>
          <a:xfrm>
            <a:off x="1" y="1"/>
            <a:ext cx="4738268" cy="5143500"/>
          </a:xfrm>
          <a:prstGeom prst="rect">
            <a:avLst/>
          </a:prstGeom>
          <a:noFill/>
          <a:ln>
            <a:noFill/>
          </a:ln>
        </p:spPr>
      </p:sp>
      <p:sp>
        <p:nvSpPr>
          <p:cNvPr id="251" name="Google Shape;251;p23"/>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23"/>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23"/>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54" name="Google Shape;254;p23"/>
          <p:cNvSpPr txBox="1"/>
          <p:nvPr>
            <p:ph idx="1" type="body"/>
          </p:nvPr>
        </p:nvSpPr>
        <p:spPr>
          <a:xfrm>
            <a:off x="311944" y="4429641"/>
            <a:ext cx="2658137" cy="211110"/>
          </a:xfrm>
          <a:prstGeom prst="rect">
            <a:avLst/>
          </a:prstGeom>
          <a:noFill/>
          <a:ln>
            <a:noFill/>
          </a:ln>
        </p:spPr>
        <p:txBody>
          <a:bodyPr anchorCtr="0" anchor="t" bIns="0" lIns="0" spcFirstLastPara="1" rIns="0" wrap="square" tIns="0">
            <a:noAutofit/>
          </a:bodyPr>
          <a:lstStyle>
            <a:lvl1pPr indent="-228600" lvl="0" marL="457200" algn="l">
              <a:spcBef>
                <a:spcPts val="600"/>
              </a:spcBef>
              <a:spcAft>
                <a:spcPts val="0"/>
              </a:spcAft>
              <a:buClr>
                <a:schemeClr val="lt1"/>
              </a:buClr>
              <a:buSzPts val="800"/>
              <a:buNone/>
              <a:defRPr sz="800" cap="none">
                <a:solidFill>
                  <a:schemeClr val="lt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55" name="Google Shape;255;p23"/>
          <p:cNvCxnSpPr/>
          <p:nvPr/>
        </p:nvCxnSpPr>
        <p:spPr>
          <a:xfrm>
            <a:off x="311944" y="4270648"/>
            <a:ext cx="276225"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6" name="Shape 256"/>
        <p:cNvGrpSpPr/>
        <p:nvPr/>
      </p:nvGrpSpPr>
      <p:grpSpPr>
        <a:xfrm>
          <a:off x="0" y="0"/>
          <a:ext cx="0" cy="0"/>
          <a:chOff x="0" y="0"/>
          <a:chExt cx="0" cy="0"/>
        </a:xfrm>
      </p:grpSpPr>
      <p:sp>
        <p:nvSpPr>
          <p:cNvPr id="257" name="Google Shape;257;p24"/>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24"/>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24"/>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spTree>
      <p:nvGrpSpPr>
        <p:cNvPr id="30" name="Shape 30"/>
        <p:cNvGrpSpPr/>
        <p:nvPr/>
      </p:nvGrpSpPr>
      <p:grpSpPr>
        <a:xfrm>
          <a:off x="0" y="0"/>
          <a:ext cx="0" cy="0"/>
          <a:chOff x="0" y="0"/>
          <a:chExt cx="0" cy="0"/>
        </a:xfrm>
      </p:grpSpPr>
      <p:sp>
        <p:nvSpPr>
          <p:cNvPr id="31" name="Google Shape;31;p4"/>
          <p:cNvSpPr txBox="1"/>
          <p:nvPr>
            <p:ph type="title"/>
          </p:nvPr>
        </p:nvSpPr>
        <p:spPr>
          <a:xfrm>
            <a:off x="309562" y="388987"/>
            <a:ext cx="8524875" cy="492443"/>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3200"/>
              <a:buFont typeface="Georg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309563" y="3742506"/>
            <a:ext cx="4702175" cy="96950"/>
          </a:xfrm>
          <a:prstGeom prst="rect">
            <a:avLst/>
          </a:prstGeom>
          <a:noFill/>
          <a:ln>
            <a:noFill/>
          </a:ln>
        </p:spPr>
        <p:txBody>
          <a:bodyPr anchorCtr="0" anchor="t" bIns="0" lIns="0" spcFirstLastPara="1" rIns="0" wrap="square" tIns="0">
            <a:spAutoFit/>
          </a:bodyPr>
          <a:lstStyle>
            <a:lvl1pPr indent="-228600" lvl="0" marL="457200" algn="l">
              <a:lnSpc>
                <a:spcPct val="105000"/>
              </a:lnSpc>
              <a:spcBef>
                <a:spcPts val="0"/>
              </a:spcBef>
              <a:spcAft>
                <a:spcPts val="0"/>
              </a:spcAft>
              <a:buClr>
                <a:schemeClr val="dk1"/>
              </a:buClr>
              <a:buSzPts val="600"/>
              <a:buNone/>
              <a:defRPr sz="600">
                <a:solidFill>
                  <a:schemeClr val="dk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Head Simple" showMasterSp="0">
  <p:cSld name="Chapter Head Simple">
    <p:bg>
      <p:bgPr>
        <a:solidFill>
          <a:schemeClr val="dk1"/>
        </a:solidFill>
      </p:bgPr>
    </p:bg>
    <p:spTree>
      <p:nvGrpSpPr>
        <p:cNvPr id="33" name="Shape 33"/>
        <p:cNvGrpSpPr/>
        <p:nvPr/>
      </p:nvGrpSpPr>
      <p:grpSpPr>
        <a:xfrm>
          <a:off x="0" y="0"/>
          <a:ext cx="0" cy="0"/>
          <a:chOff x="0" y="0"/>
          <a:chExt cx="0" cy="0"/>
        </a:xfrm>
      </p:grpSpPr>
      <p:sp>
        <p:nvSpPr>
          <p:cNvPr id="34" name="Google Shape;34;p5"/>
          <p:cNvSpPr txBox="1"/>
          <p:nvPr>
            <p:ph idx="1" type="body"/>
          </p:nvPr>
        </p:nvSpPr>
        <p:spPr>
          <a:xfrm>
            <a:off x="309563" y="1196432"/>
            <a:ext cx="7772400" cy="492443"/>
          </a:xfrm>
          <a:prstGeom prst="rect">
            <a:avLst/>
          </a:prstGeom>
          <a:noFill/>
          <a:ln>
            <a:noFill/>
          </a:ln>
        </p:spPr>
        <p:txBody>
          <a:bodyPr anchorCtr="0" anchor="t" bIns="0" lIns="0" spcFirstLastPara="1" rIns="0" wrap="square" tIns="0">
            <a:spAutoFit/>
          </a:bodyPr>
          <a:lstStyle>
            <a:lvl1pPr indent="-228600" lvl="0" marL="457200" algn="l">
              <a:spcBef>
                <a:spcPts val="640"/>
              </a:spcBef>
              <a:spcAft>
                <a:spcPts val="0"/>
              </a:spcAft>
              <a:buClr>
                <a:schemeClr val="lt1"/>
              </a:buClr>
              <a:buSzPts val="3200"/>
              <a:buNone/>
              <a:defRPr sz="3200">
                <a:solidFill>
                  <a:schemeClr val="lt1"/>
                </a:solidFill>
                <a:latin typeface="Georgia"/>
                <a:ea typeface="Georgia"/>
                <a:cs typeface="Georgia"/>
                <a:sym typeface="Georgia"/>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5"/>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5"/>
          <p:cNvSpPr txBox="1"/>
          <p:nvPr/>
        </p:nvSpPr>
        <p:spPr>
          <a:xfrm>
            <a:off x="311944" y="4800785"/>
            <a:ext cx="2559843" cy="923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Strategy&amp;</a:t>
            </a:r>
            <a:r>
              <a:rPr lang="en-US" sz="600">
                <a:solidFill>
                  <a:schemeClr val="lt1"/>
                </a:solidFill>
                <a:latin typeface="Arial"/>
                <a:ea typeface="Arial"/>
                <a:cs typeface="Arial"/>
                <a:sym typeface="Arial"/>
              </a:rPr>
              <a:t> | PwC</a:t>
            </a:r>
            <a:endParaRPr sz="600">
              <a:solidFill>
                <a:schemeClr val="lt1"/>
              </a:solidFill>
              <a:latin typeface="Arial"/>
              <a:ea typeface="Arial"/>
              <a:cs typeface="Arial"/>
              <a:sym typeface="Arial"/>
            </a:endParaRPr>
          </a:p>
        </p:txBody>
      </p:sp>
      <p:sp>
        <p:nvSpPr>
          <p:cNvPr id="39" name="Google Shape;39;p5"/>
          <p:cNvSpPr txBox="1"/>
          <p:nvPr>
            <p:ph type="title"/>
          </p:nvPr>
        </p:nvSpPr>
        <p:spPr>
          <a:xfrm>
            <a:off x="309562" y="122664"/>
            <a:ext cx="8834438" cy="1200329"/>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2"/>
              </a:buClr>
              <a:buSzPts val="7800"/>
              <a:buFont typeface="Georgia"/>
              <a:buNone/>
              <a:defRPr b="0" sz="78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hapter Head Simple" showMasterSp="0">
  <p:cSld name="1_Chapter Head Simple">
    <p:bg>
      <p:bgPr>
        <a:solidFill>
          <a:srgbClr val="BFB9A7"/>
        </a:solidFill>
      </p:bgPr>
    </p:bg>
    <p:spTree>
      <p:nvGrpSpPr>
        <p:cNvPr id="40" name="Shape 40"/>
        <p:cNvGrpSpPr/>
        <p:nvPr/>
      </p:nvGrpSpPr>
      <p:grpSpPr>
        <a:xfrm>
          <a:off x="0" y="0"/>
          <a:ext cx="0" cy="0"/>
          <a:chOff x="0" y="0"/>
          <a:chExt cx="0" cy="0"/>
        </a:xfrm>
      </p:grpSpPr>
      <p:sp>
        <p:nvSpPr>
          <p:cNvPr id="41" name="Google Shape;41;p6"/>
          <p:cNvSpPr txBox="1"/>
          <p:nvPr>
            <p:ph idx="1" type="body"/>
          </p:nvPr>
        </p:nvSpPr>
        <p:spPr>
          <a:xfrm>
            <a:off x="309563" y="1196432"/>
            <a:ext cx="7772400" cy="369332"/>
          </a:xfrm>
          <a:prstGeom prst="rect">
            <a:avLst/>
          </a:prstGeom>
          <a:noFill/>
          <a:ln>
            <a:noFill/>
          </a:ln>
        </p:spPr>
        <p:txBody>
          <a:bodyPr anchorCtr="0" anchor="t" bIns="0" lIns="0" spcFirstLastPara="1" rIns="0" wrap="square" tIns="0">
            <a:spAutoFit/>
          </a:bodyPr>
          <a:lstStyle>
            <a:lvl1pPr indent="-228600" lvl="0" marL="457200" algn="l">
              <a:spcBef>
                <a:spcPts val="480"/>
              </a:spcBef>
              <a:spcAft>
                <a:spcPts val="0"/>
              </a:spcAft>
              <a:buClr>
                <a:schemeClr val="lt1"/>
              </a:buClr>
              <a:buSzPts val="2400"/>
              <a:buNone/>
              <a:defRPr sz="2400">
                <a:solidFill>
                  <a:schemeClr val="lt1"/>
                </a:solidFill>
                <a:latin typeface="Georgia"/>
                <a:ea typeface="Georgia"/>
                <a:cs typeface="Georgia"/>
                <a:sym typeface="Georgia"/>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2" name="Google Shape;42;p6"/>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6"/>
          <p:cNvSpPr txBox="1"/>
          <p:nvPr/>
        </p:nvSpPr>
        <p:spPr>
          <a:xfrm>
            <a:off x="311944" y="4800785"/>
            <a:ext cx="2559843" cy="923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Strategy&amp;</a:t>
            </a:r>
            <a:r>
              <a:rPr lang="en-US" sz="600">
                <a:solidFill>
                  <a:schemeClr val="lt1"/>
                </a:solidFill>
                <a:latin typeface="Arial"/>
                <a:ea typeface="Arial"/>
                <a:cs typeface="Arial"/>
                <a:sym typeface="Arial"/>
              </a:rPr>
              <a:t> | PwC</a:t>
            </a:r>
            <a:endParaRPr sz="600">
              <a:solidFill>
                <a:schemeClr val="lt1"/>
              </a:solidFill>
              <a:latin typeface="Arial"/>
              <a:ea typeface="Arial"/>
              <a:cs typeface="Arial"/>
              <a:sym typeface="Arial"/>
            </a:endParaRPr>
          </a:p>
        </p:txBody>
      </p:sp>
      <p:sp>
        <p:nvSpPr>
          <p:cNvPr id="46" name="Google Shape;46;p6"/>
          <p:cNvSpPr txBox="1"/>
          <p:nvPr>
            <p:ph type="title"/>
          </p:nvPr>
        </p:nvSpPr>
        <p:spPr>
          <a:xfrm>
            <a:off x="309562" y="358884"/>
            <a:ext cx="8834438" cy="830997"/>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2"/>
              </a:buClr>
              <a:buSzPts val="5400"/>
              <a:buFont typeface="Georgia"/>
              <a:buNone/>
              <a:defRPr b="0"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dk1"/>
        </a:solidFill>
      </p:bgPr>
    </p:bg>
    <p:spTree>
      <p:nvGrpSpPr>
        <p:cNvPr id="47" name="Shape 47"/>
        <p:cNvGrpSpPr/>
        <p:nvPr/>
      </p:nvGrpSpPr>
      <p:grpSpPr>
        <a:xfrm>
          <a:off x="0" y="0"/>
          <a:ext cx="0" cy="0"/>
          <a:chOff x="0" y="0"/>
          <a:chExt cx="0" cy="0"/>
        </a:xfrm>
      </p:grpSpPr>
      <p:sp>
        <p:nvSpPr>
          <p:cNvPr id="48" name="Google Shape;48;p7"/>
          <p:cNvSpPr/>
          <p:nvPr>
            <p:ph idx="2" type="pic"/>
          </p:nvPr>
        </p:nvSpPr>
        <p:spPr>
          <a:xfrm>
            <a:off x="0" y="0"/>
            <a:ext cx="9144000" cy="5143500"/>
          </a:xfrm>
          <a:prstGeom prst="rect">
            <a:avLst/>
          </a:prstGeom>
          <a:noFill/>
          <a:ln>
            <a:noFill/>
          </a:ln>
        </p:spPr>
      </p:sp>
      <p:sp>
        <p:nvSpPr>
          <p:cNvPr id="49" name="Google Shape;49;p7"/>
          <p:cNvSpPr txBox="1"/>
          <p:nvPr>
            <p:ph type="title"/>
          </p:nvPr>
        </p:nvSpPr>
        <p:spPr>
          <a:xfrm>
            <a:off x="305501" y="2170783"/>
            <a:ext cx="8834438" cy="307777"/>
          </a:xfrm>
          <a:prstGeom prst="rect">
            <a:avLst/>
          </a:prstGeom>
          <a:noFill/>
          <a:ln>
            <a:noFill/>
          </a:ln>
        </p:spPr>
        <p:txBody>
          <a:bodyPr anchorCtr="0" anchor="t" bIns="0" lIns="0" spcFirstLastPara="1" rIns="0" wrap="square" tIns="0">
            <a:spAutoFit/>
          </a:bodyPr>
          <a:lstStyle>
            <a:lvl1pPr lvl="0" algn="ctr">
              <a:spcBef>
                <a:spcPts val="0"/>
              </a:spcBef>
              <a:spcAft>
                <a:spcPts val="0"/>
              </a:spcAft>
              <a:buClr>
                <a:schemeClr val="lt1"/>
              </a:buClr>
              <a:buSzPts val="2000"/>
              <a:buFont typeface="Georgia"/>
              <a:buNone/>
              <a:defRPr b="0" sz="2000" cap="none">
                <a:solidFill>
                  <a:schemeClr val="lt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nvSpPr>
        <p:spPr>
          <a:xfrm>
            <a:off x="311944" y="4800785"/>
            <a:ext cx="2559843" cy="923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Strategy&amp; | PwC</a:t>
            </a:r>
            <a:endParaRPr sz="600">
              <a:solidFill>
                <a:schemeClr val="lt1"/>
              </a:solidFill>
              <a:latin typeface="Arial"/>
              <a:ea typeface="Arial"/>
              <a:cs typeface="Arial"/>
              <a:sym typeface="Arial"/>
            </a:endParaRPr>
          </a:p>
        </p:txBody>
      </p:sp>
      <p:sp>
        <p:nvSpPr>
          <p:cNvPr id="53" name="Google Shape;53;p7"/>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4" name="Google Shape;54;p7"/>
          <p:cNvCxnSpPr/>
          <p:nvPr/>
        </p:nvCxnSpPr>
        <p:spPr>
          <a:xfrm rot="10800000">
            <a:off x="4572000" y="1685531"/>
            <a:ext cx="0" cy="569119"/>
          </a:xfrm>
          <a:prstGeom prst="straightConnector1">
            <a:avLst/>
          </a:prstGeom>
          <a:noFill/>
          <a:ln cap="flat" cmpd="sng" w="9525">
            <a:solidFill>
              <a:schemeClr val="dk2"/>
            </a:solidFill>
            <a:prstDash val="solid"/>
            <a:round/>
            <a:headEnd len="sm" w="sm" type="none"/>
            <a:tailEnd len="sm" w="sm" type="none"/>
          </a:ln>
        </p:spPr>
      </p:cxnSp>
      <p:pic>
        <p:nvPicPr>
          <p:cNvPr id="55" name="Google Shape;55;p7"/>
          <p:cNvPicPr preferRelativeResize="0"/>
          <p:nvPr/>
        </p:nvPicPr>
        <p:blipFill rotWithShape="1">
          <a:blip r:embed="rId2">
            <a:alphaModFix/>
          </a:blip>
          <a:srcRect b="0" l="0" r="0" t="0"/>
          <a:stretch/>
        </p:blipFill>
        <p:spPr>
          <a:xfrm>
            <a:off x="4348784" y="1382753"/>
            <a:ext cx="446429" cy="38426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showMasterSp="0">
  <p:cSld name="Table of Contents">
    <p:spTree>
      <p:nvGrpSpPr>
        <p:cNvPr id="56" name="Shape 56"/>
        <p:cNvGrpSpPr/>
        <p:nvPr/>
      </p:nvGrpSpPr>
      <p:grpSpPr>
        <a:xfrm>
          <a:off x="0" y="0"/>
          <a:ext cx="0" cy="0"/>
          <a:chOff x="0" y="0"/>
          <a:chExt cx="0" cy="0"/>
        </a:xfrm>
      </p:grpSpPr>
      <p:sp>
        <p:nvSpPr>
          <p:cNvPr id="57" name="Google Shape;57;p8"/>
          <p:cNvSpPr txBox="1"/>
          <p:nvPr>
            <p:ph type="title"/>
          </p:nvPr>
        </p:nvSpPr>
        <p:spPr>
          <a:xfrm>
            <a:off x="309562" y="388987"/>
            <a:ext cx="8524875" cy="492443"/>
          </a:xfrm>
          <a:prstGeom prst="rect">
            <a:avLst/>
          </a:prstGeom>
          <a:noFill/>
          <a:ln>
            <a:noFill/>
          </a:ln>
        </p:spPr>
        <p:txBody>
          <a:bodyPr anchorCtr="0" anchor="b" bIns="0" lIns="0" spcFirstLastPara="1" rIns="0" wrap="square" tIns="0">
            <a:spAutoFit/>
          </a:bodyPr>
          <a:lstStyle>
            <a:lvl1pPr lvl="0" algn="l">
              <a:spcBef>
                <a:spcPts val="0"/>
              </a:spcBef>
              <a:spcAft>
                <a:spcPts val="0"/>
              </a:spcAft>
              <a:buClr>
                <a:schemeClr val="dk1"/>
              </a:buClr>
              <a:buSzPts val="3200"/>
              <a:buFont typeface="Georg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 type="body"/>
          </p:nvPr>
        </p:nvSpPr>
        <p:spPr>
          <a:xfrm>
            <a:off x="309563" y="3742125"/>
            <a:ext cx="1539785" cy="458615"/>
          </a:xfrm>
          <a:prstGeom prst="rect">
            <a:avLst/>
          </a:prstGeom>
          <a:noFill/>
          <a:ln>
            <a:noFill/>
          </a:ln>
        </p:spPr>
        <p:txBody>
          <a:bodyPr anchorCtr="0" anchor="t" bIns="0" lIns="0" spcFirstLastPara="1" rIns="0" wrap="square" tIns="0">
            <a:noAutofit/>
          </a:bodyPr>
          <a:lstStyle>
            <a:lvl1pPr indent="-228600" lvl="0" marL="457200" algn="l">
              <a:spcBef>
                <a:spcPts val="160"/>
              </a:spcBef>
              <a:spcAft>
                <a:spcPts val="0"/>
              </a:spcAft>
              <a:buClr>
                <a:schemeClr val="dk1"/>
              </a:buClr>
              <a:buSzPts val="800"/>
              <a:buNone/>
              <a:defRPr sz="800">
                <a:solidFill>
                  <a:schemeClr val="dk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8"/>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8"/>
          <p:cNvSpPr txBox="1"/>
          <p:nvPr/>
        </p:nvSpPr>
        <p:spPr>
          <a:xfrm>
            <a:off x="311944" y="4800785"/>
            <a:ext cx="2559843" cy="923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Strategy&amp; | PwC</a:t>
            </a:r>
            <a:endParaRPr sz="600">
              <a:solidFill>
                <a:schemeClr val="dk1"/>
              </a:solidFill>
              <a:latin typeface="Arial"/>
              <a:ea typeface="Arial"/>
              <a:cs typeface="Arial"/>
              <a:sym typeface="Arial"/>
            </a:endParaRPr>
          </a:p>
        </p:txBody>
      </p:sp>
      <p:sp>
        <p:nvSpPr>
          <p:cNvPr id="63" name="Google Shape;63;p8"/>
          <p:cNvSpPr/>
          <p:nvPr/>
        </p:nvSpPr>
        <p:spPr>
          <a:xfrm>
            <a:off x="-9524" y="3346064"/>
            <a:ext cx="9141568" cy="98425"/>
          </a:xfrm>
          <a:custGeom>
            <a:rect b="b" l="l" r="r" t="t"/>
            <a:pathLst>
              <a:path extrusionOk="0" h="10000" w="10475">
                <a:moveTo>
                  <a:pt x="10475" y="0"/>
                </a:moveTo>
                <a:lnTo>
                  <a:pt x="1334" y="0"/>
                </a:lnTo>
                <a:cubicBezTo>
                  <a:pt x="1303" y="3333"/>
                  <a:pt x="1272" y="6667"/>
                  <a:pt x="1242" y="10000"/>
                </a:cubicBezTo>
                <a:cubicBezTo>
                  <a:pt x="1207" y="6667"/>
                  <a:pt x="1172" y="3333"/>
                  <a:pt x="1138" y="0"/>
                </a:cubicBezTo>
                <a:lnTo>
                  <a:pt x="0" y="0"/>
                </a:lnTo>
              </a:path>
            </a:pathLst>
          </a:custGeom>
          <a:noFill/>
          <a:ln cap="rnd"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8"/>
          <p:cNvSpPr txBox="1"/>
          <p:nvPr>
            <p:ph idx="2" type="body"/>
          </p:nvPr>
        </p:nvSpPr>
        <p:spPr>
          <a:xfrm>
            <a:off x="1932881" y="3742125"/>
            <a:ext cx="1539785" cy="458615"/>
          </a:xfrm>
          <a:prstGeom prst="rect">
            <a:avLst/>
          </a:prstGeom>
          <a:noFill/>
          <a:ln>
            <a:noFill/>
          </a:ln>
        </p:spPr>
        <p:txBody>
          <a:bodyPr anchorCtr="0" anchor="t" bIns="0" lIns="0" spcFirstLastPara="1" rIns="0" wrap="square" tIns="0">
            <a:noAutofit/>
          </a:bodyPr>
          <a:lstStyle>
            <a:lvl1pPr indent="-228600" lvl="0" marL="457200" algn="l">
              <a:spcBef>
                <a:spcPts val="160"/>
              </a:spcBef>
              <a:spcAft>
                <a:spcPts val="0"/>
              </a:spcAft>
              <a:buClr>
                <a:schemeClr val="dk1"/>
              </a:buClr>
              <a:buSzPts val="800"/>
              <a:buNone/>
              <a:defRPr sz="800">
                <a:solidFill>
                  <a:schemeClr val="dk1"/>
                </a:solidFill>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 Header 3">
    <p:bg>
      <p:bgPr>
        <a:solidFill>
          <a:schemeClr val="lt1"/>
        </a:solidFill>
      </p:bgPr>
    </p:bg>
    <p:spTree>
      <p:nvGrpSpPr>
        <p:cNvPr id="65" name="Shape 65"/>
        <p:cNvGrpSpPr/>
        <p:nvPr/>
      </p:nvGrpSpPr>
      <p:grpSpPr>
        <a:xfrm>
          <a:off x="0" y="0"/>
          <a:ext cx="0" cy="0"/>
          <a:chOff x="0" y="0"/>
          <a:chExt cx="0" cy="0"/>
        </a:xfrm>
      </p:grpSpPr>
      <p:sp>
        <p:nvSpPr>
          <p:cNvPr id="66" name="Google Shape;66;p9"/>
          <p:cNvSpPr/>
          <p:nvPr>
            <p:ph idx="2" type="pic"/>
          </p:nvPr>
        </p:nvSpPr>
        <p:spPr>
          <a:xfrm>
            <a:off x="3081339" y="0"/>
            <a:ext cx="6067424" cy="5143500"/>
          </a:xfrm>
          <a:prstGeom prst="rect">
            <a:avLst/>
          </a:prstGeom>
          <a:solidFill>
            <a:srgbClr val="F2F2F2"/>
          </a:solidFill>
          <a:ln>
            <a:noFill/>
          </a:ln>
        </p:spPr>
      </p:sp>
      <p:sp>
        <p:nvSpPr>
          <p:cNvPr id="67" name="Google Shape;67;p9"/>
          <p:cNvSpPr txBox="1"/>
          <p:nvPr>
            <p:ph type="title"/>
          </p:nvPr>
        </p:nvSpPr>
        <p:spPr>
          <a:xfrm>
            <a:off x="305501" y="2136400"/>
            <a:ext cx="2458325" cy="615553"/>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Clr>
                <a:schemeClr val="dk1"/>
              </a:buClr>
              <a:buSzPts val="2000"/>
              <a:buFont typeface="Georgia"/>
              <a:buNone/>
              <a:defRPr b="0" sz="2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
          <p:cNvSpPr txBox="1"/>
          <p:nvPr>
            <p:ph idx="1" type="body"/>
          </p:nvPr>
        </p:nvSpPr>
        <p:spPr>
          <a:xfrm>
            <a:off x="311945" y="3282696"/>
            <a:ext cx="2445006" cy="107722"/>
          </a:xfrm>
          <a:prstGeom prst="rect">
            <a:avLst/>
          </a:prstGeom>
          <a:noFill/>
          <a:ln>
            <a:noFill/>
          </a:ln>
        </p:spPr>
        <p:txBody>
          <a:bodyPr anchorCtr="0" anchor="t" bIns="0" lIns="0" spcFirstLastPara="1" rIns="0" wrap="square" tIns="0">
            <a:spAutoFit/>
          </a:bodyPr>
          <a:lstStyle>
            <a:lvl1pPr indent="-228600" lvl="0" marL="457200" algn="ctr">
              <a:spcBef>
                <a:spcPts val="140"/>
              </a:spcBef>
              <a:spcAft>
                <a:spcPts val="0"/>
              </a:spcAft>
              <a:buClr>
                <a:schemeClr val="dk1"/>
              </a:buClr>
              <a:buSzPts val="700"/>
              <a:buNone/>
              <a:defRPr b="1" sz="700" cap="none">
                <a:solidFill>
                  <a:schemeClr val="dk1"/>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9" name="Google Shape;69;p9"/>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nvSpPr>
        <p:spPr>
          <a:xfrm>
            <a:off x="311944" y="4800785"/>
            <a:ext cx="2559843" cy="923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Strategy&amp; |</a:t>
            </a:r>
            <a:r>
              <a:rPr lang="en-US" sz="600">
                <a:solidFill>
                  <a:schemeClr val="dk1"/>
                </a:solidFill>
                <a:latin typeface="Arial"/>
                <a:ea typeface="Arial"/>
                <a:cs typeface="Arial"/>
                <a:sym typeface="Arial"/>
              </a:rPr>
              <a:t> PwC</a:t>
            </a:r>
            <a:endParaRPr sz="600">
              <a:solidFill>
                <a:schemeClr val="dk1"/>
              </a:solidFill>
              <a:latin typeface="Arial"/>
              <a:ea typeface="Arial"/>
              <a:cs typeface="Arial"/>
              <a:sym typeface="Arial"/>
            </a:endParaRPr>
          </a:p>
        </p:txBody>
      </p:sp>
      <p:sp>
        <p:nvSpPr>
          <p:cNvPr id="72" name="Google Shape;72;p9"/>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3" name="Google Shape;73;p9"/>
          <p:cNvGrpSpPr/>
          <p:nvPr/>
        </p:nvGrpSpPr>
        <p:grpSpPr>
          <a:xfrm>
            <a:off x="3039428" y="-5837"/>
            <a:ext cx="135608" cy="5148119"/>
            <a:chOff x="3039428" y="-5837"/>
            <a:chExt cx="135608" cy="5148119"/>
          </a:xfrm>
        </p:grpSpPr>
        <p:sp>
          <p:nvSpPr>
            <p:cNvPr id="74" name="Google Shape;74;p9"/>
            <p:cNvSpPr/>
            <p:nvPr/>
          </p:nvSpPr>
          <p:spPr>
            <a:xfrm rot="5400000">
              <a:off x="2992932" y="2522999"/>
              <a:ext cx="228599" cy="135608"/>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9"/>
            <p:cNvSpPr/>
            <p:nvPr/>
          </p:nvSpPr>
          <p:spPr>
            <a:xfrm rot="-5400000">
              <a:off x="550555" y="2518612"/>
              <a:ext cx="5148119" cy="99220"/>
            </a:xfrm>
            <a:custGeom>
              <a:rect b="b" l="l" r="r" t="t"/>
              <a:pathLst>
                <a:path extrusionOk="0" h="10197" w="10023">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cap="rnd"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ience Photo" showMasterSp="0">
  <p:cSld name="Experience Photo">
    <p:bg>
      <p:bgPr>
        <a:solidFill>
          <a:schemeClr val="dk1"/>
        </a:solidFill>
      </p:bgPr>
    </p:bg>
    <p:spTree>
      <p:nvGrpSpPr>
        <p:cNvPr id="76" name="Shape 76"/>
        <p:cNvGrpSpPr/>
        <p:nvPr/>
      </p:nvGrpSpPr>
      <p:grpSpPr>
        <a:xfrm>
          <a:off x="0" y="0"/>
          <a:ext cx="0" cy="0"/>
          <a:chOff x="0" y="0"/>
          <a:chExt cx="0" cy="0"/>
        </a:xfrm>
      </p:grpSpPr>
      <p:sp>
        <p:nvSpPr>
          <p:cNvPr id="77" name="Google Shape;77;p10"/>
          <p:cNvSpPr/>
          <p:nvPr>
            <p:ph idx="2" type="pic"/>
          </p:nvPr>
        </p:nvSpPr>
        <p:spPr>
          <a:xfrm>
            <a:off x="0" y="0"/>
            <a:ext cx="9144000" cy="5143500"/>
          </a:xfrm>
          <a:prstGeom prst="rect">
            <a:avLst/>
          </a:prstGeom>
          <a:noFill/>
          <a:ln>
            <a:noFill/>
          </a:ln>
        </p:spPr>
      </p:sp>
      <p:sp>
        <p:nvSpPr>
          <p:cNvPr id="78" name="Google Shape;78;p10"/>
          <p:cNvSpPr txBox="1"/>
          <p:nvPr>
            <p:ph type="title"/>
          </p:nvPr>
        </p:nvSpPr>
        <p:spPr>
          <a:xfrm>
            <a:off x="307532" y="2218908"/>
            <a:ext cx="8528937" cy="492443"/>
          </a:xfrm>
          <a:prstGeom prst="rect">
            <a:avLst/>
          </a:prstGeom>
          <a:noFill/>
          <a:ln>
            <a:noFill/>
          </a:ln>
        </p:spPr>
        <p:txBody>
          <a:bodyPr anchorCtr="0" anchor="t" bIns="0" lIns="0" spcFirstLastPara="1" rIns="0" wrap="square" tIns="0">
            <a:spAutoFit/>
          </a:bodyPr>
          <a:lstStyle>
            <a:lvl1pPr lvl="0" algn="ctr">
              <a:spcBef>
                <a:spcPts val="0"/>
              </a:spcBef>
              <a:spcAft>
                <a:spcPts val="0"/>
              </a:spcAft>
              <a:buClr>
                <a:schemeClr val="lt1"/>
              </a:buClr>
              <a:buSzPts val="3200"/>
              <a:buFont typeface="Georgia"/>
              <a:buNone/>
              <a:defRPr b="0" sz="3200" cap="none">
                <a:solidFill>
                  <a:schemeClr val="lt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0"/>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sz="6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nvSpPr>
        <p:spPr>
          <a:xfrm>
            <a:off x="311944" y="4800785"/>
            <a:ext cx="2559843" cy="923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chemeClr val="lt1"/>
                </a:solidFill>
                <a:latin typeface="Arial"/>
                <a:ea typeface="Arial"/>
                <a:cs typeface="Arial"/>
                <a:sym typeface="Arial"/>
              </a:rPr>
              <a:t>PwC’s Digital</a:t>
            </a:r>
            <a:r>
              <a:rPr lang="en-US" sz="600">
                <a:solidFill>
                  <a:schemeClr val="lt1"/>
                </a:solidFill>
                <a:latin typeface="Arial"/>
                <a:ea typeface="Arial"/>
                <a:cs typeface="Arial"/>
                <a:sym typeface="Arial"/>
              </a:rPr>
              <a:t> Services</a:t>
            </a:r>
            <a:endParaRPr sz="600">
              <a:solidFill>
                <a:schemeClr val="lt1"/>
              </a:solidFill>
              <a:latin typeface="Arial"/>
              <a:ea typeface="Arial"/>
              <a:cs typeface="Arial"/>
              <a:sym typeface="Arial"/>
            </a:endParaRPr>
          </a:p>
        </p:txBody>
      </p:sp>
      <p:sp>
        <p:nvSpPr>
          <p:cNvPr id="82" name="Google Shape;82;p10"/>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algn="r">
              <a:spcBef>
                <a:spcPts val="0"/>
              </a:spcBef>
              <a:buNone/>
              <a:defRPr sz="800">
                <a:solidFill>
                  <a:schemeClr val="lt1"/>
                </a:solidFill>
                <a:latin typeface="Arial"/>
                <a:ea typeface="Arial"/>
                <a:cs typeface="Arial"/>
                <a:sym typeface="Arial"/>
              </a:defRPr>
            </a:lvl1pPr>
            <a:lvl2pPr indent="0" lvl="1" marL="0" algn="r">
              <a:spcBef>
                <a:spcPts val="0"/>
              </a:spcBef>
              <a:buNone/>
              <a:defRPr sz="800">
                <a:solidFill>
                  <a:schemeClr val="lt1"/>
                </a:solidFill>
                <a:latin typeface="Arial"/>
                <a:ea typeface="Arial"/>
                <a:cs typeface="Arial"/>
                <a:sym typeface="Arial"/>
              </a:defRPr>
            </a:lvl2pPr>
            <a:lvl3pPr indent="0" lvl="2" marL="0" algn="r">
              <a:spcBef>
                <a:spcPts val="0"/>
              </a:spcBef>
              <a:buNone/>
              <a:defRPr sz="800">
                <a:solidFill>
                  <a:schemeClr val="lt1"/>
                </a:solidFill>
                <a:latin typeface="Arial"/>
                <a:ea typeface="Arial"/>
                <a:cs typeface="Arial"/>
                <a:sym typeface="Arial"/>
              </a:defRPr>
            </a:lvl3pPr>
            <a:lvl4pPr indent="0" lvl="3" marL="0" algn="r">
              <a:spcBef>
                <a:spcPts val="0"/>
              </a:spcBef>
              <a:buNone/>
              <a:defRPr sz="800">
                <a:solidFill>
                  <a:schemeClr val="lt1"/>
                </a:solidFill>
                <a:latin typeface="Arial"/>
                <a:ea typeface="Arial"/>
                <a:cs typeface="Arial"/>
                <a:sym typeface="Arial"/>
              </a:defRPr>
            </a:lvl4pPr>
            <a:lvl5pPr indent="0" lvl="4" marL="0" algn="r">
              <a:spcBef>
                <a:spcPts val="0"/>
              </a:spcBef>
              <a:buNone/>
              <a:defRPr sz="800">
                <a:solidFill>
                  <a:schemeClr val="lt1"/>
                </a:solidFill>
                <a:latin typeface="Arial"/>
                <a:ea typeface="Arial"/>
                <a:cs typeface="Arial"/>
                <a:sym typeface="Arial"/>
              </a:defRPr>
            </a:lvl5pPr>
            <a:lvl6pPr indent="0" lvl="5" marL="0" algn="r">
              <a:spcBef>
                <a:spcPts val="0"/>
              </a:spcBef>
              <a:buNone/>
              <a:defRPr sz="800">
                <a:solidFill>
                  <a:schemeClr val="lt1"/>
                </a:solidFill>
                <a:latin typeface="Arial"/>
                <a:ea typeface="Arial"/>
                <a:cs typeface="Arial"/>
                <a:sym typeface="Arial"/>
              </a:defRPr>
            </a:lvl6pPr>
            <a:lvl7pPr indent="0" lvl="6" marL="0" algn="r">
              <a:spcBef>
                <a:spcPts val="0"/>
              </a:spcBef>
              <a:buNone/>
              <a:defRPr sz="800">
                <a:solidFill>
                  <a:schemeClr val="lt1"/>
                </a:solidFill>
                <a:latin typeface="Arial"/>
                <a:ea typeface="Arial"/>
                <a:cs typeface="Arial"/>
                <a:sym typeface="Arial"/>
              </a:defRPr>
            </a:lvl7pPr>
            <a:lvl8pPr indent="0" lvl="7" marL="0" algn="r">
              <a:spcBef>
                <a:spcPts val="0"/>
              </a:spcBef>
              <a:buNone/>
              <a:defRPr sz="800">
                <a:solidFill>
                  <a:schemeClr val="lt1"/>
                </a:solidFill>
                <a:latin typeface="Arial"/>
                <a:ea typeface="Arial"/>
                <a:cs typeface="Arial"/>
                <a:sym typeface="Arial"/>
              </a:defRPr>
            </a:lvl8pPr>
            <a:lvl9pPr indent="0" lvl="8" marL="0" algn="r">
              <a:spcBef>
                <a:spcPts val="0"/>
              </a:spcBef>
              <a:buNone/>
              <a:defRPr sz="8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3" name="Google Shape;83;p10"/>
          <p:cNvCxnSpPr/>
          <p:nvPr/>
        </p:nvCxnSpPr>
        <p:spPr>
          <a:xfrm rot="10800000">
            <a:off x="4572000" y="1816156"/>
            <a:ext cx="0" cy="569119"/>
          </a:xfrm>
          <a:prstGeom prst="straightConnector1">
            <a:avLst/>
          </a:prstGeom>
          <a:noFill/>
          <a:ln cap="flat" cmpd="sng" w="9525">
            <a:solidFill>
              <a:srgbClr val="81101A"/>
            </a:solidFill>
            <a:prstDash val="solid"/>
            <a:round/>
            <a:headEnd len="sm" w="sm" type="none"/>
            <a:tailEnd len="sm" w="sm" type="none"/>
          </a:ln>
        </p:spPr>
      </p:cxnSp>
      <p:sp>
        <p:nvSpPr>
          <p:cNvPr id="84" name="Google Shape;84;p10"/>
          <p:cNvSpPr txBox="1"/>
          <p:nvPr>
            <p:ph idx="1" type="body"/>
          </p:nvPr>
        </p:nvSpPr>
        <p:spPr>
          <a:xfrm>
            <a:off x="685800" y="1698321"/>
            <a:ext cx="7772400" cy="215444"/>
          </a:xfrm>
          <a:prstGeom prst="rect">
            <a:avLst/>
          </a:prstGeom>
          <a:noFill/>
          <a:ln>
            <a:noFill/>
          </a:ln>
        </p:spPr>
        <p:txBody>
          <a:bodyPr anchorCtr="0" anchor="t" bIns="0" lIns="0" spcFirstLastPara="1" rIns="0" wrap="square" tIns="0">
            <a:spAutoFit/>
          </a:bodyPr>
          <a:lstStyle>
            <a:lvl1pPr indent="-228600" lvl="0" marL="457200" algn="ctr">
              <a:spcBef>
                <a:spcPts val="280"/>
              </a:spcBef>
              <a:spcAft>
                <a:spcPts val="0"/>
              </a:spcAft>
              <a:buClr>
                <a:schemeClr val="lt1"/>
              </a:buClr>
              <a:buSzPts val="1400"/>
              <a:buNone/>
              <a:defRPr sz="1400">
                <a:solidFill>
                  <a:schemeClr val="lt1"/>
                </a:solidFill>
                <a:latin typeface="Georgia"/>
                <a:ea typeface="Georgia"/>
                <a:cs typeface="Georgia"/>
                <a:sym typeface="Georgia"/>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Masters/_rels/slideMaster1.xml.rels><?xml version="1.0" encoding="UTF-8"?><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9563" y="530352"/>
            <a:ext cx="8526462" cy="307777"/>
          </a:xfrm>
          <a:prstGeom prst="rect">
            <a:avLst/>
          </a:prstGeom>
          <a:noFill/>
          <a:ln>
            <a:noFill/>
          </a:ln>
        </p:spPr>
        <p:txBody>
          <a:bodyPr anchorCtr="0" anchor="b" bIns="0" lIns="0" spcFirstLastPara="1" rIns="0" wrap="square" tIns="0">
            <a:spAutoFit/>
          </a:bodyPr>
          <a:lstStyle>
            <a:lvl1pPr lvl="0" marR="0" rtl="0" algn="l">
              <a:spcBef>
                <a:spcPts val="0"/>
              </a:spcBef>
              <a:spcAft>
                <a:spcPts val="0"/>
              </a:spcAft>
              <a:buClr>
                <a:schemeClr val="dk1"/>
              </a:buClr>
              <a:buSzPts val="2000"/>
              <a:buFont typeface="Georgia"/>
              <a:buNone/>
              <a:defRPr b="1" i="1" sz="2000" u="none" cap="none" strike="noStrik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09563" y="1255152"/>
            <a:ext cx="8526462" cy="843308"/>
          </a:xfrm>
          <a:prstGeom prst="rect">
            <a:avLst/>
          </a:prstGeom>
          <a:noFill/>
          <a:ln>
            <a:noFill/>
          </a:ln>
        </p:spPr>
        <p:txBody>
          <a:bodyPr anchorCtr="0" anchor="t" bIns="0" lIns="0" spcFirstLastPara="1" rIns="0" wrap="square" tIns="0">
            <a:sp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92100" lvl="1" marL="914400" marR="0" rtl="0" algn="l">
              <a:spcBef>
                <a:spcPts val="200"/>
              </a:spcBef>
              <a:spcAft>
                <a:spcPts val="0"/>
              </a:spcAft>
              <a:buClr>
                <a:schemeClr val="dk1"/>
              </a:buClr>
              <a:buSzPts val="1000"/>
              <a:buFont typeface="Noto Sans Symbols"/>
              <a:buChar char="▪"/>
              <a:defRPr b="0" i="0" sz="1000" u="none" cap="none" strike="noStrike">
                <a:solidFill>
                  <a:schemeClr val="dk1"/>
                </a:solidFill>
                <a:latin typeface="Arial"/>
                <a:ea typeface="Arial"/>
                <a:cs typeface="Arial"/>
                <a:sym typeface="Arial"/>
              </a:defRPr>
            </a:lvl2pPr>
            <a:lvl3pPr indent="-285750" lvl="2" marL="1371600" marR="0" rtl="0" algn="l">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79400" lvl="3" marL="1828800" marR="0" rtl="0" algn="l">
              <a:spcBef>
                <a:spcPts val="16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4pPr>
            <a:lvl5pPr indent="-273050" lvl="4" marL="2286000" marR="0" rtl="0" algn="l">
              <a:spcBef>
                <a:spcPts val="140"/>
              </a:spcBef>
              <a:spcAft>
                <a:spcPts val="0"/>
              </a:spcAft>
              <a:buClr>
                <a:schemeClr val="dk1"/>
              </a:buClr>
              <a:buSzPts val="700"/>
              <a:buFont typeface="Arial"/>
              <a:buChar char="–"/>
              <a:defRPr b="0" i="0" sz="7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24070" y="5276020"/>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6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txBox="1"/>
          <p:nvPr/>
        </p:nvSpPr>
        <p:spPr>
          <a:xfrm>
            <a:off x="311944" y="4800785"/>
            <a:ext cx="2559843" cy="9233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600" u="none" cap="none" strike="noStrike">
                <a:solidFill>
                  <a:schemeClr val="dk1"/>
                </a:solidFill>
                <a:latin typeface="Arial"/>
                <a:ea typeface="Arial"/>
                <a:cs typeface="Arial"/>
                <a:sym typeface="Arial"/>
              </a:rPr>
              <a:t>Strategy&amp; | PwC</a:t>
            </a:r>
            <a:endParaRPr sz="600">
              <a:solidFill>
                <a:schemeClr val="dk1"/>
              </a:solidFill>
              <a:latin typeface="Arial"/>
              <a:ea typeface="Arial"/>
              <a:cs typeface="Arial"/>
              <a:sym typeface="Arial"/>
            </a:endParaRPr>
          </a:p>
        </p:txBody>
      </p:sp>
      <p:sp>
        <p:nvSpPr>
          <p:cNvPr id="16" name="Google Shape;16;p1"/>
          <p:cNvSpPr/>
          <p:nvPr/>
        </p:nvSpPr>
        <p:spPr>
          <a:xfrm>
            <a:off x="-3347" y="1004580"/>
            <a:ext cx="9141568" cy="98425"/>
          </a:xfrm>
          <a:custGeom>
            <a:rect b="b" l="l" r="r" t="t"/>
            <a:pathLst>
              <a:path extrusionOk="0" h="10000" w="10475">
                <a:moveTo>
                  <a:pt x="10475" y="0"/>
                </a:moveTo>
                <a:lnTo>
                  <a:pt x="1334" y="0"/>
                </a:lnTo>
                <a:cubicBezTo>
                  <a:pt x="1303" y="3333"/>
                  <a:pt x="1272" y="6667"/>
                  <a:pt x="1242" y="10000"/>
                </a:cubicBezTo>
                <a:cubicBezTo>
                  <a:pt x="1207" y="6667"/>
                  <a:pt x="1172" y="3333"/>
                  <a:pt x="1138" y="0"/>
                </a:cubicBezTo>
                <a:lnTo>
                  <a:pt x="0" y="0"/>
                </a:lnTo>
              </a:path>
            </a:pathLst>
          </a:custGeom>
          <a:noFill/>
          <a:ln cap="rnd"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28.png"/><Relationship Id="rId5" Type="http://schemas.openxmlformats.org/officeDocument/2006/relationships/image" Target="../media/image39.png"/><Relationship Id="rId6" Type="http://schemas.openxmlformats.org/officeDocument/2006/relationships/image" Target="../media/image47.png"/><Relationship Id="rId7" Type="http://schemas.openxmlformats.org/officeDocument/2006/relationships/image" Target="../media/image51.png"/></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3.png"/><Relationship Id="rId7" Type="http://schemas.openxmlformats.org/officeDocument/2006/relationships/image" Target="../media/image28.png"/><Relationship Id="rId8" Type="http://schemas.openxmlformats.org/officeDocument/2006/relationships/image" Target="../media/image33.png"/><Relationship Id="rId9" Type="http://schemas.openxmlformats.org/officeDocument/2006/relationships/image" Target="../media/image59.png"/></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65.png"/><Relationship Id="rId6" Type="http://schemas.openxmlformats.org/officeDocument/2006/relationships/image" Target="../media/image58.png"/><Relationship Id="rId7" Type="http://schemas.openxmlformats.org/officeDocument/2006/relationships/image" Target="../media/image12.png"/><Relationship Id="rId8" Type="http://schemas.openxmlformats.org/officeDocument/2006/relationships/image" Target="../media/image25.png"/><Relationship Id="rId9" Type="http://schemas.openxmlformats.org/officeDocument/2006/relationships/image" Target="../media/image62.jpg"/></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68.png"/></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70.png"/><Relationship Id="rId7" Type="http://schemas.openxmlformats.org/officeDocument/2006/relationships/image" Target="../media/image75.png"/><Relationship Id="rId8" Type="http://schemas.openxmlformats.org/officeDocument/2006/relationships/image" Target="../media/image73.png"/><Relationship Id="rId9" Type="http://schemas.openxmlformats.org/officeDocument/2006/relationships/image" Target="../media/image72.png"/><Relationship Id="rId10" Type="http://schemas.openxmlformats.org/officeDocument/2006/relationships/image" Target="../media/image69.png"/></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6.png"/><Relationship Id="rId9" Type="http://schemas.openxmlformats.org/officeDocument/2006/relationships/image" Target="../media/image11.jpg"/><Relationship Id="rId10" Type="http://schemas.openxmlformats.org/officeDocument/2006/relationships/image" Target="../media/image9.png"/><Relationship Id="rId11" Type="http://schemas.openxmlformats.org/officeDocument/2006/relationships/image" Target="../media/image8.jpg"/><Relationship Id="rId12" Type="http://schemas.openxmlformats.org/officeDocument/2006/relationships/image" Target="../media/image15.png"/></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9.png"/><Relationship Id="rId4" Type="http://schemas.openxmlformats.org/officeDocument/2006/relationships/image" Target="../media/image71.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4.png"/><Relationship Id="rId8" Type="http://schemas.openxmlformats.org/officeDocument/2006/relationships/image" Target="../media/image78.png"/><Relationship Id="rId9" Type="http://schemas.openxmlformats.org/officeDocument/2006/relationships/image" Target="../media/image80.png"/><Relationship Id="rId10" Type="http://schemas.openxmlformats.org/officeDocument/2006/relationships/image" Target="../media/image81.png"/></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8.png"/><Relationship Id="rId6" Type="http://schemas.openxmlformats.org/officeDocument/2006/relationships/image" Target="../media/image82.png"/><Relationship Id="rId7" Type="http://schemas.openxmlformats.org/officeDocument/2006/relationships/image" Target="../media/image85.png"/><Relationship Id="rId8" Type="http://schemas.openxmlformats.org/officeDocument/2006/relationships/image" Target="../media/image87.png"/><Relationship Id="rId9" Type="http://schemas.openxmlformats.org/officeDocument/2006/relationships/image" Target="../media/image89.png"/><Relationship Id="rId10" Type="http://schemas.openxmlformats.org/officeDocument/2006/relationships/image" Target="../media/image86.png"/></Relationships>
</file>

<file path=ppt/slides/_rels/slide22.xml.rels><?xml version="1.0" encoding="UTF-8"?><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0.png"/></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12.png"/><Relationship Id="rId8" Type="http://schemas.openxmlformats.org/officeDocument/2006/relationships/image" Target="../media/image20.png"/><Relationship Id="rId9" Type="http://schemas.openxmlformats.org/officeDocument/2006/relationships/image" Target="../media/image17.png"/><Relationship Id="rId10" Type="http://schemas.openxmlformats.org/officeDocument/2006/relationships/image" Target="../media/image13.png"/><Relationship Id="rId11" Type="http://schemas.openxmlformats.org/officeDocument/2006/relationships/image" Target="../media/image24.png"/><Relationship Id="rId12" Type="http://schemas.openxmlformats.org/officeDocument/2006/relationships/image" Target="../media/image31.png"/><Relationship Id="rId13" Type="http://schemas.openxmlformats.org/officeDocument/2006/relationships/image" Target="../media/image23.png"/><Relationship Id="rId14" Type="http://schemas.openxmlformats.org/officeDocument/2006/relationships/image" Target="../media/image18.png"/><Relationship Id="rId15" Type="http://schemas.openxmlformats.org/officeDocument/2006/relationships/image" Target="../media/image25.png"/></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7.png"/></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45.jpg"/><Relationship Id="rId7" Type="http://schemas.openxmlformats.org/officeDocument/2006/relationships/image" Target="../media/image41.jpg"/><Relationship Id="rId8" Type="http://schemas.openxmlformats.org/officeDocument/2006/relationships/image" Target="../media/image38.png"/><Relationship Id="rId9" Type="http://schemas.openxmlformats.org/officeDocument/2006/relationships/image" Target="../media/image34.png"/><Relationship Id="rId10" Type="http://schemas.openxmlformats.org/officeDocument/2006/relationships/image" Target="../media/image30.png"/><Relationship Id="rId11" Type="http://schemas.openxmlformats.org/officeDocument/2006/relationships/image" Target="../media/image37.png"/><Relationship Id="rId12" Type="http://schemas.openxmlformats.org/officeDocument/2006/relationships/image" Target="../media/image19.png"/></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44.png"/><Relationship Id="rId5" Type="http://schemas.openxmlformats.org/officeDocument/2006/relationships/image" Target="../media/image33.png"/><Relationship Id="rId6" Type="http://schemas.openxmlformats.org/officeDocument/2006/relationships/image" Target="../media/image47.png"/><Relationship Id="rId7" Type="http://schemas.openxmlformats.org/officeDocument/2006/relationships/image" Target="../media/image46.png"/><Relationship Id="rId8" Type="http://schemas.openxmlformats.org/officeDocument/2006/relationships/image" Target="../media/image39.png"/><Relationship Id="rId9" Type="http://schemas.openxmlformats.org/officeDocument/2006/relationships/image" Target="../media/image43.png"/></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0.jp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ctrTitle"/>
          </p:nvPr>
        </p:nvSpPr>
        <p:spPr>
          <a:xfrm>
            <a:off x="308215" y="2032598"/>
            <a:ext cx="7773748" cy="886397"/>
          </a:xfrm>
          <a:prstGeom prst="rect">
            <a:avLst/>
          </a:prstGeom>
          <a:noFill/>
          <a:ln>
            <a:noFill/>
          </a:ln>
        </p:spPr>
        <p:txBody>
          <a:bodyPr anchorCtr="0" anchor="t" bIns="0" lIns="0" spcFirstLastPara="1" rIns="0" wrap="square" tIns="0">
            <a:spAutoFit/>
          </a:bodyPr>
          <a:lstStyle/>
          <a:p>
            <a:pPr indent="0" lvl="0" marL="0" rtl="0" algn="l">
              <a:buNone/>
              <a:lnSpc>
                <a:spcPts val="1080"/>
              </a:lnSpc>
              <a:spcBef>
                <a:spcPts val="0"/>
              </a:spcBef>
              <a:spcAft>
                <a:spcPts val="0"/>
              </a:spcAft>
              <a:buClr>
                <a:schemeClr val="dk1"/>
              </a:buClr>
              <a:buSzPts val="3200"/>
            </a:pPr>
            <a:r>
              <a:rPr i="0"/>
              <a:t>Greenfield AgriCo market entry and case for change in Southeast Asia</a:t>
            </a:r>
            <a:endParaRPr i="0"/>
          </a:p>
        </p:txBody>
      </p:sp>
      <p:sp>
        <p:nvSpPr>
          <p:cNvPr id="266" name="Google Shape;266;p25"/>
          <p:cNvSpPr txBox="1"/>
          <p:nvPr>
            <p:ph idx="1" type="subTitle"/>
          </p:nvPr>
        </p:nvSpPr>
        <p:spPr>
          <a:xfrm>
            <a:off x="308215" y="1572418"/>
            <a:ext cx="7142452" cy="443198"/>
          </a:xfrm>
          <a:prstGeom prst="rect">
            <a:avLst/>
          </a:prstGeom>
          <a:noFill/>
          <a:ln>
            <a:noFill/>
          </a:ln>
        </p:spPr>
        <p:txBody>
          <a:bodyPr anchorCtr="0" anchor="b" bIns="0" lIns="0" spcFirstLastPara="1" rIns="0" wrap="square" tIns="0">
            <a:spAutoFit/>
          </a:bodyPr>
          <a:lstStyle/>
          <a:p>
            <a:pPr indent="0" lvl="0" marL="0" rtl="0" algn="l">
              <a:buNone/>
              <a:lnSpc>
                <a:spcPts val="1080"/>
              </a:lnSpc>
              <a:spcBef>
                <a:spcPts val="0"/>
              </a:spcBef>
              <a:spcAft>
                <a:spcPts val="0"/>
              </a:spcAft>
              <a:buClr>
                <a:schemeClr val="dk1"/>
              </a:buClr>
              <a:buSzPts val="3200"/>
            </a:pPr>
            <a:r>
              <a:t>Urban Farming Strategy</a:t>
            </a:r>
            <a:endParaRPr b="0"/>
          </a:p>
        </p:txBody>
      </p:sp>
      <p:sp>
        <p:nvSpPr>
          <p:cNvPr id="267" name="Google Shape;267;p25"/>
          <p:cNvSpPr txBox="1"/>
          <p:nvPr>
            <p:ph idx="2" type="body"/>
          </p:nvPr>
        </p:nvSpPr>
        <p:spPr>
          <a:xfrm>
            <a:off x="309563" y="380356"/>
            <a:ext cx="3424237" cy="184666"/>
          </a:xfrm>
          <a:prstGeom prst="rect">
            <a:avLst/>
          </a:prstGeom>
          <a:noFill/>
          <a:ln>
            <a:noFill/>
          </a:ln>
        </p:spPr>
        <p:txBody>
          <a:bodyPr anchorCtr="0" anchor="t" bIns="0" lIns="0" spcFirstLastPara="1" rIns="0" wrap="square" tIns="0">
            <a:spAutoFit/>
          </a:bodyPr>
          <a:lstStyle/>
          <a:p>
            <a:pPr indent="0" lvl="0" marL="0" rtl="0" algn="l">
              <a:buNone/>
              <a:spcBef>
                <a:spcPts val="0"/>
              </a:spcBef>
              <a:spcAft>
                <a:spcPts val="0"/>
              </a:spcAft>
              <a:buClr>
                <a:schemeClr val="dk1"/>
              </a:buClr>
              <a:buSzPts val="1200"/>
            </a:pPr>
            <a:r>
              <a:t>March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4"/>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rPr u="sng"/>
              <a:t>Example: Imported and locally-farmed produce are about cost neutral to hawkers – no compelling incentive to adopt local farming</a:t>
            </a:r>
            <a:endParaRPr/>
          </a:p>
        </p:txBody>
      </p:sp>
      <p:sp>
        <p:nvSpPr>
          <p:cNvPr id="595" name="Google Shape;595;p34"/>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596" name="Google Shape;596;p34"/>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97" name="Google Shape;597;p34"/>
          <p:cNvSpPr txBox="1"/>
          <p:nvPr/>
        </p:nvSpPr>
        <p:spPr>
          <a:xfrm>
            <a:off x="311945" y="4541205"/>
            <a:ext cx="8522492" cy="276999"/>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sz="600">
                <a:solidFill>
                  <a:srgbClr val="000000"/>
                </a:solidFill>
                <a:latin typeface="Arial"/>
              </a:rPr>
              <a:t>Note: 1) Hourly opportunity cost is based on average per hour wage adjusted for realisable savings amount of $10; 2) ~$200,000 revenue per year is based on $560 revenue per day multiplied by 365 operational days per year; 3) Price premium range is based on competitive rates – local farms (5%) to certified organic (15%); 4) Profitability is assumed to be 40% of revenue at $80,000 based on average gross margins for hawkers</a:t>
            </a:r>
            <a:endParaRPr/>
          </a:p>
          <a:p>
            <a:pPr marL="0" indent="0">
              <a:lnSpc>
                <a:spcPts val="600"/>
              </a:lnSpc>
              <a:buNone/>
            </a:pPr>
            <a:r>
              <a:rPr b="0" i="1" sz="600">
                <a:solidFill>
                  <a:srgbClr val="000000"/>
                </a:solidFill>
                <a:latin typeface="Arial"/>
              </a:rPr>
              <a:t>Source: AVA; PwC Strategy&amp; analysis</a:t>
            </a:r>
          </a:p>
        </p:txBody>
      </p:sp>
      <p:sp>
        <p:nvSpPr>
          <p:cNvPr id="598" name="Google Shape;598;p34"/>
          <p:cNvSpPr txBox="1"/>
          <p:nvPr/>
        </p:nvSpPr>
        <p:spPr>
          <a:xfrm>
            <a:off x="352236" y="1138144"/>
            <a:ext cx="814070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sz="1400">
                <a:solidFill>
                  <a:srgbClr val="000000"/>
                </a:solidFill>
                <a:latin typeface="Arial"/>
              </a:rPr>
              <a:t>Case Study: Cost of Imported vs. Locally-Farmed Produce</a:t>
            </a:r>
            <a:endParaRPr b="0" i="0" sz="1200" u="none" cap="none" strike="noStrike">
              <a:solidFill>
                <a:srgbClr val="000000"/>
              </a:solidFill>
              <a:latin typeface="Arial"/>
              <a:ea typeface="Arial"/>
              <a:cs typeface="Arial"/>
              <a:sym typeface="Arial"/>
            </a:endParaRPr>
          </a:p>
        </p:txBody>
      </p:sp>
      <p:cxnSp>
        <p:nvCxnSpPr>
          <p:cNvPr id="599" name="Google Shape;599;p34"/>
          <p:cNvCxnSpPr/>
          <p:nvPr/>
        </p:nvCxnSpPr>
        <p:spPr>
          <a:xfrm>
            <a:off x="273957" y="2897788"/>
            <a:ext cx="8550954" cy="0"/>
          </a:xfrm>
          <a:prstGeom prst="straightConnector1">
            <a:avLst/>
          </a:prstGeom>
          <a:noFill/>
          <a:ln cap="flat" cmpd="sng" w="9525">
            <a:solidFill>
              <a:schemeClr val="dk1"/>
            </a:solidFill>
            <a:prstDash val="dash"/>
            <a:round/>
            <a:headEnd len="med" w="med" type="none"/>
            <a:tailEnd len="med" w="med" type="none"/>
          </a:ln>
        </p:spPr>
      </p:cxnSp>
      <p:sp>
        <p:nvSpPr>
          <p:cNvPr id="600" name="Google Shape;600;p34"/>
          <p:cNvSpPr/>
          <p:nvPr/>
        </p:nvSpPr>
        <p:spPr>
          <a:xfrm>
            <a:off x="283038" y="1357575"/>
            <a:ext cx="5275937" cy="1501712"/>
          </a:xfrm>
          <a:prstGeom prst="rect">
            <a:avLst/>
          </a:prstGeom>
          <a:solidFill>
            <a:srgbClr val="E6D0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01" name="Google Shape;601;p34"/>
          <p:cNvSpPr txBox="1"/>
          <p:nvPr/>
        </p:nvSpPr>
        <p:spPr>
          <a:xfrm>
            <a:off x="409927" y="1422861"/>
            <a:ext cx="2140857" cy="153888"/>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1000">
                <a:solidFill>
                  <a:schemeClr val="dk1"/>
                </a:solidFill>
                <a:latin typeface="Arial"/>
              </a:rPr>
              <a:t>Scenario 1: Imported Only</a:t>
            </a:r>
            <a:endParaRPr/>
          </a:p>
        </p:txBody>
      </p:sp>
      <p:sp>
        <p:nvSpPr>
          <p:cNvPr id="602" name="Google Shape;602;p34"/>
          <p:cNvSpPr txBox="1"/>
          <p:nvPr/>
        </p:nvSpPr>
        <p:spPr>
          <a:xfrm>
            <a:off x="547046" y="1945332"/>
            <a:ext cx="1478703" cy="769441"/>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000">
                <a:solidFill>
                  <a:schemeClr val="dk1"/>
                </a:solidFill>
                <a:latin typeface="Arial"/>
              </a:rPr>
              <a:t>Chun Kit only sources imported ingredients – spending $80 per day on produce for 140 bowls of fish soup</a:t>
            </a:r>
            <a:endParaRPr/>
          </a:p>
        </p:txBody>
      </p:sp>
      <p:sp>
        <p:nvSpPr>
          <p:cNvPr id="603" name="Google Shape;603;p34"/>
          <p:cNvSpPr txBox="1"/>
          <p:nvPr/>
        </p:nvSpPr>
        <p:spPr>
          <a:xfrm>
            <a:off x="2228935" y="1965368"/>
            <a:ext cx="1478703" cy="769441"/>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000">
                <a:solidFill>
                  <a:schemeClr val="dk1"/>
                </a:solidFill>
                <a:latin typeface="Arial"/>
              </a:rPr>
              <a:t>End of day, Chun Kit inspects the remaining stock, estimating wastage against the day's usage</a:t>
            </a:r>
            <a:endParaRPr/>
          </a:p>
        </p:txBody>
      </p:sp>
      <p:sp>
        <p:nvSpPr>
          <p:cNvPr id="604" name="Google Shape;604;p34"/>
          <p:cNvSpPr txBox="1"/>
          <p:nvPr/>
        </p:nvSpPr>
        <p:spPr>
          <a:xfrm>
            <a:off x="3794652" y="1958722"/>
            <a:ext cx="1546768" cy="769441"/>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000">
                <a:solidFill>
                  <a:schemeClr val="dk1"/>
                </a:solidFill>
                <a:latin typeface="Arial"/>
              </a:rPr>
              <a:t>Chun Kit travels to the wet market to restock imported ingredients for the next day, spending 1 hour for quality check and restocking</a:t>
            </a:r>
            <a:endParaRPr/>
          </a:p>
        </p:txBody>
      </p:sp>
      <p:sp>
        <p:nvSpPr>
          <p:cNvPr id="605" name="Google Shape;605;p34"/>
          <p:cNvSpPr/>
          <p:nvPr/>
        </p:nvSpPr>
        <p:spPr>
          <a:xfrm>
            <a:off x="3770201" y="1622817"/>
            <a:ext cx="1662875" cy="285812"/>
          </a:xfrm>
          <a:prstGeom prst="chevron">
            <a:avLst>
              <a:gd fmla="val 31833" name="adj"/>
            </a:avLst>
          </a:prstGeom>
          <a:solidFill>
            <a:schemeClr val="accent1"/>
          </a:solidFill>
          <a:ln>
            <a:noFill/>
          </a:ln>
        </p:spPr>
        <p:txBody>
          <a:bodyPr anchorCtr="0" anchor="ctr" bIns="45700" lIns="72000" spcFirstLastPara="1" rIns="36000" wrap="square" tIns="45700">
            <a:noAutofit/>
          </a:bodyPr>
          <a:lstStyle/>
          <a:p>
            <a:pPr indent="0" lvl="0" marL="0" marR="0" rtl="0" algn="ctr">
              <a:buNone/>
              <a:spcBef>
                <a:spcPts val="0"/>
              </a:spcBef>
              <a:spcAft>
                <a:spcPts val="0"/>
              </a:spcAft>
            </a:pPr>
            <a:r>
              <a:rPr b="1" sz="1000">
                <a:solidFill>
                  <a:srgbClr val="FFFFFF"/>
                </a:solidFill>
                <a:latin typeface="Arial"/>
              </a:rPr>
              <a:t>Market Trip</a:t>
            </a:r>
            <a:endParaRPr b="1" sz="1000">
              <a:solidFill>
                <a:srgbClr val="FFFFFF"/>
              </a:solidFill>
              <a:latin typeface="Arial"/>
              <a:ea typeface="Arial"/>
              <a:cs typeface="Arial"/>
              <a:sym typeface="Arial"/>
            </a:endParaRPr>
          </a:p>
        </p:txBody>
      </p:sp>
      <p:sp>
        <p:nvSpPr>
          <p:cNvPr id="606" name="Google Shape;606;p34"/>
          <p:cNvSpPr/>
          <p:nvPr/>
        </p:nvSpPr>
        <p:spPr>
          <a:xfrm>
            <a:off x="3975846" y="1674366"/>
            <a:ext cx="219872" cy="161022"/>
          </a:xfrm>
          <a:custGeom>
            <a:rect b="b" l="l" r="r" t="t"/>
            <a:pathLst>
              <a:path extrusionOk="0" h="236" w="300">
                <a:moveTo>
                  <a:pt x="9" y="85"/>
                </a:moveTo>
                <a:lnTo>
                  <a:pt x="291" y="85"/>
                </a:lnTo>
                <a:lnTo>
                  <a:pt x="291" y="76"/>
                </a:lnTo>
                <a:lnTo>
                  <a:pt x="300" y="76"/>
                </a:lnTo>
                <a:lnTo>
                  <a:pt x="149" y="0"/>
                </a:lnTo>
                <a:lnTo>
                  <a:pt x="0" y="76"/>
                </a:lnTo>
                <a:lnTo>
                  <a:pt x="9" y="76"/>
                </a:lnTo>
                <a:lnTo>
                  <a:pt x="9" y="85"/>
                </a:lnTo>
                <a:close/>
                <a:moveTo>
                  <a:pt x="291" y="216"/>
                </a:moveTo>
                <a:lnTo>
                  <a:pt x="271" y="216"/>
                </a:lnTo>
                <a:lnTo>
                  <a:pt x="271" y="208"/>
                </a:lnTo>
                <a:lnTo>
                  <a:pt x="266" y="208"/>
                </a:lnTo>
                <a:lnTo>
                  <a:pt x="264" y="96"/>
                </a:lnTo>
                <a:lnTo>
                  <a:pt x="271" y="96"/>
                </a:lnTo>
                <a:lnTo>
                  <a:pt x="271" y="85"/>
                </a:lnTo>
                <a:lnTo>
                  <a:pt x="262" y="85"/>
                </a:lnTo>
                <a:lnTo>
                  <a:pt x="232" y="85"/>
                </a:lnTo>
                <a:lnTo>
                  <a:pt x="225" y="85"/>
                </a:lnTo>
                <a:lnTo>
                  <a:pt x="225" y="96"/>
                </a:lnTo>
                <a:lnTo>
                  <a:pt x="232" y="96"/>
                </a:lnTo>
                <a:lnTo>
                  <a:pt x="229" y="208"/>
                </a:lnTo>
                <a:lnTo>
                  <a:pt x="225" y="208"/>
                </a:lnTo>
                <a:lnTo>
                  <a:pt x="225" y="216"/>
                </a:lnTo>
                <a:lnTo>
                  <a:pt x="206" y="216"/>
                </a:lnTo>
                <a:lnTo>
                  <a:pt x="206" y="208"/>
                </a:lnTo>
                <a:lnTo>
                  <a:pt x="200" y="208"/>
                </a:lnTo>
                <a:lnTo>
                  <a:pt x="199" y="96"/>
                </a:lnTo>
                <a:lnTo>
                  <a:pt x="206" y="96"/>
                </a:lnTo>
                <a:lnTo>
                  <a:pt x="206" y="85"/>
                </a:lnTo>
                <a:lnTo>
                  <a:pt x="197" y="85"/>
                </a:lnTo>
                <a:lnTo>
                  <a:pt x="167" y="85"/>
                </a:lnTo>
                <a:lnTo>
                  <a:pt x="160" y="85"/>
                </a:lnTo>
                <a:lnTo>
                  <a:pt x="160" y="96"/>
                </a:lnTo>
                <a:lnTo>
                  <a:pt x="167" y="96"/>
                </a:lnTo>
                <a:lnTo>
                  <a:pt x="163" y="208"/>
                </a:lnTo>
                <a:lnTo>
                  <a:pt x="160" y="208"/>
                </a:lnTo>
                <a:lnTo>
                  <a:pt x="160" y="216"/>
                </a:lnTo>
                <a:lnTo>
                  <a:pt x="140" y="216"/>
                </a:lnTo>
                <a:lnTo>
                  <a:pt x="140" y="208"/>
                </a:lnTo>
                <a:lnTo>
                  <a:pt x="135" y="208"/>
                </a:lnTo>
                <a:lnTo>
                  <a:pt x="133" y="96"/>
                </a:lnTo>
                <a:lnTo>
                  <a:pt x="140" y="96"/>
                </a:lnTo>
                <a:lnTo>
                  <a:pt x="140" y="85"/>
                </a:lnTo>
                <a:lnTo>
                  <a:pt x="131" y="85"/>
                </a:lnTo>
                <a:lnTo>
                  <a:pt x="101" y="85"/>
                </a:lnTo>
                <a:lnTo>
                  <a:pt x="94" y="85"/>
                </a:lnTo>
                <a:lnTo>
                  <a:pt x="94" y="96"/>
                </a:lnTo>
                <a:lnTo>
                  <a:pt x="101" y="96"/>
                </a:lnTo>
                <a:lnTo>
                  <a:pt x="97" y="208"/>
                </a:lnTo>
                <a:lnTo>
                  <a:pt x="94" y="208"/>
                </a:lnTo>
                <a:lnTo>
                  <a:pt x="94" y="216"/>
                </a:lnTo>
                <a:lnTo>
                  <a:pt x="74" y="216"/>
                </a:lnTo>
                <a:lnTo>
                  <a:pt x="74" y="208"/>
                </a:lnTo>
                <a:lnTo>
                  <a:pt x="69" y="208"/>
                </a:lnTo>
                <a:lnTo>
                  <a:pt x="67" y="96"/>
                </a:lnTo>
                <a:lnTo>
                  <a:pt x="74" y="96"/>
                </a:lnTo>
                <a:lnTo>
                  <a:pt x="74" y="85"/>
                </a:lnTo>
                <a:lnTo>
                  <a:pt x="66" y="85"/>
                </a:lnTo>
                <a:lnTo>
                  <a:pt x="35" y="85"/>
                </a:lnTo>
                <a:lnTo>
                  <a:pt x="28" y="85"/>
                </a:lnTo>
                <a:lnTo>
                  <a:pt x="28" y="96"/>
                </a:lnTo>
                <a:lnTo>
                  <a:pt x="35" y="96"/>
                </a:lnTo>
                <a:lnTo>
                  <a:pt x="32" y="208"/>
                </a:lnTo>
                <a:lnTo>
                  <a:pt x="28" y="208"/>
                </a:lnTo>
                <a:lnTo>
                  <a:pt x="28" y="216"/>
                </a:lnTo>
                <a:lnTo>
                  <a:pt x="9" y="216"/>
                </a:lnTo>
                <a:lnTo>
                  <a:pt x="9" y="227"/>
                </a:lnTo>
                <a:lnTo>
                  <a:pt x="0" y="227"/>
                </a:lnTo>
                <a:lnTo>
                  <a:pt x="0" y="236"/>
                </a:lnTo>
                <a:lnTo>
                  <a:pt x="9" y="236"/>
                </a:lnTo>
                <a:lnTo>
                  <a:pt x="291" y="236"/>
                </a:lnTo>
                <a:lnTo>
                  <a:pt x="300" y="236"/>
                </a:lnTo>
                <a:lnTo>
                  <a:pt x="300" y="227"/>
                </a:lnTo>
                <a:lnTo>
                  <a:pt x="291" y="227"/>
                </a:lnTo>
                <a:lnTo>
                  <a:pt x="291" y="2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7" name="Google Shape;607;p34"/>
          <p:cNvSpPr/>
          <p:nvPr/>
        </p:nvSpPr>
        <p:spPr>
          <a:xfrm>
            <a:off x="2114583" y="1622817"/>
            <a:ext cx="1662875" cy="285812"/>
          </a:xfrm>
          <a:prstGeom prst="chevron">
            <a:avLst>
              <a:gd fmla="val 31833" name="adj"/>
            </a:avLst>
          </a:prstGeom>
          <a:solidFill>
            <a:schemeClr val="accent1"/>
          </a:solidFill>
          <a:ln>
            <a:noFill/>
          </a:ln>
        </p:spPr>
        <p:txBody>
          <a:bodyPr anchorCtr="0" anchor="ctr" bIns="45700" lIns="72000" spcFirstLastPara="1" rIns="36000" wrap="square" tIns="45700">
            <a:noAutofit/>
          </a:bodyPr>
          <a:lstStyle/>
          <a:p>
            <a:pPr indent="0" lvl="0" marL="0" marR="0" rtl="0" algn="ctr">
              <a:buNone/>
              <a:spcBef>
                <a:spcPts val="0"/>
              </a:spcBef>
              <a:spcAft>
                <a:spcPts val="0"/>
              </a:spcAft>
            </a:pPr>
            <a:r>
              <a:rPr b="1" sz="1000">
                <a:solidFill>
                  <a:srgbClr val="FFFFFF"/>
                </a:solidFill>
                <a:latin typeface="Arial"/>
              </a:rPr>
              <a:t>Quality Check</a:t>
            </a:r>
            <a:endParaRPr b="1" sz="1000">
              <a:solidFill>
                <a:srgbClr val="FFFFFF"/>
              </a:solidFill>
              <a:latin typeface="Arial"/>
              <a:ea typeface="Arial"/>
              <a:cs typeface="Arial"/>
              <a:sym typeface="Arial"/>
            </a:endParaRPr>
          </a:p>
        </p:txBody>
      </p:sp>
      <p:sp>
        <p:nvSpPr>
          <p:cNvPr id="608" name="Google Shape;608;p34"/>
          <p:cNvSpPr/>
          <p:nvPr/>
        </p:nvSpPr>
        <p:spPr>
          <a:xfrm>
            <a:off x="2237041" y="1693937"/>
            <a:ext cx="166374" cy="153930"/>
          </a:xfrm>
          <a:custGeom>
            <a:rect b="b" l="l" r="r" t="t"/>
            <a:pathLst>
              <a:path extrusionOk="0" h="168" w="200">
                <a:moveTo>
                  <a:pt x="102" y="134"/>
                </a:moveTo>
                <a:cubicBezTo>
                  <a:pt x="102" y="134"/>
                  <a:pt x="102" y="133"/>
                  <a:pt x="102" y="133"/>
                </a:cubicBezTo>
                <a:cubicBezTo>
                  <a:pt x="22" y="133"/>
                  <a:pt x="22" y="133"/>
                  <a:pt x="22" y="133"/>
                </a:cubicBezTo>
                <a:cubicBezTo>
                  <a:pt x="22" y="19"/>
                  <a:pt x="22" y="19"/>
                  <a:pt x="22" y="19"/>
                </a:cubicBezTo>
                <a:cubicBezTo>
                  <a:pt x="177" y="19"/>
                  <a:pt x="177" y="19"/>
                  <a:pt x="177" y="19"/>
                </a:cubicBezTo>
                <a:cubicBezTo>
                  <a:pt x="177" y="88"/>
                  <a:pt x="177" y="88"/>
                  <a:pt x="177" y="88"/>
                </a:cubicBezTo>
                <a:cubicBezTo>
                  <a:pt x="188" y="92"/>
                  <a:pt x="195" y="106"/>
                  <a:pt x="199" y="116"/>
                </a:cubicBezTo>
                <a:cubicBezTo>
                  <a:pt x="199" y="15"/>
                  <a:pt x="199" y="15"/>
                  <a:pt x="199" y="15"/>
                </a:cubicBezTo>
                <a:cubicBezTo>
                  <a:pt x="199" y="7"/>
                  <a:pt x="192" y="0"/>
                  <a:pt x="183" y="0"/>
                </a:cubicBezTo>
                <a:cubicBezTo>
                  <a:pt x="16" y="0"/>
                  <a:pt x="16" y="0"/>
                  <a:pt x="16" y="0"/>
                </a:cubicBezTo>
                <a:cubicBezTo>
                  <a:pt x="7" y="0"/>
                  <a:pt x="0" y="7"/>
                  <a:pt x="0" y="15"/>
                </a:cubicBezTo>
                <a:cubicBezTo>
                  <a:pt x="0" y="137"/>
                  <a:pt x="0" y="137"/>
                  <a:pt x="0" y="137"/>
                </a:cubicBezTo>
                <a:cubicBezTo>
                  <a:pt x="0" y="146"/>
                  <a:pt x="7" y="153"/>
                  <a:pt x="16" y="153"/>
                </a:cubicBezTo>
                <a:cubicBezTo>
                  <a:pt x="111" y="153"/>
                  <a:pt x="111" y="153"/>
                  <a:pt x="111" y="153"/>
                </a:cubicBezTo>
                <a:cubicBezTo>
                  <a:pt x="103" y="148"/>
                  <a:pt x="101" y="140"/>
                  <a:pt x="102" y="134"/>
                </a:cubicBezTo>
                <a:close/>
                <a:moveTo>
                  <a:pt x="183" y="104"/>
                </a:moveTo>
                <a:cubicBezTo>
                  <a:pt x="193" y="118"/>
                  <a:pt x="191" y="125"/>
                  <a:pt x="200" y="141"/>
                </a:cubicBezTo>
                <a:cubicBezTo>
                  <a:pt x="187" y="150"/>
                  <a:pt x="175" y="158"/>
                  <a:pt x="162" y="168"/>
                </a:cubicBezTo>
                <a:cubicBezTo>
                  <a:pt x="142" y="153"/>
                  <a:pt x="125" y="148"/>
                  <a:pt x="119" y="146"/>
                </a:cubicBezTo>
                <a:cubicBezTo>
                  <a:pt x="114" y="144"/>
                  <a:pt x="110" y="141"/>
                  <a:pt x="111" y="136"/>
                </a:cubicBezTo>
                <a:cubicBezTo>
                  <a:pt x="113" y="132"/>
                  <a:pt x="117" y="131"/>
                  <a:pt x="121" y="131"/>
                </a:cubicBezTo>
                <a:cubicBezTo>
                  <a:pt x="127" y="131"/>
                  <a:pt x="131" y="133"/>
                  <a:pt x="131" y="133"/>
                </a:cubicBezTo>
                <a:cubicBezTo>
                  <a:pt x="103" y="94"/>
                  <a:pt x="103" y="94"/>
                  <a:pt x="103" y="94"/>
                </a:cubicBezTo>
                <a:cubicBezTo>
                  <a:pt x="100" y="91"/>
                  <a:pt x="101" y="86"/>
                  <a:pt x="104" y="84"/>
                </a:cubicBezTo>
                <a:cubicBezTo>
                  <a:pt x="108" y="82"/>
                  <a:pt x="112" y="82"/>
                  <a:pt x="115" y="86"/>
                </a:cubicBezTo>
                <a:cubicBezTo>
                  <a:pt x="135" y="112"/>
                  <a:pt x="135" y="112"/>
                  <a:pt x="135" y="112"/>
                </a:cubicBezTo>
                <a:cubicBezTo>
                  <a:pt x="135" y="114"/>
                  <a:pt x="137" y="114"/>
                  <a:pt x="138" y="113"/>
                </a:cubicBezTo>
                <a:cubicBezTo>
                  <a:pt x="139" y="112"/>
                  <a:pt x="140" y="111"/>
                  <a:pt x="139" y="109"/>
                </a:cubicBezTo>
                <a:cubicBezTo>
                  <a:pt x="135" y="103"/>
                  <a:pt x="135" y="103"/>
                  <a:pt x="135" y="103"/>
                </a:cubicBezTo>
                <a:cubicBezTo>
                  <a:pt x="137" y="103"/>
                  <a:pt x="139" y="102"/>
                  <a:pt x="142" y="102"/>
                </a:cubicBezTo>
                <a:cubicBezTo>
                  <a:pt x="143" y="101"/>
                  <a:pt x="145" y="102"/>
                  <a:pt x="146" y="103"/>
                </a:cubicBezTo>
                <a:cubicBezTo>
                  <a:pt x="150" y="108"/>
                  <a:pt x="150" y="108"/>
                  <a:pt x="150" y="108"/>
                </a:cubicBezTo>
                <a:cubicBezTo>
                  <a:pt x="151" y="110"/>
                  <a:pt x="152" y="110"/>
                  <a:pt x="154" y="109"/>
                </a:cubicBezTo>
                <a:cubicBezTo>
                  <a:pt x="155" y="108"/>
                  <a:pt x="155" y="106"/>
                  <a:pt x="154" y="105"/>
                </a:cubicBezTo>
                <a:cubicBezTo>
                  <a:pt x="150" y="99"/>
                  <a:pt x="150" y="99"/>
                  <a:pt x="150" y="99"/>
                </a:cubicBezTo>
                <a:cubicBezTo>
                  <a:pt x="152" y="99"/>
                  <a:pt x="155" y="98"/>
                  <a:pt x="157" y="98"/>
                </a:cubicBezTo>
                <a:cubicBezTo>
                  <a:pt x="159" y="98"/>
                  <a:pt x="161" y="98"/>
                  <a:pt x="162" y="100"/>
                </a:cubicBezTo>
                <a:cubicBezTo>
                  <a:pt x="165" y="104"/>
                  <a:pt x="165" y="104"/>
                  <a:pt x="165" y="104"/>
                </a:cubicBezTo>
                <a:cubicBezTo>
                  <a:pt x="166" y="105"/>
                  <a:pt x="167" y="105"/>
                  <a:pt x="169" y="105"/>
                </a:cubicBezTo>
                <a:cubicBezTo>
                  <a:pt x="170" y="104"/>
                  <a:pt x="170" y="102"/>
                  <a:pt x="169" y="101"/>
                </a:cubicBezTo>
                <a:cubicBezTo>
                  <a:pt x="166" y="96"/>
                  <a:pt x="166" y="96"/>
                  <a:pt x="166" y="96"/>
                </a:cubicBezTo>
                <a:cubicBezTo>
                  <a:pt x="166" y="96"/>
                  <a:pt x="167" y="96"/>
                  <a:pt x="168" y="96"/>
                </a:cubicBezTo>
                <a:cubicBezTo>
                  <a:pt x="175" y="95"/>
                  <a:pt x="179" y="98"/>
                  <a:pt x="183" y="104"/>
                </a:cubicBezTo>
                <a:cubicBezTo>
                  <a:pt x="193" y="118"/>
                  <a:pt x="179" y="98"/>
                  <a:pt x="183" y="10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9" name="Google Shape;609;p34"/>
          <p:cNvSpPr/>
          <p:nvPr/>
        </p:nvSpPr>
        <p:spPr>
          <a:xfrm>
            <a:off x="816221" y="1794043"/>
            <a:ext cx="8786" cy="17716"/>
          </a:xfrm>
          <a:custGeom>
            <a:rect b="b" l="l" r="r" t="t"/>
            <a:pathLst>
              <a:path extrusionOk="0" h="14" w="8">
                <a:moveTo>
                  <a:pt x="0" y="0"/>
                </a:moveTo>
                <a:cubicBezTo>
                  <a:pt x="0" y="14"/>
                  <a:pt x="0" y="14"/>
                  <a:pt x="0" y="14"/>
                </a:cubicBezTo>
                <a:cubicBezTo>
                  <a:pt x="5" y="13"/>
                  <a:pt x="8" y="11"/>
                  <a:pt x="8" y="7"/>
                </a:cubicBezTo>
                <a:cubicBezTo>
                  <a:pt x="8" y="4"/>
                  <a:pt x="5" y="2"/>
                  <a:pt x="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0" name="Google Shape;610;p34"/>
          <p:cNvSpPr/>
          <p:nvPr/>
        </p:nvSpPr>
        <p:spPr>
          <a:xfrm>
            <a:off x="807013" y="1773091"/>
            <a:ext cx="7808" cy="12349"/>
          </a:xfrm>
          <a:custGeom>
            <a:rect b="b" l="l" r="r" t="t"/>
            <a:pathLst>
              <a:path extrusionOk="0" h="10" w="7">
                <a:moveTo>
                  <a:pt x="0" y="5"/>
                </a:moveTo>
                <a:cubicBezTo>
                  <a:pt x="0" y="7"/>
                  <a:pt x="3" y="9"/>
                  <a:pt x="7" y="10"/>
                </a:cubicBezTo>
                <a:cubicBezTo>
                  <a:pt x="7" y="0"/>
                  <a:pt x="7" y="0"/>
                  <a:pt x="7" y="0"/>
                </a:cubicBezTo>
                <a:cubicBezTo>
                  <a:pt x="4" y="0"/>
                  <a:pt x="0" y="0"/>
                  <a:pt x="0"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1" name="Google Shape;611;p34"/>
          <p:cNvSpPr/>
          <p:nvPr/>
        </p:nvSpPr>
        <p:spPr>
          <a:xfrm>
            <a:off x="458964" y="1622817"/>
            <a:ext cx="1662875" cy="285812"/>
          </a:xfrm>
          <a:prstGeom prst="chevron">
            <a:avLst>
              <a:gd fmla="val 31833" name="adj"/>
            </a:avLst>
          </a:prstGeom>
          <a:solidFill>
            <a:schemeClr val="accent1"/>
          </a:solidFill>
          <a:ln>
            <a:noFill/>
          </a:ln>
        </p:spPr>
        <p:txBody>
          <a:bodyPr anchorCtr="0" anchor="ctr" bIns="45700" lIns="72000" spcFirstLastPara="1" rIns="36000" wrap="square" tIns="45700">
            <a:noAutofit/>
          </a:bodyPr>
          <a:lstStyle/>
          <a:p>
            <a:pPr indent="0" lvl="0" marL="0" marR="0" rtl="0" algn="ctr">
              <a:buNone/>
              <a:spcBef>
                <a:spcPts val="0"/>
              </a:spcBef>
              <a:spcAft>
                <a:spcPts val="0"/>
              </a:spcAft>
            </a:pPr>
            <a:r>
              <a:rPr b="1" sz="1000">
                <a:solidFill>
                  <a:srgbClr val="FFFFFF"/>
                </a:solidFill>
                <a:latin typeface="Arial"/>
              </a:rPr>
              <a:t>Sourcing</a:t>
            </a:r>
            <a:endParaRPr b="1" sz="1000">
              <a:solidFill>
                <a:srgbClr val="FFFFFF"/>
              </a:solidFill>
              <a:latin typeface="Arial"/>
              <a:ea typeface="Arial"/>
              <a:cs typeface="Arial"/>
              <a:sym typeface="Arial"/>
            </a:endParaRPr>
          </a:p>
        </p:txBody>
      </p:sp>
      <p:sp>
        <p:nvSpPr>
          <p:cNvPr id="612" name="Google Shape;612;p34"/>
          <p:cNvSpPr/>
          <p:nvPr/>
        </p:nvSpPr>
        <p:spPr>
          <a:xfrm>
            <a:off x="745946" y="1688482"/>
            <a:ext cx="145152" cy="151289"/>
          </a:xfrm>
          <a:custGeom>
            <a:rect b="b" l="l" r="r" t="t"/>
            <a:pathLst>
              <a:path extrusionOk="0" h="131" w="132">
                <a:moveTo>
                  <a:pt x="74" y="0"/>
                </a:moveTo>
                <a:cubicBezTo>
                  <a:pt x="74" y="1"/>
                  <a:pt x="75" y="2"/>
                  <a:pt x="75" y="3"/>
                </a:cubicBezTo>
                <a:cubicBezTo>
                  <a:pt x="76" y="4"/>
                  <a:pt x="75" y="5"/>
                  <a:pt x="74" y="6"/>
                </a:cubicBezTo>
                <a:cubicBezTo>
                  <a:pt x="73" y="7"/>
                  <a:pt x="72" y="7"/>
                  <a:pt x="71" y="6"/>
                </a:cubicBezTo>
                <a:cubicBezTo>
                  <a:pt x="71" y="6"/>
                  <a:pt x="68" y="3"/>
                  <a:pt x="63" y="0"/>
                </a:cubicBezTo>
                <a:cubicBezTo>
                  <a:pt x="28" y="1"/>
                  <a:pt x="0" y="30"/>
                  <a:pt x="0" y="66"/>
                </a:cubicBezTo>
                <a:cubicBezTo>
                  <a:pt x="0" y="88"/>
                  <a:pt x="11" y="108"/>
                  <a:pt x="29" y="120"/>
                </a:cubicBezTo>
                <a:cubicBezTo>
                  <a:pt x="73" y="123"/>
                  <a:pt x="73" y="123"/>
                  <a:pt x="73" y="123"/>
                </a:cubicBezTo>
                <a:cubicBezTo>
                  <a:pt x="74" y="123"/>
                  <a:pt x="75" y="124"/>
                  <a:pt x="75" y="125"/>
                </a:cubicBezTo>
                <a:cubicBezTo>
                  <a:pt x="76" y="126"/>
                  <a:pt x="75" y="127"/>
                  <a:pt x="75" y="127"/>
                </a:cubicBezTo>
                <a:cubicBezTo>
                  <a:pt x="72" y="131"/>
                  <a:pt x="72" y="131"/>
                  <a:pt x="72" y="131"/>
                </a:cubicBezTo>
                <a:cubicBezTo>
                  <a:pt x="106" y="128"/>
                  <a:pt x="132" y="100"/>
                  <a:pt x="132" y="66"/>
                </a:cubicBezTo>
                <a:cubicBezTo>
                  <a:pt x="132" y="32"/>
                  <a:pt x="106" y="4"/>
                  <a:pt x="74" y="0"/>
                </a:cubicBezTo>
                <a:close/>
                <a:moveTo>
                  <a:pt x="69" y="103"/>
                </a:moveTo>
                <a:cubicBezTo>
                  <a:pt x="69" y="114"/>
                  <a:pt x="69" y="114"/>
                  <a:pt x="69" y="114"/>
                </a:cubicBezTo>
                <a:cubicBezTo>
                  <a:pt x="63" y="114"/>
                  <a:pt x="63" y="114"/>
                  <a:pt x="63" y="114"/>
                </a:cubicBezTo>
                <a:cubicBezTo>
                  <a:pt x="63" y="103"/>
                  <a:pt x="63" y="103"/>
                  <a:pt x="63" y="103"/>
                </a:cubicBezTo>
                <a:cubicBezTo>
                  <a:pt x="42" y="103"/>
                  <a:pt x="33" y="91"/>
                  <a:pt x="33" y="77"/>
                </a:cubicBezTo>
                <a:cubicBezTo>
                  <a:pt x="55" y="77"/>
                  <a:pt x="55" y="77"/>
                  <a:pt x="55" y="77"/>
                </a:cubicBezTo>
                <a:cubicBezTo>
                  <a:pt x="55" y="81"/>
                  <a:pt x="55" y="86"/>
                  <a:pt x="63" y="87"/>
                </a:cubicBezTo>
                <a:cubicBezTo>
                  <a:pt x="63" y="72"/>
                  <a:pt x="63" y="72"/>
                  <a:pt x="63" y="72"/>
                </a:cubicBezTo>
                <a:cubicBezTo>
                  <a:pt x="61" y="72"/>
                  <a:pt x="58" y="71"/>
                  <a:pt x="54" y="70"/>
                </a:cubicBezTo>
                <a:cubicBezTo>
                  <a:pt x="43" y="66"/>
                  <a:pt x="35" y="62"/>
                  <a:pt x="35" y="50"/>
                </a:cubicBezTo>
                <a:cubicBezTo>
                  <a:pt x="35" y="33"/>
                  <a:pt x="50" y="26"/>
                  <a:pt x="63" y="26"/>
                </a:cubicBezTo>
                <a:cubicBezTo>
                  <a:pt x="63" y="18"/>
                  <a:pt x="63" y="18"/>
                  <a:pt x="63" y="18"/>
                </a:cubicBezTo>
                <a:cubicBezTo>
                  <a:pt x="69" y="18"/>
                  <a:pt x="69" y="18"/>
                  <a:pt x="69" y="18"/>
                </a:cubicBezTo>
                <a:cubicBezTo>
                  <a:pt x="69" y="26"/>
                  <a:pt x="69" y="26"/>
                  <a:pt x="69" y="26"/>
                </a:cubicBezTo>
                <a:cubicBezTo>
                  <a:pt x="83" y="26"/>
                  <a:pt x="96" y="33"/>
                  <a:pt x="96" y="50"/>
                </a:cubicBezTo>
                <a:cubicBezTo>
                  <a:pt x="76" y="50"/>
                  <a:pt x="76" y="50"/>
                  <a:pt x="76" y="50"/>
                </a:cubicBezTo>
                <a:cubicBezTo>
                  <a:pt x="76" y="45"/>
                  <a:pt x="74" y="43"/>
                  <a:pt x="69" y="42"/>
                </a:cubicBezTo>
                <a:cubicBezTo>
                  <a:pt x="69" y="54"/>
                  <a:pt x="69" y="54"/>
                  <a:pt x="69" y="54"/>
                </a:cubicBezTo>
                <a:cubicBezTo>
                  <a:pt x="96" y="60"/>
                  <a:pt x="99" y="68"/>
                  <a:pt x="99" y="79"/>
                </a:cubicBezTo>
                <a:cubicBezTo>
                  <a:pt x="99" y="91"/>
                  <a:pt x="91" y="103"/>
                  <a:pt x="69" y="10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3" name="Google Shape;613;p34"/>
          <p:cNvSpPr/>
          <p:nvPr/>
        </p:nvSpPr>
        <p:spPr>
          <a:xfrm rot="-5400000">
            <a:off x="3669628" y="-53327"/>
            <a:ext cx="99550" cy="3209640"/>
          </a:xfrm>
          <a:prstGeom prst="rightBrace">
            <a:avLst>
              <a:gd fmla="val 8333" name="adj1"/>
              <a:gd fmla="val 50000"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4" name="Google Shape;614;p34"/>
          <p:cNvSpPr txBox="1"/>
          <p:nvPr/>
        </p:nvSpPr>
        <p:spPr>
          <a:xfrm>
            <a:off x="3087977" y="1364326"/>
            <a:ext cx="1219313" cy="123111"/>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i="1" sz="800">
                <a:solidFill>
                  <a:schemeClr val="dk1"/>
                </a:solidFill>
                <a:latin typeface="Arial"/>
              </a:rPr>
              <a:t>1 hour</a:t>
            </a:r>
            <a:endParaRPr/>
          </a:p>
        </p:txBody>
      </p:sp>
      <p:sp>
        <p:nvSpPr>
          <p:cNvPr id="615" name="Google Shape;615;p34"/>
          <p:cNvSpPr/>
          <p:nvPr/>
        </p:nvSpPr>
        <p:spPr>
          <a:xfrm>
            <a:off x="5887735" y="1348864"/>
            <a:ext cx="2968928" cy="2505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000">
                <a:solidFill>
                  <a:schemeClr val="lt1"/>
                </a:solidFill>
                <a:latin typeface="Arial"/>
              </a:rPr>
              <a:t>Cost of Import Sourcing</a:t>
            </a:r>
            <a:endParaRPr/>
          </a:p>
        </p:txBody>
      </p:sp>
      <p:sp>
        <p:nvSpPr>
          <p:cNvPr id="616" name="Google Shape;616;p34"/>
          <p:cNvSpPr/>
          <p:nvPr/>
        </p:nvSpPr>
        <p:spPr>
          <a:xfrm rot="5400000">
            <a:off x="5342355" y="1995782"/>
            <a:ext cx="762000" cy="215412"/>
          </a:xfrm>
          <a:prstGeom prst="triangle">
            <a:avLst>
              <a:gd fmla="val 50000" name="adj"/>
            </a:avLst>
          </a:prstGeom>
          <a:solidFill>
            <a:schemeClr val="accent3"/>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617" name="Google Shape;617;p34"/>
          <p:cNvSpPr/>
          <p:nvPr/>
        </p:nvSpPr>
        <p:spPr>
          <a:xfrm>
            <a:off x="5887735" y="1622817"/>
            <a:ext cx="2968928" cy="743012"/>
          </a:xfrm>
          <a:prstGeom prst="rect">
            <a:avLst/>
          </a:prstGeom>
          <a:solidFill>
            <a:srgbClr val="EAE8E2"/>
          </a:solidFill>
          <a:ln>
            <a:noFill/>
          </a:ln>
        </p:spPr>
        <p:txBody>
          <a:bodyPr anchorCtr="0" anchor="t" bIns="45700" lIns="91425" spcFirstLastPara="1" rIns="91425" wrap="square" tIns="45700">
            <a:noAutofit/>
          </a:bodyPr>
          <a:lstStyle/>
          <a:p>
            <a:pPr indent="-111760" marL="223520" marR="0" rtl="0" algn="l">
              <a:spcBef>
                <a:spcPts val="0"/>
              </a:spcBef>
              <a:spcAft>
                <a:spcPts val="0"/>
              </a:spcAft>
              <a:buClr>
                <a:schemeClr val="dk1"/>
              </a:buClr>
              <a:buSzPts val="1100"/>
              <a:buChar char="•"/>
            </a:pPr>
            <a:r>
              <a:rPr b="1" sz="1100">
                <a:solidFill>
                  <a:schemeClr val="dk1"/>
                </a:solidFill>
                <a:latin typeface="Arial"/>
              </a:rPr>
              <a:t>1 hour per day of quality check and market trip</a:t>
            </a:r>
            <a:endParaRPr/>
          </a:p>
          <a:p>
            <a:pPr marL="223520" indent="-111760" algn="l">
              <a:spcBef>
                <a:spcPts val="550"/>
              </a:spcBef>
              <a:buChar char="•"/>
            </a:pPr>
            <a:r>
              <a:rPr b="1" sz="1100">
                <a:solidFill>
                  <a:schemeClr val="dk1"/>
                </a:solidFill>
                <a:latin typeface="Arial"/>
              </a:rPr>
              <a:t>$10 per hour opportunity cost to Chun Kit1</a:t>
            </a:r>
          </a:p>
          <a:p>
            <a:pPr marL="223520" indent="-111760" algn="l">
              <a:spcBef>
                <a:spcPts val="550"/>
              </a:spcBef>
              <a:buChar char="•"/>
            </a:pPr>
            <a:r>
              <a:rPr b="1" sz="1100">
                <a:solidFill>
                  <a:schemeClr val="dk1"/>
                </a:solidFill>
                <a:latin typeface="Arial"/>
              </a:rPr>
              <a:t>365 days of operation per year</a:t>
            </a:r>
          </a:p>
        </p:txBody>
      </p:sp>
      <p:sp>
        <p:nvSpPr>
          <p:cNvPr id="618" name="Google Shape;618;p34"/>
          <p:cNvSpPr/>
          <p:nvPr/>
        </p:nvSpPr>
        <p:spPr>
          <a:xfrm>
            <a:off x="5887735" y="2402893"/>
            <a:ext cx="1440143" cy="456394"/>
          </a:xfrm>
          <a:prstGeom prst="roundRect">
            <a:avLst>
              <a:gd fmla="val 16667" name="adj"/>
            </a:avLst>
          </a:prstGeom>
          <a:solidFill>
            <a:srgbClr val="EAE8E2"/>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1100">
                <a:solidFill>
                  <a:schemeClr val="dk1"/>
                </a:solidFill>
                <a:latin typeface="Arial"/>
              </a:rPr>
              <a:t>Opportunity cost per annum: $3,650</a:t>
            </a:r>
            <a:endParaRPr/>
          </a:p>
        </p:txBody>
      </p:sp>
      <p:sp>
        <p:nvSpPr>
          <p:cNvPr id="619" name="Google Shape;619;p34"/>
          <p:cNvSpPr/>
          <p:nvPr/>
        </p:nvSpPr>
        <p:spPr>
          <a:xfrm>
            <a:off x="7366396" y="2402893"/>
            <a:ext cx="1473034" cy="456394"/>
          </a:xfrm>
          <a:prstGeom prst="roundRect">
            <a:avLst>
              <a:gd fmla="val 16667" name="adj"/>
            </a:avLst>
          </a:prstGeom>
          <a:solidFill>
            <a:srgbClr val="EAE8E2"/>
          </a:solidFill>
          <a:ln cap="flat" cmpd="sng" w="1905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buNone/>
              <a:spcBef>
                <a:spcPts val="0"/>
              </a:spcBef>
              <a:spcAft>
                <a:spcPts val="0"/>
              </a:spcAft>
            </a:pPr>
            <a:r>
              <a:rPr sz="1100">
                <a:solidFill>
                  <a:schemeClr val="dk1"/>
                </a:solidFill>
                <a:latin typeface="Arial"/>
              </a:rPr>
              <a:t>Avg. impact to profitability4: ~5%</a:t>
            </a:r>
            <a:endParaRPr/>
          </a:p>
        </p:txBody>
      </p:sp>
      <p:sp>
        <p:nvSpPr>
          <p:cNvPr id="620" name="Google Shape;620;p34"/>
          <p:cNvSpPr/>
          <p:nvPr/>
        </p:nvSpPr>
        <p:spPr>
          <a:xfrm>
            <a:off x="283038" y="2938791"/>
            <a:ext cx="5290447" cy="1537997"/>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21" name="Google Shape;621;p34"/>
          <p:cNvSpPr txBox="1"/>
          <p:nvPr/>
        </p:nvSpPr>
        <p:spPr>
          <a:xfrm>
            <a:off x="409927" y="3004078"/>
            <a:ext cx="2140857" cy="153888"/>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1000">
                <a:solidFill>
                  <a:schemeClr val="dk1"/>
                </a:solidFill>
                <a:latin typeface="Arial"/>
              </a:rPr>
              <a:t>Scenario 2: Locally-Farmed Only</a:t>
            </a:r>
            <a:endParaRPr/>
          </a:p>
        </p:txBody>
      </p:sp>
      <p:sp>
        <p:nvSpPr>
          <p:cNvPr id="622" name="Google Shape;622;p34"/>
          <p:cNvSpPr txBox="1"/>
          <p:nvPr/>
        </p:nvSpPr>
        <p:spPr>
          <a:xfrm>
            <a:off x="512512" y="3539940"/>
            <a:ext cx="1478703" cy="769441"/>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000">
                <a:solidFill>
                  <a:schemeClr val="dk1"/>
                </a:solidFill>
                <a:latin typeface="Arial"/>
              </a:rPr>
              <a:t>Chun Kit sources locally-farmed ingredients for all 140 bowls of fish soup everyday, incurring 5% - 15% price premium per kg</a:t>
            </a:r>
            <a:endParaRPr/>
          </a:p>
        </p:txBody>
      </p:sp>
      <p:sp>
        <p:nvSpPr>
          <p:cNvPr id="623" name="Google Shape;623;p34"/>
          <p:cNvSpPr txBox="1"/>
          <p:nvPr/>
        </p:nvSpPr>
        <p:spPr>
          <a:xfrm>
            <a:off x="2243444" y="3546585"/>
            <a:ext cx="1478703" cy="769441"/>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000">
                <a:solidFill>
                  <a:schemeClr val="dk1"/>
                </a:solidFill>
                <a:latin typeface="Arial"/>
              </a:rPr>
              <a:t>End of day, Chun Kit performs a quick freshness check to ensure produce received matches quality standards</a:t>
            </a:r>
            <a:endParaRPr/>
          </a:p>
        </p:txBody>
      </p:sp>
      <p:sp>
        <p:nvSpPr>
          <p:cNvPr id="624" name="Google Shape;624;p34"/>
          <p:cNvSpPr txBox="1"/>
          <p:nvPr/>
        </p:nvSpPr>
        <p:spPr>
          <a:xfrm>
            <a:off x="3877226" y="3539939"/>
            <a:ext cx="1478703" cy="461665"/>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000">
                <a:solidFill>
                  <a:schemeClr val="dk1"/>
                </a:solidFill>
                <a:latin typeface="Arial"/>
              </a:rPr>
              <a:t>Chun Kit goes home and his work is done for the day</a:t>
            </a:r>
            <a:endParaRPr/>
          </a:p>
        </p:txBody>
      </p:sp>
      <p:sp>
        <p:nvSpPr>
          <p:cNvPr id="625" name="Google Shape;625;p34"/>
          <p:cNvSpPr/>
          <p:nvPr/>
        </p:nvSpPr>
        <p:spPr>
          <a:xfrm>
            <a:off x="2129092" y="3204034"/>
            <a:ext cx="1677383" cy="285812"/>
          </a:xfrm>
          <a:prstGeom prst="chevron">
            <a:avLst>
              <a:gd fmla="val 31833" name="adj"/>
            </a:avLst>
          </a:prstGeom>
          <a:solidFill>
            <a:srgbClr val="000000"/>
          </a:solidFill>
          <a:ln>
            <a:noFill/>
          </a:ln>
        </p:spPr>
        <p:txBody>
          <a:bodyPr anchorCtr="0" anchor="ctr" bIns="45700" lIns="72000" spcFirstLastPara="1" rIns="36000" wrap="square" tIns="45700">
            <a:noAutofit/>
          </a:bodyPr>
          <a:lstStyle/>
          <a:p>
            <a:pPr indent="0" lvl="0" marL="0" marR="0" rtl="0" algn="ctr">
              <a:buNone/>
              <a:spcBef>
                <a:spcPts val="0"/>
              </a:spcBef>
              <a:spcAft>
                <a:spcPts val="0"/>
              </a:spcAft>
            </a:pPr>
            <a:r>
              <a:rPr b="1" sz="1000">
                <a:solidFill>
                  <a:srgbClr val="FFFFFF"/>
                </a:solidFill>
                <a:latin typeface="Arial"/>
              </a:rPr>
              <a:t>Quality Check</a:t>
            </a:r>
            <a:endParaRPr b="1" sz="1000">
              <a:solidFill>
                <a:srgbClr val="FFFFFF"/>
              </a:solidFill>
              <a:latin typeface="Arial"/>
              <a:ea typeface="Arial"/>
              <a:cs typeface="Arial"/>
              <a:sym typeface="Arial"/>
            </a:endParaRPr>
          </a:p>
        </p:txBody>
      </p:sp>
      <p:sp>
        <p:nvSpPr>
          <p:cNvPr id="626" name="Google Shape;626;p34"/>
          <p:cNvSpPr/>
          <p:nvPr/>
        </p:nvSpPr>
        <p:spPr>
          <a:xfrm>
            <a:off x="2265526" y="3275154"/>
            <a:ext cx="175503" cy="153930"/>
          </a:xfrm>
          <a:custGeom>
            <a:rect b="b" l="l" r="r" t="t"/>
            <a:pathLst>
              <a:path extrusionOk="0" h="168" w="200">
                <a:moveTo>
                  <a:pt x="102" y="134"/>
                </a:moveTo>
                <a:cubicBezTo>
                  <a:pt x="102" y="134"/>
                  <a:pt x="102" y="133"/>
                  <a:pt x="102" y="133"/>
                </a:cubicBezTo>
                <a:cubicBezTo>
                  <a:pt x="22" y="133"/>
                  <a:pt x="22" y="133"/>
                  <a:pt x="22" y="133"/>
                </a:cubicBezTo>
                <a:cubicBezTo>
                  <a:pt x="22" y="19"/>
                  <a:pt x="22" y="19"/>
                  <a:pt x="22" y="19"/>
                </a:cubicBezTo>
                <a:cubicBezTo>
                  <a:pt x="177" y="19"/>
                  <a:pt x="177" y="19"/>
                  <a:pt x="177" y="19"/>
                </a:cubicBezTo>
                <a:cubicBezTo>
                  <a:pt x="177" y="88"/>
                  <a:pt x="177" y="88"/>
                  <a:pt x="177" y="88"/>
                </a:cubicBezTo>
                <a:cubicBezTo>
                  <a:pt x="188" y="92"/>
                  <a:pt x="195" y="106"/>
                  <a:pt x="199" y="116"/>
                </a:cubicBezTo>
                <a:cubicBezTo>
                  <a:pt x="199" y="15"/>
                  <a:pt x="199" y="15"/>
                  <a:pt x="199" y="15"/>
                </a:cubicBezTo>
                <a:cubicBezTo>
                  <a:pt x="199" y="7"/>
                  <a:pt x="192" y="0"/>
                  <a:pt x="183" y="0"/>
                </a:cubicBezTo>
                <a:cubicBezTo>
                  <a:pt x="16" y="0"/>
                  <a:pt x="16" y="0"/>
                  <a:pt x="16" y="0"/>
                </a:cubicBezTo>
                <a:cubicBezTo>
                  <a:pt x="7" y="0"/>
                  <a:pt x="0" y="7"/>
                  <a:pt x="0" y="15"/>
                </a:cubicBezTo>
                <a:cubicBezTo>
                  <a:pt x="0" y="137"/>
                  <a:pt x="0" y="137"/>
                  <a:pt x="0" y="137"/>
                </a:cubicBezTo>
                <a:cubicBezTo>
                  <a:pt x="0" y="146"/>
                  <a:pt x="7" y="153"/>
                  <a:pt x="16" y="153"/>
                </a:cubicBezTo>
                <a:cubicBezTo>
                  <a:pt x="111" y="153"/>
                  <a:pt x="111" y="153"/>
                  <a:pt x="111" y="153"/>
                </a:cubicBezTo>
                <a:cubicBezTo>
                  <a:pt x="103" y="148"/>
                  <a:pt x="101" y="140"/>
                  <a:pt x="102" y="134"/>
                </a:cubicBezTo>
                <a:close/>
                <a:moveTo>
                  <a:pt x="183" y="104"/>
                </a:moveTo>
                <a:cubicBezTo>
                  <a:pt x="193" y="118"/>
                  <a:pt x="191" y="125"/>
                  <a:pt x="200" y="141"/>
                </a:cubicBezTo>
                <a:cubicBezTo>
                  <a:pt x="187" y="150"/>
                  <a:pt x="175" y="158"/>
                  <a:pt x="162" y="168"/>
                </a:cubicBezTo>
                <a:cubicBezTo>
                  <a:pt x="142" y="153"/>
                  <a:pt x="125" y="148"/>
                  <a:pt x="119" y="146"/>
                </a:cubicBezTo>
                <a:cubicBezTo>
                  <a:pt x="114" y="144"/>
                  <a:pt x="110" y="141"/>
                  <a:pt x="111" y="136"/>
                </a:cubicBezTo>
                <a:cubicBezTo>
                  <a:pt x="113" y="132"/>
                  <a:pt x="117" y="131"/>
                  <a:pt x="121" y="131"/>
                </a:cubicBezTo>
                <a:cubicBezTo>
                  <a:pt x="127" y="131"/>
                  <a:pt x="131" y="133"/>
                  <a:pt x="131" y="133"/>
                </a:cubicBezTo>
                <a:cubicBezTo>
                  <a:pt x="103" y="94"/>
                  <a:pt x="103" y="94"/>
                  <a:pt x="103" y="94"/>
                </a:cubicBezTo>
                <a:cubicBezTo>
                  <a:pt x="100" y="91"/>
                  <a:pt x="101" y="86"/>
                  <a:pt x="104" y="84"/>
                </a:cubicBezTo>
                <a:cubicBezTo>
                  <a:pt x="108" y="82"/>
                  <a:pt x="112" y="82"/>
                  <a:pt x="115" y="86"/>
                </a:cubicBezTo>
                <a:cubicBezTo>
                  <a:pt x="135" y="112"/>
                  <a:pt x="135" y="112"/>
                  <a:pt x="135" y="112"/>
                </a:cubicBezTo>
                <a:cubicBezTo>
                  <a:pt x="135" y="114"/>
                  <a:pt x="137" y="114"/>
                  <a:pt x="138" y="113"/>
                </a:cubicBezTo>
                <a:cubicBezTo>
                  <a:pt x="139" y="112"/>
                  <a:pt x="140" y="111"/>
                  <a:pt x="139" y="109"/>
                </a:cubicBezTo>
                <a:cubicBezTo>
                  <a:pt x="135" y="103"/>
                  <a:pt x="135" y="103"/>
                  <a:pt x="135" y="103"/>
                </a:cubicBezTo>
                <a:cubicBezTo>
                  <a:pt x="137" y="103"/>
                  <a:pt x="139" y="102"/>
                  <a:pt x="142" y="102"/>
                </a:cubicBezTo>
                <a:cubicBezTo>
                  <a:pt x="143" y="101"/>
                  <a:pt x="145" y="102"/>
                  <a:pt x="146" y="103"/>
                </a:cubicBezTo>
                <a:cubicBezTo>
                  <a:pt x="150" y="108"/>
                  <a:pt x="150" y="108"/>
                  <a:pt x="150" y="108"/>
                </a:cubicBezTo>
                <a:cubicBezTo>
                  <a:pt x="151" y="110"/>
                  <a:pt x="152" y="110"/>
                  <a:pt x="154" y="109"/>
                </a:cubicBezTo>
                <a:cubicBezTo>
                  <a:pt x="155" y="108"/>
                  <a:pt x="155" y="106"/>
                  <a:pt x="154" y="105"/>
                </a:cubicBezTo>
                <a:cubicBezTo>
                  <a:pt x="150" y="99"/>
                  <a:pt x="150" y="99"/>
                  <a:pt x="150" y="99"/>
                </a:cubicBezTo>
                <a:cubicBezTo>
                  <a:pt x="152" y="99"/>
                  <a:pt x="155" y="98"/>
                  <a:pt x="157" y="98"/>
                </a:cubicBezTo>
                <a:cubicBezTo>
                  <a:pt x="159" y="98"/>
                  <a:pt x="161" y="98"/>
                  <a:pt x="162" y="100"/>
                </a:cubicBezTo>
                <a:cubicBezTo>
                  <a:pt x="165" y="104"/>
                  <a:pt x="165" y="104"/>
                  <a:pt x="165" y="104"/>
                </a:cubicBezTo>
                <a:cubicBezTo>
                  <a:pt x="166" y="105"/>
                  <a:pt x="167" y="105"/>
                  <a:pt x="169" y="105"/>
                </a:cubicBezTo>
                <a:cubicBezTo>
                  <a:pt x="170" y="104"/>
                  <a:pt x="170" y="102"/>
                  <a:pt x="169" y="101"/>
                </a:cubicBezTo>
                <a:cubicBezTo>
                  <a:pt x="166" y="96"/>
                  <a:pt x="166" y="96"/>
                  <a:pt x="166" y="96"/>
                </a:cubicBezTo>
                <a:cubicBezTo>
                  <a:pt x="166" y="96"/>
                  <a:pt x="167" y="96"/>
                  <a:pt x="168" y="96"/>
                </a:cubicBezTo>
                <a:cubicBezTo>
                  <a:pt x="175" y="95"/>
                  <a:pt x="179" y="98"/>
                  <a:pt x="183" y="104"/>
                </a:cubicBezTo>
                <a:cubicBezTo>
                  <a:pt x="193" y="118"/>
                  <a:pt x="179" y="98"/>
                  <a:pt x="183" y="10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7" name="Google Shape;627;p34"/>
          <p:cNvSpPr/>
          <p:nvPr/>
        </p:nvSpPr>
        <p:spPr>
          <a:xfrm>
            <a:off x="816221" y="3375260"/>
            <a:ext cx="8786" cy="17716"/>
          </a:xfrm>
          <a:custGeom>
            <a:rect b="b" l="l" r="r" t="t"/>
            <a:pathLst>
              <a:path extrusionOk="0" h="14" w="8">
                <a:moveTo>
                  <a:pt x="0" y="0"/>
                </a:moveTo>
                <a:cubicBezTo>
                  <a:pt x="0" y="14"/>
                  <a:pt x="0" y="14"/>
                  <a:pt x="0" y="14"/>
                </a:cubicBezTo>
                <a:cubicBezTo>
                  <a:pt x="5" y="13"/>
                  <a:pt x="8" y="11"/>
                  <a:pt x="8" y="7"/>
                </a:cubicBezTo>
                <a:cubicBezTo>
                  <a:pt x="8" y="4"/>
                  <a:pt x="5" y="2"/>
                  <a:pt x="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8" name="Google Shape;628;p34"/>
          <p:cNvSpPr/>
          <p:nvPr/>
        </p:nvSpPr>
        <p:spPr>
          <a:xfrm>
            <a:off x="807013" y="3354308"/>
            <a:ext cx="7808" cy="12349"/>
          </a:xfrm>
          <a:custGeom>
            <a:rect b="b" l="l" r="r" t="t"/>
            <a:pathLst>
              <a:path extrusionOk="0" h="10" w="7">
                <a:moveTo>
                  <a:pt x="0" y="5"/>
                </a:moveTo>
                <a:cubicBezTo>
                  <a:pt x="0" y="7"/>
                  <a:pt x="3" y="9"/>
                  <a:pt x="7" y="10"/>
                </a:cubicBezTo>
                <a:cubicBezTo>
                  <a:pt x="7" y="0"/>
                  <a:pt x="7" y="0"/>
                  <a:pt x="7" y="0"/>
                </a:cubicBezTo>
                <a:cubicBezTo>
                  <a:pt x="4" y="0"/>
                  <a:pt x="0" y="0"/>
                  <a:pt x="0"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9" name="Google Shape;629;p34"/>
          <p:cNvSpPr/>
          <p:nvPr/>
        </p:nvSpPr>
        <p:spPr>
          <a:xfrm>
            <a:off x="458964" y="3204034"/>
            <a:ext cx="1677383" cy="285812"/>
          </a:xfrm>
          <a:prstGeom prst="chevron">
            <a:avLst>
              <a:gd fmla="val 31833" name="adj"/>
            </a:avLst>
          </a:prstGeom>
          <a:solidFill>
            <a:srgbClr val="000000"/>
          </a:solidFill>
          <a:ln>
            <a:noFill/>
          </a:ln>
        </p:spPr>
        <p:txBody>
          <a:bodyPr anchorCtr="0" anchor="ctr" bIns="45700" lIns="72000" spcFirstLastPara="1" rIns="36000" wrap="square" tIns="45700">
            <a:noAutofit/>
          </a:bodyPr>
          <a:lstStyle/>
          <a:p>
            <a:pPr indent="0" lvl="0" marL="0" marR="0" rtl="0" algn="ctr">
              <a:buNone/>
              <a:spcBef>
                <a:spcPts val="0"/>
              </a:spcBef>
              <a:spcAft>
                <a:spcPts val="0"/>
              </a:spcAft>
            </a:pPr>
            <a:r>
              <a:rPr b="1" sz="1000">
                <a:solidFill>
                  <a:srgbClr val="FFFFFF"/>
                </a:solidFill>
                <a:latin typeface="Arial"/>
              </a:rPr>
              <a:t>Sourcing</a:t>
            </a:r>
            <a:endParaRPr b="1" sz="1000">
              <a:solidFill>
                <a:srgbClr val="FFFFFF"/>
              </a:solidFill>
              <a:latin typeface="Arial"/>
              <a:ea typeface="Arial"/>
              <a:cs typeface="Arial"/>
              <a:sym typeface="Arial"/>
            </a:endParaRPr>
          </a:p>
        </p:txBody>
      </p:sp>
      <p:sp>
        <p:nvSpPr>
          <p:cNvPr id="630" name="Google Shape;630;p34"/>
          <p:cNvSpPr/>
          <p:nvPr/>
        </p:nvSpPr>
        <p:spPr>
          <a:xfrm>
            <a:off x="748450" y="3269699"/>
            <a:ext cx="146418" cy="151289"/>
          </a:xfrm>
          <a:custGeom>
            <a:rect b="b" l="l" r="r" t="t"/>
            <a:pathLst>
              <a:path extrusionOk="0" h="131" w="132">
                <a:moveTo>
                  <a:pt x="74" y="0"/>
                </a:moveTo>
                <a:cubicBezTo>
                  <a:pt x="74" y="1"/>
                  <a:pt x="75" y="2"/>
                  <a:pt x="75" y="3"/>
                </a:cubicBezTo>
                <a:cubicBezTo>
                  <a:pt x="76" y="4"/>
                  <a:pt x="75" y="5"/>
                  <a:pt x="74" y="6"/>
                </a:cubicBezTo>
                <a:cubicBezTo>
                  <a:pt x="73" y="7"/>
                  <a:pt x="72" y="7"/>
                  <a:pt x="71" y="6"/>
                </a:cubicBezTo>
                <a:cubicBezTo>
                  <a:pt x="71" y="6"/>
                  <a:pt x="68" y="3"/>
                  <a:pt x="63" y="0"/>
                </a:cubicBezTo>
                <a:cubicBezTo>
                  <a:pt x="28" y="1"/>
                  <a:pt x="0" y="30"/>
                  <a:pt x="0" y="66"/>
                </a:cubicBezTo>
                <a:cubicBezTo>
                  <a:pt x="0" y="88"/>
                  <a:pt x="11" y="108"/>
                  <a:pt x="29" y="120"/>
                </a:cubicBezTo>
                <a:cubicBezTo>
                  <a:pt x="73" y="123"/>
                  <a:pt x="73" y="123"/>
                  <a:pt x="73" y="123"/>
                </a:cubicBezTo>
                <a:cubicBezTo>
                  <a:pt x="74" y="123"/>
                  <a:pt x="75" y="124"/>
                  <a:pt x="75" y="125"/>
                </a:cubicBezTo>
                <a:cubicBezTo>
                  <a:pt x="76" y="126"/>
                  <a:pt x="75" y="127"/>
                  <a:pt x="75" y="127"/>
                </a:cubicBezTo>
                <a:cubicBezTo>
                  <a:pt x="72" y="131"/>
                  <a:pt x="72" y="131"/>
                  <a:pt x="72" y="131"/>
                </a:cubicBezTo>
                <a:cubicBezTo>
                  <a:pt x="106" y="128"/>
                  <a:pt x="132" y="100"/>
                  <a:pt x="132" y="66"/>
                </a:cubicBezTo>
                <a:cubicBezTo>
                  <a:pt x="132" y="32"/>
                  <a:pt x="106" y="4"/>
                  <a:pt x="74" y="0"/>
                </a:cubicBezTo>
                <a:close/>
                <a:moveTo>
                  <a:pt x="69" y="103"/>
                </a:moveTo>
                <a:cubicBezTo>
                  <a:pt x="69" y="114"/>
                  <a:pt x="69" y="114"/>
                  <a:pt x="69" y="114"/>
                </a:cubicBezTo>
                <a:cubicBezTo>
                  <a:pt x="63" y="114"/>
                  <a:pt x="63" y="114"/>
                  <a:pt x="63" y="114"/>
                </a:cubicBezTo>
                <a:cubicBezTo>
                  <a:pt x="63" y="103"/>
                  <a:pt x="63" y="103"/>
                  <a:pt x="63" y="103"/>
                </a:cubicBezTo>
                <a:cubicBezTo>
                  <a:pt x="42" y="103"/>
                  <a:pt x="33" y="91"/>
                  <a:pt x="33" y="77"/>
                </a:cubicBezTo>
                <a:cubicBezTo>
                  <a:pt x="55" y="77"/>
                  <a:pt x="55" y="77"/>
                  <a:pt x="55" y="77"/>
                </a:cubicBezTo>
                <a:cubicBezTo>
                  <a:pt x="55" y="81"/>
                  <a:pt x="55" y="86"/>
                  <a:pt x="63" y="87"/>
                </a:cubicBezTo>
                <a:cubicBezTo>
                  <a:pt x="63" y="72"/>
                  <a:pt x="63" y="72"/>
                  <a:pt x="63" y="72"/>
                </a:cubicBezTo>
                <a:cubicBezTo>
                  <a:pt x="61" y="72"/>
                  <a:pt x="58" y="71"/>
                  <a:pt x="54" y="70"/>
                </a:cubicBezTo>
                <a:cubicBezTo>
                  <a:pt x="43" y="66"/>
                  <a:pt x="35" y="62"/>
                  <a:pt x="35" y="50"/>
                </a:cubicBezTo>
                <a:cubicBezTo>
                  <a:pt x="35" y="33"/>
                  <a:pt x="50" y="26"/>
                  <a:pt x="63" y="26"/>
                </a:cubicBezTo>
                <a:cubicBezTo>
                  <a:pt x="63" y="18"/>
                  <a:pt x="63" y="18"/>
                  <a:pt x="63" y="18"/>
                </a:cubicBezTo>
                <a:cubicBezTo>
                  <a:pt x="69" y="18"/>
                  <a:pt x="69" y="18"/>
                  <a:pt x="69" y="18"/>
                </a:cubicBezTo>
                <a:cubicBezTo>
                  <a:pt x="69" y="26"/>
                  <a:pt x="69" y="26"/>
                  <a:pt x="69" y="26"/>
                </a:cubicBezTo>
                <a:cubicBezTo>
                  <a:pt x="83" y="26"/>
                  <a:pt x="96" y="33"/>
                  <a:pt x="96" y="50"/>
                </a:cubicBezTo>
                <a:cubicBezTo>
                  <a:pt x="76" y="50"/>
                  <a:pt x="76" y="50"/>
                  <a:pt x="76" y="50"/>
                </a:cubicBezTo>
                <a:cubicBezTo>
                  <a:pt x="76" y="45"/>
                  <a:pt x="74" y="43"/>
                  <a:pt x="69" y="42"/>
                </a:cubicBezTo>
                <a:cubicBezTo>
                  <a:pt x="69" y="54"/>
                  <a:pt x="69" y="54"/>
                  <a:pt x="69" y="54"/>
                </a:cubicBezTo>
                <a:cubicBezTo>
                  <a:pt x="96" y="60"/>
                  <a:pt x="99" y="68"/>
                  <a:pt x="99" y="79"/>
                </a:cubicBezTo>
                <a:cubicBezTo>
                  <a:pt x="99" y="91"/>
                  <a:pt x="91" y="103"/>
                  <a:pt x="69" y="10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1" name="Google Shape;631;p34"/>
          <p:cNvSpPr/>
          <p:nvPr/>
        </p:nvSpPr>
        <p:spPr>
          <a:xfrm>
            <a:off x="3784710" y="3204034"/>
            <a:ext cx="1677383" cy="285812"/>
          </a:xfrm>
          <a:prstGeom prst="chevron">
            <a:avLst>
              <a:gd fmla="val 31833" name="adj"/>
            </a:avLst>
          </a:prstGeom>
          <a:solidFill>
            <a:srgbClr val="000000"/>
          </a:solidFill>
          <a:ln>
            <a:noFill/>
          </a:ln>
        </p:spPr>
        <p:txBody>
          <a:bodyPr anchorCtr="0" anchor="ctr" bIns="45700" lIns="72000" spcFirstLastPara="1" rIns="36000" wrap="square" tIns="45700">
            <a:noAutofit/>
          </a:bodyPr>
          <a:lstStyle/>
          <a:p>
            <a:pPr indent="0" lvl="0" marL="0" marR="0" rtl="0" algn="ctr">
              <a:buNone/>
              <a:spcBef>
                <a:spcPts val="0"/>
              </a:spcBef>
              <a:spcAft>
                <a:spcPts val="0"/>
              </a:spcAft>
            </a:pPr>
            <a:r>
              <a:rPr b="1" sz="1000">
                <a:solidFill>
                  <a:srgbClr val="FFFFFF"/>
                </a:solidFill>
                <a:latin typeface="Arial"/>
              </a:rPr>
              <a:t>Home</a:t>
            </a:r>
            <a:endParaRPr b="1" sz="1000">
              <a:solidFill>
                <a:srgbClr val="FFFFFF"/>
              </a:solidFill>
              <a:latin typeface="Arial"/>
              <a:ea typeface="Arial"/>
              <a:cs typeface="Arial"/>
              <a:sym typeface="Arial"/>
            </a:endParaRPr>
          </a:p>
        </p:txBody>
      </p:sp>
      <p:sp>
        <p:nvSpPr>
          <p:cNvPr id="632" name="Google Shape;632;p34"/>
          <p:cNvSpPr/>
          <p:nvPr/>
        </p:nvSpPr>
        <p:spPr>
          <a:xfrm>
            <a:off x="3990355" y="3257711"/>
            <a:ext cx="205614" cy="188815"/>
          </a:xfrm>
          <a:custGeom>
            <a:rect b="b" l="l" r="r" t="t"/>
            <a:pathLst>
              <a:path extrusionOk="0" h="117" w="127">
                <a:moveTo>
                  <a:pt x="125" y="52"/>
                </a:moveTo>
                <a:cubicBezTo>
                  <a:pt x="67" y="2"/>
                  <a:pt x="67" y="2"/>
                  <a:pt x="67" y="2"/>
                </a:cubicBezTo>
                <a:cubicBezTo>
                  <a:pt x="65" y="0"/>
                  <a:pt x="62" y="0"/>
                  <a:pt x="60" y="2"/>
                </a:cubicBezTo>
                <a:cubicBezTo>
                  <a:pt x="36" y="23"/>
                  <a:pt x="36" y="23"/>
                  <a:pt x="36" y="23"/>
                </a:cubicBezTo>
                <a:cubicBezTo>
                  <a:pt x="36" y="10"/>
                  <a:pt x="36" y="10"/>
                  <a:pt x="36" y="10"/>
                </a:cubicBezTo>
                <a:cubicBezTo>
                  <a:pt x="36" y="9"/>
                  <a:pt x="35" y="8"/>
                  <a:pt x="34" y="8"/>
                </a:cubicBezTo>
                <a:cubicBezTo>
                  <a:pt x="21" y="8"/>
                  <a:pt x="21" y="8"/>
                  <a:pt x="21" y="8"/>
                </a:cubicBezTo>
                <a:cubicBezTo>
                  <a:pt x="20" y="8"/>
                  <a:pt x="19" y="9"/>
                  <a:pt x="19" y="10"/>
                </a:cubicBezTo>
                <a:cubicBezTo>
                  <a:pt x="19" y="37"/>
                  <a:pt x="19" y="37"/>
                  <a:pt x="19" y="37"/>
                </a:cubicBezTo>
                <a:cubicBezTo>
                  <a:pt x="2" y="52"/>
                  <a:pt x="2" y="52"/>
                  <a:pt x="2" y="52"/>
                </a:cubicBezTo>
                <a:cubicBezTo>
                  <a:pt x="0" y="54"/>
                  <a:pt x="1" y="56"/>
                  <a:pt x="4" y="56"/>
                </a:cubicBezTo>
                <a:cubicBezTo>
                  <a:pt x="12" y="56"/>
                  <a:pt x="12" y="56"/>
                  <a:pt x="12" y="56"/>
                </a:cubicBezTo>
                <a:cubicBezTo>
                  <a:pt x="12" y="112"/>
                  <a:pt x="12" y="112"/>
                  <a:pt x="12" y="112"/>
                </a:cubicBezTo>
                <a:cubicBezTo>
                  <a:pt x="12" y="115"/>
                  <a:pt x="14" y="117"/>
                  <a:pt x="17" y="117"/>
                </a:cubicBezTo>
                <a:cubicBezTo>
                  <a:pt x="49" y="117"/>
                  <a:pt x="49" y="117"/>
                  <a:pt x="49" y="117"/>
                </a:cubicBezTo>
                <a:cubicBezTo>
                  <a:pt x="49" y="80"/>
                  <a:pt x="49" y="80"/>
                  <a:pt x="49" y="80"/>
                </a:cubicBezTo>
                <a:cubicBezTo>
                  <a:pt x="49" y="78"/>
                  <a:pt x="50" y="78"/>
                  <a:pt x="51" y="78"/>
                </a:cubicBezTo>
                <a:cubicBezTo>
                  <a:pt x="76" y="78"/>
                  <a:pt x="76" y="78"/>
                  <a:pt x="76" y="78"/>
                </a:cubicBezTo>
                <a:cubicBezTo>
                  <a:pt x="77" y="78"/>
                  <a:pt x="78" y="78"/>
                  <a:pt x="78" y="80"/>
                </a:cubicBezTo>
                <a:cubicBezTo>
                  <a:pt x="78" y="117"/>
                  <a:pt x="78" y="117"/>
                  <a:pt x="78" y="117"/>
                </a:cubicBezTo>
                <a:cubicBezTo>
                  <a:pt x="110" y="117"/>
                  <a:pt x="110" y="117"/>
                  <a:pt x="110" y="117"/>
                </a:cubicBezTo>
                <a:cubicBezTo>
                  <a:pt x="113" y="117"/>
                  <a:pt x="115" y="115"/>
                  <a:pt x="115" y="112"/>
                </a:cubicBezTo>
                <a:cubicBezTo>
                  <a:pt x="115" y="56"/>
                  <a:pt x="115" y="56"/>
                  <a:pt x="115" y="56"/>
                </a:cubicBezTo>
                <a:cubicBezTo>
                  <a:pt x="123" y="56"/>
                  <a:pt x="123" y="56"/>
                  <a:pt x="123" y="56"/>
                </a:cubicBezTo>
                <a:cubicBezTo>
                  <a:pt x="126" y="56"/>
                  <a:pt x="127" y="54"/>
                  <a:pt x="125" y="5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3" name="Google Shape;633;p34"/>
          <p:cNvSpPr/>
          <p:nvPr/>
        </p:nvSpPr>
        <p:spPr>
          <a:xfrm rot="5400000">
            <a:off x="5356864" y="3577489"/>
            <a:ext cx="762000" cy="215412"/>
          </a:xfrm>
          <a:prstGeom prst="triangle">
            <a:avLst>
              <a:gd fmla="val 50000" name="adj"/>
            </a:avLst>
          </a:prstGeom>
          <a:solidFill>
            <a:schemeClr val="accent3"/>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634" name="Google Shape;634;p34"/>
          <p:cNvSpPr/>
          <p:nvPr/>
        </p:nvSpPr>
        <p:spPr>
          <a:xfrm>
            <a:off x="5902244" y="2935663"/>
            <a:ext cx="2954419" cy="27348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000">
                <a:solidFill>
                  <a:schemeClr val="lt1"/>
                </a:solidFill>
                <a:latin typeface="Arial"/>
              </a:rPr>
              <a:t>Cost of Local Produce</a:t>
            </a:r>
            <a:endParaRPr b="1" sz="1000">
              <a:solidFill>
                <a:schemeClr val="lt1"/>
              </a:solidFill>
              <a:latin typeface="Arial"/>
              <a:ea typeface="Arial"/>
              <a:cs typeface="Arial"/>
              <a:sym typeface="Arial"/>
            </a:endParaRPr>
          </a:p>
        </p:txBody>
      </p:sp>
      <p:sp>
        <p:nvSpPr>
          <p:cNvPr id="635" name="Google Shape;635;p34"/>
          <p:cNvSpPr/>
          <p:nvPr/>
        </p:nvSpPr>
        <p:spPr>
          <a:xfrm>
            <a:off x="5902244" y="3239509"/>
            <a:ext cx="2954419" cy="743012"/>
          </a:xfrm>
          <a:prstGeom prst="rect">
            <a:avLst/>
          </a:prstGeom>
          <a:solidFill>
            <a:srgbClr val="EAE8E2"/>
          </a:solidFill>
          <a:ln>
            <a:noFill/>
          </a:ln>
        </p:spPr>
        <p:txBody>
          <a:bodyPr anchorCtr="0" anchor="t" bIns="45700" lIns="91425" spcFirstLastPara="1" rIns="91425" wrap="square" tIns="45700">
            <a:noAutofit/>
          </a:bodyPr>
          <a:lstStyle/>
          <a:p>
            <a:pPr indent="-111760" marL="223520" marR="0" rtl="0" algn="l">
              <a:spcBef>
                <a:spcPts val="0"/>
              </a:spcBef>
              <a:spcAft>
                <a:spcPts val="0"/>
              </a:spcAft>
              <a:buClr>
                <a:schemeClr val="dk1"/>
              </a:buClr>
              <a:buSzPts val="1100"/>
              <a:buChar char="•"/>
            </a:pPr>
            <a:r>
              <a:rPr b="1" sz="1100">
                <a:solidFill>
                  <a:schemeClr val="dk1"/>
                </a:solidFill>
                <a:latin typeface="Arial"/>
              </a:rPr>
              <a:t>~$200,000 revenue per year2</a:t>
            </a:r>
            <a:endParaRPr baseline="30000" sz="1000">
              <a:solidFill>
                <a:schemeClr val="dk1"/>
              </a:solidFill>
              <a:latin typeface="Arial"/>
              <a:ea typeface="Arial"/>
              <a:cs typeface="Arial"/>
              <a:sym typeface="Arial"/>
            </a:endParaRPr>
          </a:p>
          <a:p>
            <a:pPr marL="223520" indent="-111760" algn="l">
              <a:spcBef>
                <a:spcPts val="550"/>
              </a:spcBef>
              <a:buChar char="•"/>
            </a:pPr>
            <a:r>
              <a:rPr b="1" sz="1100">
                <a:solidFill>
                  <a:schemeClr val="dk1"/>
                </a:solidFill>
                <a:latin typeface="Arial"/>
              </a:rPr>
              <a:t>5% – 15% premium per kg for local produce3</a:t>
            </a:r>
          </a:p>
          <a:p>
            <a:pPr marL="223520" indent="-111760" algn="l">
              <a:spcBef>
                <a:spcPts val="550"/>
              </a:spcBef>
              <a:buChar char="•"/>
            </a:pPr>
            <a:r>
              <a:rPr b="1" sz="1100">
                <a:solidFill>
                  <a:schemeClr val="dk1"/>
                </a:solidFill>
                <a:latin typeface="Arial"/>
              </a:rPr>
              <a:t>20 mins per day at $10 per hour1</a:t>
            </a:r>
          </a:p>
        </p:txBody>
      </p:sp>
      <p:sp>
        <p:nvSpPr>
          <p:cNvPr id="636" name="Google Shape;636;p34"/>
          <p:cNvSpPr/>
          <p:nvPr/>
        </p:nvSpPr>
        <p:spPr>
          <a:xfrm>
            <a:off x="5887735" y="4020395"/>
            <a:ext cx="1440143" cy="456394"/>
          </a:xfrm>
          <a:prstGeom prst="roundRect">
            <a:avLst>
              <a:gd fmla="val 16667" name="adj"/>
            </a:avLst>
          </a:prstGeom>
          <a:solidFill>
            <a:srgbClr val="EAE8E2"/>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1100">
                <a:solidFill>
                  <a:schemeClr val="dk1"/>
                </a:solidFill>
                <a:latin typeface="Arial"/>
              </a:rPr>
              <a:t>Avg. annual premium: $4,900</a:t>
            </a:r>
            <a:endParaRPr/>
          </a:p>
        </p:txBody>
      </p:sp>
      <p:sp>
        <p:nvSpPr>
          <p:cNvPr id="637" name="Google Shape;637;p34"/>
          <p:cNvSpPr/>
          <p:nvPr/>
        </p:nvSpPr>
        <p:spPr>
          <a:xfrm>
            <a:off x="7366396" y="4020395"/>
            <a:ext cx="1473034" cy="456394"/>
          </a:xfrm>
          <a:prstGeom prst="roundRect">
            <a:avLst>
              <a:gd fmla="val 16667" name="adj"/>
            </a:avLst>
          </a:prstGeom>
          <a:solidFill>
            <a:srgbClr val="EAE8E2"/>
          </a:solidFill>
          <a:ln cap="flat" cmpd="sng" w="1905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buNone/>
              <a:spcBef>
                <a:spcPts val="0"/>
              </a:spcBef>
              <a:spcAft>
                <a:spcPts val="0"/>
              </a:spcAft>
            </a:pPr>
            <a:r>
              <a:rPr sz="1100">
                <a:solidFill>
                  <a:schemeClr val="dk1"/>
                </a:solidFill>
                <a:latin typeface="Arial"/>
              </a:rPr>
              <a:t>Avg. impact to profitability4: ~6%</a:t>
            </a:r>
            <a:endParaRPr b="1" sz="1100">
              <a:solidFill>
                <a:schemeClr val="dk1"/>
              </a:solidFill>
              <a:latin typeface="Arial"/>
              <a:ea typeface="Arial"/>
              <a:cs typeface="Arial"/>
              <a:sym typeface="Arial"/>
            </a:endParaRPr>
          </a:p>
        </p:txBody>
      </p:sp>
      <p:sp>
        <p:nvSpPr>
          <p:cNvPr id="638" name="Google Shape;638;p34"/>
          <p:cNvSpPr/>
          <p:nvPr/>
        </p:nvSpPr>
        <p:spPr>
          <a:xfrm>
            <a:off x="7843213" y="1086938"/>
            <a:ext cx="991224" cy="19751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21600" lIns="36000" spcFirstLastPara="1" rIns="36000" wrap="square" tIns="21600">
            <a:noAutofit/>
          </a:bodyPr>
          <a:lstStyle/>
          <a:p>
            <a:pPr indent="0" lvl="0" marL="0" marR="0" rtl="0" algn="r">
              <a:buNone/>
              <a:spcBef>
                <a:spcPts val="0"/>
              </a:spcBef>
              <a:spcAft>
                <a:spcPts val="0"/>
              </a:spcAft>
            </a:pPr>
            <a:r>
              <a:rPr b="1" sz="1000">
                <a:solidFill>
                  <a:schemeClr val="lt1"/>
                </a:solidFill>
                <a:latin typeface="Arial"/>
              </a:rPr>
              <a:t>ILLUSTRATIVE</a:t>
            </a:r>
            <a:endParaRPr b="1" sz="1000">
              <a:solidFill>
                <a:schemeClr val="lt1"/>
              </a:solidFill>
              <a:latin typeface="Arial"/>
              <a:ea typeface="Arial"/>
              <a:cs typeface="Arial"/>
              <a:sym typeface="Arial"/>
            </a:endParaRPr>
          </a:p>
        </p:txBody>
      </p:sp>
      <p:sp>
        <p:nvSpPr>
          <p:cNvPr id="639" name="Google Shape;639;p34"/>
          <p:cNvSpPr/>
          <p:nvPr/>
        </p:nvSpPr>
        <p:spPr>
          <a:xfrm rot="-5400000">
            <a:off x="2881276" y="2362581"/>
            <a:ext cx="99550" cy="1542691"/>
          </a:xfrm>
          <a:prstGeom prst="rightBrace">
            <a:avLst>
              <a:gd fmla="val 8333" name="adj1"/>
              <a:gd fmla="val 50000"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0" name="Google Shape;640;p34"/>
          <p:cNvSpPr txBox="1"/>
          <p:nvPr/>
        </p:nvSpPr>
        <p:spPr>
          <a:xfrm>
            <a:off x="2314140" y="2946759"/>
            <a:ext cx="1219313" cy="123111"/>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i="1" sz="800">
                <a:solidFill>
                  <a:schemeClr val="dk1"/>
                </a:solidFill>
                <a:latin typeface="Arial"/>
              </a:rPr>
              <a:t>20 mins</a:t>
            </a:r>
            <a:endParaRPr b="1" i="1" sz="800">
              <a:solidFill>
                <a:schemeClr val="dk1"/>
              </a:solidFill>
              <a:latin typeface="Arial"/>
              <a:ea typeface="Arial"/>
              <a:cs typeface="Arial"/>
              <a:sym typeface="Arial"/>
            </a:endParaRPr>
          </a:p>
        </p:txBody>
      </p:sp>
      <p:sp>
        <p:nvSpPr>
          <p:cNvPr id="641" name="Google Shape;641;p34"/>
          <p:cNvSpPr/>
          <p:nvPr/>
        </p:nvSpPr>
        <p:spPr>
          <a:xfrm>
            <a:off x="3383144" y="1382012"/>
            <a:ext cx="120716" cy="128041"/>
          </a:xfrm>
          <a:custGeom>
            <a:rect b="b" l="l" r="r" t="t"/>
            <a:pathLst>
              <a:path extrusionOk="0" h="860" w="861">
                <a:moveTo>
                  <a:pt x="621" y="203"/>
                </a:moveTo>
                <a:cubicBezTo>
                  <a:pt x="457" y="367"/>
                  <a:pt x="457" y="367"/>
                  <a:pt x="457" y="367"/>
                </a:cubicBezTo>
                <a:cubicBezTo>
                  <a:pt x="449" y="364"/>
                  <a:pt x="440" y="362"/>
                  <a:pt x="431" y="362"/>
                </a:cubicBezTo>
                <a:cubicBezTo>
                  <a:pt x="409" y="362"/>
                  <a:pt x="390" y="372"/>
                  <a:pt x="377" y="389"/>
                </a:cubicBezTo>
                <a:cubicBezTo>
                  <a:pt x="222" y="347"/>
                  <a:pt x="222" y="347"/>
                  <a:pt x="222" y="347"/>
                </a:cubicBezTo>
                <a:cubicBezTo>
                  <a:pt x="208" y="343"/>
                  <a:pt x="194" y="352"/>
                  <a:pt x="190" y="366"/>
                </a:cubicBezTo>
                <a:cubicBezTo>
                  <a:pt x="186" y="379"/>
                  <a:pt x="195" y="394"/>
                  <a:pt x="209" y="397"/>
                </a:cubicBezTo>
                <a:cubicBezTo>
                  <a:pt x="364" y="439"/>
                  <a:pt x="364" y="439"/>
                  <a:pt x="364" y="439"/>
                </a:cubicBezTo>
                <a:cubicBezTo>
                  <a:pt x="364" y="445"/>
                  <a:pt x="366" y="451"/>
                  <a:pt x="368" y="456"/>
                </a:cubicBezTo>
                <a:cubicBezTo>
                  <a:pt x="340" y="484"/>
                  <a:pt x="340" y="484"/>
                  <a:pt x="340" y="484"/>
                </a:cubicBezTo>
                <a:cubicBezTo>
                  <a:pt x="330" y="495"/>
                  <a:pt x="330" y="511"/>
                  <a:pt x="340" y="521"/>
                </a:cubicBezTo>
                <a:cubicBezTo>
                  <a:pt x="345" y="526"/>
                  <a:pt x="351" y="529"/>
                  <a:pt x="358" y="529"/>
                </a:cubicBezTo>
                <a:cubicBezTo>
                  <a:pt x="365" y="529"/>
                  <a:pt x="371" y="526"/>
                  <a:pt x="376" y="521"/>
                </a:cubicBezTo>
                <a:cubicBezTo>
                  <a:pt x="405" y="493"/>
                  <a:pt x="405" y="493"/>
                  <a:pt x="405" y="493"/>
                </a:cubicBezTo>
                <a:cubicBezTo>
                  <a:pt x="413" y="496"/>
                  <a:pt x="422" y="498"/>
                  <a:pt x="431" y="498"/>
                </a:cubicBezTo>
                <a:cubicBezTo>
                  <a:pt x="469" y="498"/>
                  <a:pt x="499" y="468"/>
                  <a:pt x="499" y="430"/>
                </a:cubicBezTo>
                <a:cubicBezTo>
                  <a:pt x="499" y="421"/>
                  <a:pt x="497" y="412"/>
                  <a:pt x="494" y="404"/>
                </a:cubicBezTo>
                <a:cubicBezTo>
                  <a:pt x="658" y="239"/>
                  <a:pt x="658" y="239"/>
                  <a:pt x="658" y="239"/>
                </a:cubicBezTo>
                <a:cubicBezTo>
                  <a:pt x="668" y="229"/>
                  <a:pt x="668" y="213"/>
                  <a:pt x="658" y="203"/>
                </a:cubicBezTo>
                <a:cubicBezTo>
                  <a:pt x="648" y="193"/>
                  <a:pt x="632" y="193"/>
                  <a:pt x="621" y="203"/>
                </a:cubicBezTo>
                <a:close/>
                <a:moveTo>
                  <a:pt x="431" y="464"/>
                </a:moveTo>
                <a:cubicBezTo>
                  <a:pt x="413" y="464"/>
                  <a:pt x="397" y="449"/>
                  <a:pt x="397" y="430"/>
                </a:cubicBezTo>
                <a:cubicBezTo>
                  <a:pt x="397" y="412"/>
                  <a:pt x="413" y="396"/>
                  <a:pt x="431" y="396"/>
                </a:cubicBezTo>
                <a:cubicBezTo>
                  <a:pt x="450" y="396"/>
                  <a:pt x="465" y="412"/>
                  <a:pt x="465" y="430"/>
                </a:cubicBezTo>
                <a:cubicBezTo>
                  <a:pt x="465" y="449"/>
                  <a:pt x="450" y="464"/>
                  <a:pt x="431" y="464"/>
                </a:cubicBezTo>
                <a:close/>
                <a:moveTo>
                  <a:pt x="431" y="0"/>
                </a:moveTo>
                <a:cubicBezTo>
                  <a:pt x="193" y="0"/>
                  <a:pt x="0" y="192"/>
                  <a:pt x="0" y="430"/>
                </a:cubicBezTo>
                <a:cubicBezTo>
                  <a:pt x="0" y="668"/>
                  <a:pt x="193" y="860"/>
                  <a:pt x="431" y="860"/>
                </a:cubicBezTo>
                <a:cubicBezTo>
                  <a:pt x="669" y="860"/>
                  <a:pt x="861" y="668"/>
                  <a:pt x="861" y="430"/>
                </a:cubicBezTo>
                <a:cubicBezTo>
                  <a:pt x="861" y="192"/>
                  <a:pt x="669" y="0"/>
                  <a:pt x="431" y="0"/>
                </a:cubicBezTo>
                <a:close/>
                <a:moveTo>
                  <a:pt x="452" y="790"/>
                </a:moveTo>
                <a:cubicBezTo>
                  <a:pt x="452" y="747"/>
                  <a:pt x="452" y="747"/>
                  <a:pt x="452" y="747"/>
                </a:cubicBezTo>
                <a:cubicBezTo>
                  <a:pt x="452" y="735"/>
                  <a:pt x="443" y="725"/>
                  <a:pt x="431" y="725"/>
                </a:cubicBezTo>
                <a:cubicBezTo>
                  <a:pt x="419" y="725"/>
                  <a:pt x="409" y="735"/>
                  <a:pt x="409" y="747"/>
                </a:cubicBezTo>
                <a:cubicBezTo>
                  <a:pt x="409" y="790"/>
                  <a:pt x="409" y="790"/>
                  <a:pt x="409" y="790"/>
                </a:cubicBezTo>
                <a:cubicBezTo>
                  <a:pt x="227" y="779"/>
                  <a:pt x="82" y="633"/>
                  <a:pt x="71" y="452"/>
                </a:cubicBezTo>
                <a:cubicBezTo>
                  <a:pt x="114" y="452"/>
                  <a:pt x="114" y="452"/>
                  <a:pt x="114" y="452"/>
                </a:cubicBezTo>
                <a:cubicBezTo>
                  <a:pt x="126" y="452"/>
                  <a:pt x="136" y="442"/>
                  <a:pt x="136" y="430"/>
                </a:cubicBezTo>
                <a:cubicBezTo>
                  <a:pt x="136" y="418"/>
                  <a:pt x="126" y="408"/>
                  <a:pt x="114" y="408"/>
                </a:cubicBezTo>
                <a:cubicBezTo>
                  <a:pt x="71" y="408"/>
                  <a:pt x="71" y="408"/>
                  <a:pt x="71" y="408"/>
                </a:cubicBezTo>
                <a:cubicBezTo>
                  <a:pt x="82" y="227"/>
                  <a:pt x="227" y="81"/>
                  <a:pt x="409" y="70"/>
                </a:cubicBezTo>
                <a:cubicBezTo>
                  <a:pt x="409" y="113"/>
                  <a:pt x="409" y="113"/>
                  <a:pt x="409" y="113"/>
                </a:cubicBezTo>
                <a:cubicBezTo>
                  <a:pt x="409" y="125"/>
                  <a:pt x="419" y="135"/>
                  <a:pt x="431" y="135"/>
                </a:cubicBezTo>
                <a:cubicBezTo>
                  <a:pt x="443" y="135"/>
                  <a:pt x="452" y="125"/>
                  <a:pt x="452" y="113"/>
                </a:cubicBezTo>
                <a:cubicBezTo>
                  <a:pt x="452" y="70"/>
                  <a:pt x="452" y="70"/>
                  <a:pt x="452" y="70"/>
                </a:cubicBezTo>
                <a:cubicBezTo>
                  <a:pt x="634" y="81"/>
                  <a:pt x="780" y="227"/>
                  <a:pt x="791" y="408"/>
                </a:cubicBezTo>
                <a:cubicBezTo>
                  <a:pt x="747" y="408"/>
                  <a:pt x="747" y="408"/>
                  <a:pt x="747" y="408"/>
                </a:cubicBezTo>
                <a:cubicBezTo>
                  <a:pt x="735" y="408"/>
                  <a:pt x="726" y="418"/>
                  <a:pt x="726" y="430"/>
                </a:cubicBezTo>
                <a:cubicBezTo>
                  <a:pt x="726" y="442"/>
                  <a:pt x="735" y="452"/>
                  <a:pt x="747" y="452"/>
                </a:cubicBezTo>
                <a:cubicBezTo>
                  <a:pt x="791" y="452"/>
                  <a:pt x="791" y="452"/>
                  <a:pt x="791" y="452"/>
                </a:cubicBezTo>
                <a:cubicBezTo>
                  <a:pt x="780" y="633"/>
                  <a:pt x="634" y="779"/>
                  <a:pt x="452" y="790"/>
                </a:cubicBez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 name="Google Shape;642;p34"/>
          <p:cNvSpPr/>
          <p:nvPr/>
        </p:nvSpPr>
        <p:spPr>
          <a:xfrm>
            <a:off x="2570345" y="2964067"/>
            <a:ext cx="120716" cy="128041"/>
          </a:xfrm>
          <a:custGeom>
            <a:rect b="b" l="l" r="r" t="t"/>
            <a:pathLst>
              <a:path extrusionOk="0" h="860" w="861">
                <a:moveTo>
                  <a:pt x="621" y="203"/>
                </a:moveTo>
                <a:cubicBezTo>
                  <a:pt x="457" y="367"/>
                  <a:pt x="457" y="367"/>
                  <a:pt x="457" y="367"/>
                </a:cubicBezTo>
                <a:cubicBezTo>
                  <a:pt x="449" y="364"/>
                  <a:pt x="440" y="362"/>
                  <a:pt x="431" y="362"/>
                </a:cubicBezTo>
                <a:cubicBezTo>
                  <a:pt x="409" y="362"/>
                  <a:pt x="390" y="372"/>
                  <a:pt x="377" y="389"/>
                </a:cubicBezTo>
                <a:cubicBezTo>
                  <a:pt x="222" y="347"/>
                  <a:pt x="222" y="347"/>
                  <a:pt x="222" y="347"/>
                </a:cubicBezTo>
                <a:cubicBezTo>
                  <a:pt x="208" y="343"/>
                  <a:pt x="194" y="352"/>
                  <a:pt x="190" y="366"/>
                </a:cubicBezTo>
                <a:cubicBezTo>
                  <a:pt x="186" y="379"/>
                  <a:pt x="195" y="394"/>
                  <a:pt x="209" y="397"/>
                </a:cubicBezTo>
                <a:cubicBezTo>
                  <a:pt x="364" y="439"/>
                  <a:pt x="364" y="439"/>
                  <a:pt x="364" y="439"/>
                </a:cubicBezTo>
                <a:cubicBezTo>
                  <a:pt x="364" y="445"/>
                  <a:pt x="366" y="451"/>
                  <a:pt x="368" y="456"/>
                </a:cubicBezTo>
                <a:cubicBezTo>
                  <a:pt x="340" y="484"/>
                  <a:pt x="340" y="484"/>
                  <a:pt x="340" y="484"/>
                </a:cubicBezTo>
                <a:cubicBezTo>
                  <a:pt x="330" y="495"/>
                  <a:pt x="330" y="511"/>
                  <a:pt x="340" y="521"/>
                </a:cubicBezTo>
                <a:cubicBezTo>
                  <a:pt x="345" y="526"/>
                  <a:pt x="351" y="529"/>
                  <a:pt x="358" y="529"/>
                </a:cubicBezTo>
                <a:cubicBezTo>
                  <a:pt x="365" y="529"/>
                  <a:pt x="371" y="526"/>
                  <a:pt x="376" y="521"/>
                </a:cubicBezTo>
                <a:cubicBezTo>
                  <a:pt x="405" y="493"/>
                  <a:pt x="405" y="493"/>
                  <a:pt x="405" y="493"/>
                </a:cubicBezTo>
                <a:cubicBezTo>
                  <a:pt x="413" y="496"/>
                  <a:pt x="422" y="498"/>
                  <a:pt x="431" y="498"/>
                </a:cubicBezTo>
                <a:cubicBezTo>
                  <a:pt x="469" y="498"/>
                  <a:pt x="499" y="468"/>
                  <a:pt x="499" y="430"/>
                </a:cubicBezTo>
                <a:cubicBezTo>
                  <a:pt x="499" y="421"/>
                  <a:pt x="497" y="412"/>
                  <a:pt x="494" y="404"/>
                </a:cubicBezTo>
                <a:cubicBezTo>
                  <a:pt x="658" y="239"/>
                  <a:pt x="658" y="239"/>
                  <a:pt x="658" y="239"/>
                </a:cubicBezTo>
                <a:cubicBezTo>
                  <a:pt x="668" y="229"/>
                  <a:pt x="668" y="213"/>
                  <a:pt x="658" y="203"/>
                </a:cubicBezTo>
                <a:cubicBezTo>
                  <a:pt x="648" y="193"/>
                  <a:pt x="632" y="193"/>
                  <a:pt x="621" y="203"/>
                </a:cubicBezTo>
                <a:close/>
                <a:moveTo>
                  <a:pt x="431" y="464"/>
                </a:moveTo>
                <a:cubicBezTo>
                  <a:pt x="413" y="464"/>
                  <a:pt x="397" y="449"/>
                  <a:pt x="397" y="430"/>
                </a:cubicBezTo>
                <a:cubicBezTo>
                  <a:pt x="397" y="412"/>
                  <a:pt x="413" y="396"/>
                  <a:pt x="431" y="396"/>
                </a:cubicBezTo>
                <a:cubicBezTo>
                  <a:pt x="450" y="396"/>
                  <a:pt x="465" y="412"/>
                  <a:pt x="465" y="430"/>
                </a:cubicBezTo>
                <a:cubicBezTo>
                  <a:pt x="465" y="449"/>
                  <a:pt x="450" y="464"/>
                  <a:pt x="431" y="464"/>
                </a:cubicBezTo>
                <a:close/>
                <a:moveTo>
                  <a:pt x="431" y="0"/>
                </a:moveTo>
                <a:cubicBezTo>
                  <a:pt x="193" y="0"/>
                  <a:pt x="0" y="192"/>
                  <a:pt x="0" y="430"/>
                </a:cubicBezTo>
                <a:cubicBezTo>
                  <a:pt x="0" y="668"/>
                  <a:pt x="193" y="860"/>
                  <a:pt x="431" y="860"/>
                </a:cubicBezTo>
                <a:cubicBezTo>
                  <a:pt x="669" y="860"/>
                  <a:pt x="861" y="668"/>
                  <a:pt x="861" y="430"/>
                </a:cubicBezTo>
                <a:cubicBezTo>
                  <a:pt x="861" y="192"/>
                  <a:pt x="669" y="0"/>
                  <a:pt x="431" y="0"/>
                </a:cubicBezTo>
                <a:close/>
                <a:moveTo>
                  <a:pt x="452" y="790"/>
                </a:moveTo>
                <a:cubicBezTo>
                  <a:pt x="452" y="747"/>
                  <a:pt x="452" y="747"/>
                  <a:pt x="452" y="747"/>
                </a:cubicBezTo>
                <a:cubicBezTo>
                  <a:pt x="452" y="735"/>
                  <a:pt x="443" y="725"/>
                  <a:pt x="431" y="725"/>
                </a:cubicBezTo>
                <a:cubicBezTo>
                  <a:pt x="419" y="725"/>
                  <a:pt x="409" y="735"/>
                  <a:pt x="409" y="747"/>
                </a:cubicBezTo>
                <a:cubicBezTo>
                  <a:pt x="409" y="790"/>
                  <a:pt x="409" y="790"/>
                  <a:pt x="409" y="790"/>
                </a:cubicBezTo>
                <a:cubicBezTo>
                  <a:pt x="227" y="779"/>
                  <a:pt x="82" y="633"/>
                  <a:pt x="71" y="452"/>
                </a:cubicBezTo>
                <a:cubicBezTo>
                  <a:pt x="114" y="452"/>
                  <a:pt x="114" y="452"/>
                  <a:pt x="114" y="452"/>
                </a:cubicBezTo>
                <a:cubicBezTo>
                  <a:pt x="126" y="452"/>
                  <a:pt x="136" y="442"/>
                  <a:pt x="136" y="430"/>
                </a:cubicBezTo>
                <a:cubicBezTo>
                  <a:pt x="136" y="418"/>
                  <a:pt x="126" y="408"/>
                  <a:pt x="114" y="408"/>
                </a:cubicBezTo>
                <a:cubicBezTo>
                  <a:pt x="71" y="408"/>
                  <a:pt x="71" y="408"/>
                  <a:pt x="71" y="408"/>
                </a:cubicBezTo>
                <a:cubicBezTo>
                  <a:pt x="82" y="227"/>
                  <a:pt x="227" y="81"/>
                  <a:pt x="409" y="70"/>
                </a:cubicBezTo>
                <a:cubicBezTo>
                  <a:pt x="409" y="113"/>
                  <a:pt x="409" y="113"/>
                  <a:pt x="409" y="113"/>
                </a:cubicBezTo>
                <a:cubicBezTo>
                  <a:pt x="409" y="125"/>
                  <a:pt x="419" y="135"/>
                  <a:pt x="431" y="135"/>
                </a:cubicBezTo>
                <a:cubicBezTo>
                  <a:pt x="443" y="135"/>
                  <a:pt x="452" y="125"/>
                  <a:pt x="452" y="113"/>
                </a:cubicBezTo>
                <a:cubicBezTo>
                  <a:pt x="452" y="70"/>
                  <a:pt x="452" y="70"/>
                  <a:pt x="452" y="70"/>
                </a:cubicBezTo>
                <a:cubicBezTo>
                  <a:pt x="634" y="81"/>
                  <a:pt x="780" y="227"/>
                  <a:pt x="791" y="408"/>
                </a:cubicBezTo>
                <a:cubicBezTo>
                  <a:pt x="747" y="408"/>
                  <a:pt x="747" y="408"/>
                  <a:pt x="747" y="408"/>
                </a:cubicBezTo>
                <a:cubicBezTo>
                  <a:pt x="735" y="408"/>
                  <a:pt x="726" y="418"/>
                  <a:pt x="726" y="430"/>
                </a:cubicBezTo>
                <a:cubicBezTo>
                  <a:pt x="726" y="442"/>
                  <a:pt x="735" y="452"/>
                  <a:pt x="747" y="452"/>
                </a:cubicBezTo>
                <a:cubicBezTo>
                  <a:pt x="791" y="452"/>
                  <a:pt x="791" y="452"/>
                  <a:pt x="791" y="452"/>
                </a:cubicBezTo>
                <a:cubicBezTo>
                  <a:pt x="780" y="633"/>
                  <a:pt x="634" y="779"/>
                  <a:pt x="452" y="790"/>
                </a:cubicBez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5"/>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In order to encourage local produce adoption, the import dependency cycle needs to be broken without affecting family needs</a:t>
            </a:r>
            <a:endParaRPr/>
          </a:p>
        </p:txBody>
      </p:sp>
      <p:sp>
        <p:nvSpPr>
          <p:cNvPr id="648" name="Google Shape;648;p35"/>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649" name="Google Shape;649;p35"/>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650" name="Google Shape;650;p35"/>
          <p:cNvSpPr txBox="1"/>
          <p:nvPr/>
        </p:nvSpPr>
        <p:spPr>
          <a:xfrm>
            <a:off x="311945" y="4725871"/>
            <a:ext cx="8522492"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sz="600">
                <a:solidFill>
                  <a:srgbClr val="000000"/>
                </a:solidFill>
                <a:latin typeface="Arial"/>
              </a:rPr>
              <a:t>Source: PwC Strategy&amp; analysis</a:t>
            </a:r>
            <a:endParaRPr/>
          </a:p>
        </p:txBody>
      </p:sp>
      <p:cxnSp>
        <p:nvCxnSpPr>
          <p:cNvPr id="651" name="Google Shape;651;p35"/>
          <p:cNvCxnSpPr>
            <a:endCxn id="652" idx="3"/>
          </p:cNvCxnSpPr>
          <p:nvPr/>
        </p:nvCxnSpPr>
        <p:spPr>
          <a:xfrm>
            <a:off x="722952" y="2246514"/>
            <a:ext cx="871200" cy="186900"/>
          </a:xfrm>
          <a:prstGeom prst="curvedConnector4">
            <a:avLst>
              <a:gd fmla="val 44470" name="adj1"/>
              <a:gd fmla="val 153002" name="adj2"/>
            </a:avLst>
          </a:prstGeom>
          <a:noFill/>
          <a:ln cap="flat" cmpd="sng" w="12700">
            <a:solidFill>
              <a:schemeClr val="dk1"/>
            </a:solidFill>
            <a:prstDash val="dash"/>
            <a:round/>
            <a:headEnd len="sm" w="sm" type="none"/>
            <a:tailEnd len="med" w="med" type="triangle"/>
          </a:ln>
        </p:spPr>
      </p:cxnSp>
      <p:cxnSp>
        <p:nvCxnSpPr>
          <p:cNvPr id="653" name="Google Shape;653;p35"/>
          <p:cNvCxnSpPr>
            <a:stCxn id="652" idx="5"/>
            <a:endCxn id="654" idx="1"/>
          </p:cNvCxnSpPr>
          <p:nvPr/>
        </p:nvCxnSpPr>
        <p:spPr>
          <a:xfrm flipH="1" rot="-5400000">
            <a:off x="2102993" y="2390214"/>
            <a:ext cx="1245600" cy="1332000"/>
          </a:xfrm>
          <a:prstGeom prst="curvedConnector3">
            <a:avLst>
              <a:gd fmla="val 49998" name="adj1"/>
            </a:avLst>
          </a:prstGeom>
          <a:noFill/>
          <a:ln cap="flat" cmpd="sng" w="12700">
            <a:solidFill>
              <a:schemeClr val="dk1"/>
            </a:solidFill>
            <a:prstDash val="dash"/>
            <a:round/>
            <a:headEnd len="sm" w="sm" type="none"/>
            <a:tailEnd len="med" w="med" type="triangle"/>
          </a:ln>
        </p:spPr>
      </p:cxnSp>
      <p:sp>
        <p:nvSpPr>
          <p:cNvPr id="655" name="Google Shape;655;p35"/>
          <p:cNvSpPr txBox="1"/>
          <p:nvPr/>
        </p:nvSpPr>
        <p:spPr>
          <a:xfrm>
            <a:off x="352236" y="1138144"/>
            <a:ext cx="8140700" cy="248560"/>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chemeClr val="dk1"/>
              </a:buClr>
              <a:buSzPts val="1400"/>
            </a:pPr>
            <a:r>
              <a:rPr b="1" sz="1400">
                <a:solidFill>
                  <a:schemeClr val="dk1"/>
                </a:solidFill>
                <a:latin typeface="Arial"/>
              </a:rPr>
              <a:t>Current State Supply Cycle – Import-Based</a:t>
            </a:r>
            <a:endParaRPr b="0" sz="1200">
              <a:solidFill>
                <a:schemeClr val="dk1"/>
              </a:solidFill>
              <a:latin typeface="Arial"/>
              <a:ea typeface="Arial"/>
              <a:cs typeface="Arial"/>
              <a:sym typeface="Arial"/>
            </a:endParaRPr>
          </a:p>
        </p:txBody>
      </p:sp>
      <p:pic>
        <p:nvPicPr>
          <p:cNvPr id="652" name="Google Shape;652;p35"/>
          <p:cNvPicPr preferRelativeResize="0"/>
          <p:nvPr/>
        </p:nvPicPr>
        <p:blipFill rotWithShape="1">
          <a:blip r:embed="rId3">
            <a:alphaModFix/>
          </a:blip>
          <a:srcRect b="0" l="0" r="0" t="0"/>
          <a:stretch/>
        </p:blipFill>
        <p:spPr>
          <a:xfrm>
            <a:off x="1497714" y="1892053"/>
            <a:ext cx="658517" cy="634244"/>
          </a:xfrm>
          <a:prstGeom prst="ellipse">
            <a:avLst/>
          </a:prstGeom>
          <a:noFill/>
          <a:ln cap="rnd" cmpd="sng" w="19050">
            <a:solidFill>
              <a:srgbClr val="000000"/>
            </a:solidFill>
            <a:prstDash val="solid"/>
            <a:round/>
            <a:headEnd len="sm" w="sm" type="none"/>
            <a:tailEnd len="sm" w="sm" type="none"/>
          </a:ln>
        </p:spPr>
      </p:pic>
      <p:sp>
        <p:nvSpPr>
          <p:cNvPr id="656" name="Google Shape;656;p35"/>
          <p:cNvSpPr txBox="1"/>
          <p:nvPr/>
        </p:nvSpPr>
        <p:spPr>
          <a:xfrm>
            <a:off x="1380959" y="2578596"/>
            <a:ext cx="867540" cy="307777"/>
          </a:xfrm>
          <a:prstGeom prst="rect">
            <a:avLst/>
          </a:prstGeom>
          <a:solidFill>
            <a:srgbClr val="FFFFFF"/>
          </a:solid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Tan Chun Kit, 58</a:t>
            </a:r>
            <a:endParaRPr/>
          </a:p>
        </p:txBody>
      </p:sp>
      <p:pic>
        <p:nvPicPr>
          <p:cNvPr id="657" name="Google Shape;657;p35"/>
          <p:cNvPicPr preferRelativeResize="0"/>
          <p:nvPr/>
        </p:nvPicPr>
        <p:blipFill rotWithShape="1">
          <a:blip r:embed="rId4">
            <a:alphaModFix/>
          </a:blip>
          <a:srcRect b="0" l="0" r="0" t="0"/>
          <a:stretch/>
        </p:blipFill>
        <p:spPr>
          <a:xfrm>
            <a:off x="3207544" y="1400602"/>
            <a:ext cx="612443" cy="634244"/>
          </a:xfrm>
          <a:prstGeom prst="ellipse">
            <a:avLst/>
          </a:prstGeom>
          <a:noFill/>
          <a:ln cap="rnd" cmpd="sng" w="19050">
            <a:solidFill>
              <a:srgbClr val="82141E"/>
            </a:solidFill>
            <a:prstDash val="solid"/>
            <a:round/>
            <a:headEnd len="sm" w="sm" type="none"/>
            <a:tailEnd len="sm" w="sm" type="none"/>
          </a:ln>
        </p:spPr>
      </p:pic>
      <p:sp>
        <p:nvSpPr>
          <p:cNvPr id="658" name="Google Shape;658;p35"/>
          <p:cNvSpPr txBox="1"/>
          <p:nvPr/>
        </p:nvSpPr>
        <p:spPr>
          <a:xfrm>
            <a:off x="3048429" y="2073337"/>
            <a:ext cx="930672" cy="307777"/>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Yeo Soo Keng, 78</a:t>
            </a:r>
            <a:endParaRPr/>
          </a:p>
        </p:txBody>
      </p:sp>
      <p:pic>
        <p:nvPicPr>
          <p:cNvPr id="659" name="Google Shape;659;p35"/>
          <p:cNvPicPr preferRelativeResize="0"/>
          <p:nvPr/>
        </p:nvPicPr>
        <p:blipFill rotWithShape="1">
          <a:blip r:embed="rId5">
            <a:alphaModFix/>
          </a:blip>
          <a:srcRect b="0" l="0" r="0" t="0"/>
          <a:stretch/>
        </p:blipFill>
        <p:spPr>
          <a:xfrm>
            <a:off x="3422164" y="2478923"/>
            <a:ext cx="641777" cy="634244"/>
          </a:xfrm>
          <a:prstGeom prst="ellipse">
            <a:avLst/>
          </a:prstGeom>
          <a:solidFill>
            <a:srgbClr val="B6AF99"/>
          </a:solidFill>
          <a:ln cap="rnd" cmpd="sng" w="19050">
            <a:solidFill>
              <a:srgbClr val="968C6D"/>
            </a:solidFill>
            <a:prstDash val="solid"/>
            <a:round/>
            <a:headEnd len="sm" w="sm" type="none"/>
            <a:tailEnd len="sm" w="sm" type="none"/>
          </a:ln>
        </p:spPr>
      </p:pic>
      <p:sp>
        <p:nvSpPr>
          <p:cNvPr id="660" name="Google Shape;660;p35"/>
          <p:cNvSpPr txBox="1"/>
          <p:nvPr/>
        </p:nvSpPr>
        <p:spPr>
          <a:xfrm>
            <a:off x="3163686" y="3149742"/>
            <a:ext cx="1278233" cy="153888"/>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Marc Tan, 18</a:t>
            </a:r>
            <a:endParaRPr/>
          </a:p>
        </p:txBody>
      </p:sp>
      <p:pic>
        <p:nvPicPr>
          <p:cNvPr id="654" name="Google Shape;654;p35"/>
          <p:cNvPicPr preferRelativeResize="0"/>
          <p:nvPr/>
        </p:nvPicPr>
        <p:blipFill rotWithShape="1">
          <a:blip r:embed="rId6">
            <a:alphaModFix/>
          </a:blip>
          <a:srcRect b="0" l="0" r="0" t="0"/>
          <a:stretch/>
        </p:blipFill>
        <p:spPr>
          <a:xfrm>
            <a:off x="3298512" y="3586084"/>
            <a:ext cx="636813" cy="634244"/>
          </a:xfrm>
          <a:prstGeom prst="ellipse">
            <a:avLst/>
          </a:prstGeom>
          <a:noFill/>
          <a:ln cap="rnd" cmpd="sng" w="19050">
            <a:solidFill>
              <a:srgbClr val="DB536A"/>
            </a:solidFill>
            <a:prstDash val="solid"/>
            <a:round/>
            <a:headEnd len="sm" w="sm" type="none"/>
            <a:tailEnd len="sm" w="sm" type="none"/>
          </a:ln>
        </p:spPr>
      </p:pic>
      <p:sp>
        <p:nvSpPr>
          <p:cNvPr id="661" name="Google Shape;661;p35"/>
          <p:cNvSpPr txBox="1"/>
          <p:nvPr/>
        </p:nvSpPr>
        <p:spPr>
          <a:xfrm>
            <a:off x="3035760" y="4258856"/>
            <a:ext cx="1278233" cy="153888"/>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Maria, 35</a:t>
            </a:r>
            <a:endParaRPr/>
          </a:p>
        </p:txBody>
      </p:sp>
      <p:cxnSp>
        <p:nvCxnSpPr>
          <p:cNvPr id="662" name="Google Shape;662;p35"/>
          <p:cNvCxnSpPr>
            <a:stCxn id="652" idx="7"/>
            <a:endCxn id="657" idx="2"/>
          </p:cNvCxnSpPr>
          <p:nvPr/>
        </p:nvCxnSpPr>
        <p:spPr>
          <a:xfrm rot="-5400000">
            <a:off x="2500043" y="1277386"/>
            <a:ext cx="267300" cy="1147800"/>
          </a:xfrm>
          <a:prstGeom prst="curvedConnector2">
            <a:avLst/>
          </a:prstGeom>
          <a:noFill/>
          <a:ln cap="flat" cmpd="sng" w="12700">
            <a:solidFill>
              <a:schemeClr val="dk1"/>
            </a:solidFill>
            <a:prstDash val="dash"/>
            <a:round/>
            <a:headEnd len="sm" w="sm" type="none"/>
            <a:tailEnd len="med" w="med" type="triangle"/>
          </a:ln>
        </p:spPr>
      </p:cxnSp>
      <p:cxnSp>
        <p:nvCxnSpPr>
          <p:cNvPr id="663" name="Google Shape;663;p35"/>
          <p:cNvCxnSpPr>
            <a:stCxn id="652" idx="6"/>
            <a:endCxn id="659" idx="2"/>
          </p:cNvCxnSpPr>
          <p:nvPr/>
        </p:nvCxnSpPr>
        <p:spPr>
          <a:xfrm>
            <a:off x="2156231" y="2209175"/>
            <a:ext cx="1266000" cy="586800"/>
          </a:xfrm>
          <a:prstGeom prst="curvedConnector3">
            <a:avLst>
              <a:gd fmla="val 49997" name="adj1"/>
            </a:avLst>
          </a:prstGeom>
          <a:noFill/>
          <a:ln cap="flat" cmpd="sng" w="12700">
            <a:solidFill>
              <a:schemeClr val="dk1"/>
            </a:solidFill>
            <a:prstDash val="dash"/>
            <a:round/>
            <a:headEnd len="sm" w="sm" type="none"/>
            <a:tailEnd len="med" w="med" type="triangle"/>
          </a:ln>
        </p:spPr>
      </p:cxnSp>
      <p:sp>
        <p:nvSpPr>
          <p:cNvPr id="664" name="Google Shape;664;p35"/>
          <p:cNvSpPr/>
          <p:nvPr/>
        </p:nvSpPr>
        <p:spPr>
          <a:xfrm>
            <a:off x="431300" y="1717724"/>
            <a:ext cx="520296" cy="528832"/>
          </a:xfrm>
          <a:custGeom>
            <a:rect b="b" l="l" r="r" t="t"/>
            <a:pathLst>
              <a:path extrusionOk="0" h="134" w="140">
                <a:moveTo>
                  <a:pt x="137" y="0"/>
                </a:moveTo>
                <a:cubicBezTo>
                  <a:pt x="3" y="0"/>
                  <a:pt x="3" y="0"/>
                  <a:pt x="3" y="0"/>
                </a:cubicBezTo>
                <a:cubicBezTo>
                  <a:pt x="2" y="0"/>
                  <a:pt x="0" y="2"/>
                  <a:pt x="0" y="4"/>
                </a:cubicBezTo>
                <a:cubicBezTo>
                  <a:pt x="0" y="130"/>
                  <a:pt x="0" y="130"/>
                  <a:pt x="0" y="130"/>
                </a:cubicBezTo>
                <a:cubicBezTo>
                  <a:pt x="0" y="132"/>
                  <a:pt x="2" y="134"/>
                  <a:pt x="3" y="134"/>
                </a:cubicBezTo>
                <a:cubicBezTo>
                  <a:pt x="137" y="134"/>
                  <a:pt x="137" y="134"/>
                  <a:pt x="137" y="134"/>
                </a:cubicBezTo>
                <a:cubicBezTo>
                  <a:pt x="139" y="134"/>
                  <a:pt x="140" y="132"/>
                  <a:pt x="140" y="130"/>
                </a:cubicBezTo>
                <a:cubicBezTo>
                  <a:pt x="140" y="4"/>
                  <a:pt x="140" y="4"/>
                  <a:pt x="140" y="4"/>
                </a:cubicBezTo>
                <a:cubicBezTo>
                  <a:pt x="140" y="2"/>
                  <a:pt x="139" y="0"/>
                  <a:pt x="137" y="0"/>
                </a:cubicBezTo>
                <a:close/>
                <a:moveTo>
                  <a:pt x="32" y="13"/>
                </a:moveTo>
                <a:cubicBezTo>
                  <a:pt x="32" y="13"/>
                  <a:pt x="33" y="12"/>
                  <a:pt x="34" y="12"/>
                </a:cubicBezTo>
                <a:cubicBezTo>
                  <a:pt x="106" y="12"/>
                  <a:pt x="106" y="12"/>
                  <a:pt x="106" y="12"/>
                </a:cubicBezTo>
                <a:cubicBezTo>
                  <a:pt x="107" y="12"/>
                  <a:pt x="108" y="13"/>
                  <a:pt x="108" y="13"/>
                </a:cubicBezTo>
                <a:cubicBezTo>
                  <a:pt x="108" y="73"/>
                  <a:pt x="108" y="73"/>
                  <a:pt x="108" y="73"/>
                </a:cubicBezTo>
                <a:cubicBezTo>
                  <a:pt x="108" y="74"/>
                  <a:pt x="107" y="75"/>
                  <a:pt x="106" y="75"/>
                </a:cubicBezTo>
                <a:cubicBezTo>
                  <a:pt x="34" y="75"/>
                  <a:pt x="34" y="75"/>
                  <a:pt x="34" y="75"/>
                </a:cubicBezTo>
                <a:cubicBezTo>
                  <a:pt x="33" y="75"/>
                  <a:pt x="32" y="74"/>
                  <a:pt x="32" y="73"/>
                </a:cubicBezTo>
                <a:lnTo>
                  <a:pt x="32" y="13"/>
                </a:lnTo>
                <a:close/>
                <a:moveTo>
                  <a:pt x="76" y="123"/>
                </a:moveTo>
                <a:cubicBezTo>
                  <a:pt x="15" y="123"/>
                  <a:pt x="15" y="123"/>
                  <a:pt x="15" y="123"/>
                </a:cubicBezTo>
                <a:cubicBezTo>
                  <a:pt x="21" y="86"/>
                  <a:pt x="21" y="86"/>
                  <a:pt x="21" y="86"/>
                </a:cubicBezTo>
                <a:cubicBezTo>
                  <a:pt x="76" y="86"/>
                  <a:pt x="76" y="86"/>
                  <a:pt x="76" y="86"/>
                </a:cubicBezTo>
                <a:lnTo>
                  <a:pt x="76" y="123"/>
                </a:lnTo>
                <a:close/>
                <a:moveTo>
                  <a:pt x="130" y="92"/>
                </a:moveTo>
                <a:cubicBezTo>
                  <a:pt x="88" y="92"/>
                  <a:pt x="88" y="92"/>
                  <a:pt x="88" y="92"/>
                </a:cubicBezTo>
                <a:cubicBezTo>
                  <a:pt x="86" y="92"/>
                  <a:pt x="85" y="90"/>
                  <a:pt x="85" y="89"/>
                </a:cubicBezTo>
                <a:cubicBezTo>
                  <a:pt x="85" y="87"/>
                  <a:pt x="86" y="86"/>
                  <a:pt x="88" y="86"/>
                </a:cubicBezTo>
                <a:cubicBezTo>
                  <a:pt x="130" y="86"/>
                  <a:pt x="130" y="86"/>
                  <a:pt x="130" y="86"/>
                </a:cubicBezTo>
                <a:cubicBezTo>
                  <a:pt x="132" y="86"/>
                  <a:pt x="133" y="87"/>
                  <a:pt x="133" y="89"/>
                </a:cubicBezTo>
                <a:cubicBezTo>
                  <a:pt x="133" y="90"/>
                  <a:pt x="132" y="92"/>
                  <a:pt x="130" y="92"/>
                </a:cubicBezTo>
                <a:close/>
                <a:moveTo>
                  <a:pt x="127" y="88"/>
                </a:moveTo>
                <a:cubicBezTo>
                  <a:pt x="91" y="88"/>
                  <a:pt x="91" y="88"/>
                  <a:pt x="91" y="88"/>
                </a:cubicBezTo>
                <a:cubicBezTo>
                  <a:pt x="89" y="88"/>
                  <a:pt x="88" y="89"/>
                  <a:pt x="88" y="89"/>
                </a:cubicBezTo>
                <a:cubicBezTo>
                  <a:pt x="88" y="89"/>
                  <a:pt x="89" y="90"/>
                  <a:pt x="91" y="90"/>
                </a:cubicBezTo>
                <a:cubicBezTo>
                  <a:pt x="127" y="90"/>
                  <a:pt x="127" y="90"/>
                  <a:pt x="127" y="90"/>
                </a:cubicBezTo>
                <a:cubicBezTo>
                  <a:pt x="129" y="90"/>
                  <a:pt x="130" y="89"/>
                  <a:pt x="130" y="89"/>
                </a:cubicBezTo>
                <a:cubicBezTo>
                  <a:pt x="130" y="89"/>
                  <a:pt x="129" y="88"/>
                  <a:pt x="127" y="88"/>
                </a:cubicBezTo>
                <a:close/>
                <a:moveTo>
                  <a:pt x="53" y="114"/>
                </a:moveTo>
                <a:cubicBezTo>
                  <a:pt x="39" y="114"/>
                  <a:pt x="39" y="114"/>
                  <a:pt x="39" y="114"/>
                </a:cubicBezTo>
                <a:cubicBezTo>
                  <a:pt x="39" y="121"/>
                  <a:pt x="39" y="121"/>
                  <a:pt x="39" y="121"/>
                </a:cubicBezTo>
                <a:cubicBezTo>
                  <a:pt x="52" y="121"/>
                  <a:pt x="52" y="121"/>
                  <a:pt x="52" y="121"/>
                </a:cubicBezTo>
                <a:lnTo>
                  <a:pt x="53" y="114"/>
                </a:lnTo>
                <a:close/>
                <a:moveTo>
                  <a:pt x="36" y="88"/>
                </a:moveTo>
                <a:cubicBezTo>
                  <a:pt x="23" y="88"/>
                  <a:pt x="23" y="88"/>
                  <a:pt x="23" y="88"/>
                </a:cubicBezTo>
                <a:cubicBezTo>
                  <a:pt x="23" y="93"/>
                  <a:pt x="23" y="93"/>
                  <a:pt x="23" y="93"/>
                </a:cubicBezTo>
                <a:cubicBezTo>
                  <a:pt x="35" y="93"/>
                  <a:pt x="35" y="93"/>
                  <a:pt x="35" y="93"/>
                </a:cubicBezTo>
                <a:lnTo>
                  <a:pt x="36" y="88"/>
                </a:lnTo>
                <a:close/>
                <a:moveTo>
                  <a:pt x="18" y="121"/>
                </a:moveTo>
                <a:cubicBezTo>
                  <a:pt x="32" y="121"/>
                  <a:pt x="32" y="121"/>
                  <a:pt x="32" y="121"/>
                </a:cubicBezTo>
                <a:cubicBezTo>
                  <a:pt x="33" y="114"/>
                  <a:pt x="33" y="114"/>
                  <a:pt x="33" y="114"/>
                </a:cubicBezTo>
                <a:cubicBezTo>
                  <a:pt x="19" y="114"/>
                  <a:pt x="19" y="114"/>
                  <a:pt x="19" y="114"/>
                </a:cubicBezTo>
                <a:lnTo>
                  <a:pt x="18" y="121"/>
                </a:lnTo>
                <a:close/>
                <a:moveTo>
                  <a:pt x="20" y="111"/>
                </a:moveTo>
                <a:cubicBezTo>
                  <a:pt x="33" y="111"/>
                  <a:pt x="33" y="111"/>
                  <a:pt x="33" y="111"/>
                </a:cubicBezTo>
                <a:cubicBezTo>
                  <a:pt x="34" y="105"/>
                  <a:pt x="34" y="105"/>
                  <a:pt x="34" y="105"/>
                </a:cubicBezTo>
                <a:cubicBezTo>
                  <a:pt x="21" y="105"/>
                  <a:pt x="21" y="105"/>
                  <a:pt x="21" y="105"/>
                </a:cubicBezTo>
                <a:lnTo>
                  <a:pt x="20" y="111"/>
                </a:lnTo>
                <a:close/>
                <a:moveTo>
                  <a:pt x="53" y="105"/>
                </a:moveTo>
                <a:cubicBezTo>
                  <a:pt x="40" y="105"/>
                  <a:pt x="40" y="105"/>
                  <a:pt x="40" y="105"/>
                </a:cubicBezTo>
                <a:cubicBezTo>
                  <a:pt x="40" y="111"/>
                  <a:pt x="40" y="111"/>
                  <a:pt x="40" y="111"/>
                </a:cubicBezTo>
                <a:cubicBezTo>
                  <a:pt x="53" y="111"/>
                  <a:pt x="53" y="111"/>
                  <a:pt x="53" y="111"/>
                </a:cubicBezTo>
                <a:lnTo>
                  <a:pt x="53" y="105"/>
                </a:lnTo>
                <a:close/>
                <a:moveTo>
                  <a:pt x="35" y="96"/>
                </a:moveTo>
                <a:cubicBezTo>
                  <a:pt x="22" y="96"/>
                  <a:pt x="22" y="96"/>
                  <a:pt x="22" y="96"/>
                </a:cubicBezTo>
                <a:cubicBezTo>
                  <a:pt x="21" y="102"/>
                  <a:pt x="21" y="102"/>
                  <a:pt x="21" y="102"/>
                </a:cubicBezTo>
                <a:cubicBezTo>
                  <a:pt x="34" y="102"/>
                  <a:pt x="34" y="102"/>
                  <a:pt x="34" y="102"/>
                </a:cubicBezTo>
                <a:lnTo>
                  <a:pt x="35" y="96"/>
                </a:lnTo>
                <a:close/>
                <a:moveTo>
                  <a:pt x="73" y="105"/>
                </a:moveTo>
                <a:cubicBezTo>
                  <a:pt x="60" y="105"/>
                  <a:pt x="60" y="105"/>
                  <a:pt x="60" y="105"/>
                </a:cubicBezTo>
                <a:cubicBezTo>
                  <a:pt x="59" y="111"/>
                  <a:pt x="59" y="111"/>
                  <a:pt x="59" y="111"/>
                </a:cubicBezTo>
                <a:cubicBezTo>
                  <a:pt x="73" y="111"/>
                  <a:pt x="73" y="111"/>
                  <a:pt x="73" y="111"/>
                </a:cubicBezTo>
                <a:lnTo>
                  <a:pt x="73" y="105"/>
                </a:lnTo>
                <a:close/>
                <a:moveTo>
                  <a:pt x="54" y="96"/>
                </a:moveTo>
                <a:cubicBezTo>
                  <a:pt x="41" y="96"/>
                  <a:pt x="41" y="96"/>
                  <a:pt x="41" y="96"/>
                </a:cubicBezTo>
                <a:cubicBezTo>
                  <a:pt x="41" y="102"/>
                  <a:pt x="41" y="102"/>
                  <a:pt x="41" y="102"/>
                </a:cubicBezTo>
                <a:cubicBezTo>
                  <a:pt x="53" y="102"/>
                  <a:pt x="53" y="102"/>
                  <a:pt x="53" y="102"/>
                </a:cubicBezTo>
                <a:lnTo>
                  <a:pt x="54" y="96"/>
                </a:lnTo>
                <a:close/>
                <a:moveTo>
                  <a:pt x="73" y="88"/>
                </a:moveTo>
                <a:cubicBezTo>
                  <a:pt x="61" y="88"/>
                  <a:pt x="61" y="88"/>
                  <a:pt x="61" y="88"/>
                </a:cubicBezTo>
                <a:cubicBezTo>
                  <a:pt x="60" y="93"/>
                  <a:pt x="60" y="93"/>
                  <a:pt x="60" y="93"/>
                </a:cubicBezTo>
                <a:cubicBezTo>
                  <a:pt x="73" y="93"/>
                  <a:pt x="73" y="93"/>
                  <a:pt x="73" y="93"/>
                </a:cubicBezTo>
                <a:lnTo>
                  <a:pt x="73" y="88"/>
                </a:lnTo>
                <a:close/>
                <a:moveTo>
                  <a:pt x="73" y="96"/>
                </a:moveTo>
                <a:cubicBezTo>
                  <a:pt x="60" y="96"/>
                  <a:pt x="60" y="96"/>
                  <a:pt x="60" y="96"/>
                </a:cubicBezTo>
                <a:cubicBezTo>
                  <a:pt x="60" y="102"/>
                  <a:pt x="60" y="102"/>
                  <a:pt x="60" y="102"/>
                </a:cubicBezTo>
                <a:cubicBezTo>
                  <a:pt x="73" y="102"/>
                  <a:pt x="73" y="102"/>
                  <a:pt x="73" y="102"/>
                </a:cubicBezTo>
                <a:lnTo>
                  <a:pt x="73" y="96"/>
                </a:lnTo>
                <a:close/>
                <a:moveTo>
                  <a:pt x="54" y="88"/>
                </a:moveTo>
                <a:cubicBezTo>
                  <a:pt x="42" y="88"/>
                  <a:pt x="42" y="88"/>
                  <a:pt x="42" y="88"/>
                </a:cubicBezTo>
                <a:cubicBezTo>
                  <a:pt x="41" y="93"/>
                  <a:pt x="41" y="93"/>
                  <a:pt x="41" y="93"/>
                </a:cubicBezTo>
                <a:cubicBezTo>
                  <a:pt x="54" y="93"/>
                  <a:pt x="54" y="93"/>
                  <a:pt x="54" y="93"/>
                </a:cubicBezTo>
                <a:lnTo>
                  <a:pt x="54" y="88"/>
                </a:lnTo>
                <a:close/>
                <a:moveTo>
                  <a:pt x="73" y="114"/>
                </a:moveTo>
                <a:cubicBezTo>
                  <a:pt x="59" y="114"/>
                  <a:pt x="59" y="114"/>
                  <a:pt x="59" y="114"/>
                </a:cubicBezTo>
                <a:cubicBezTo>
                  <a:pt x="59" y="121"/>
                  <a:pt x="59" y="121"/>
                  <a:pt x="59" y="121"/>
                </a:cubicBezTo>
                <a:cubicBezTo>
                  <a:pt x="73" y="121"/>
                  <a:pt x="73" y="121"/>
                  <a:pt x="73" y="121"/>
                </a:cubicBezTo>
                <a:lnTo>
                  <a:pt x="73" y="1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cxnSp>
        <p:nvCxnSpPr>
          <p:cNvPr id="665" name="Google Shape;665;p35"/>
          <p:cNvCxnSpPr>
            <a:stCxn id="657" idx="6"/>
            <a:endCxn id="666" idx="1"/>
          </p:cNvCxnSpPr>
          <p:nvPr/>
        </p:nvCxnSpPr>
        <p:spPr>
          <a:xfrm>
            <a:off x="3819987" y="1717724"/>
            <a:ext cx="513600" cy="106200"/>
          </a:xfrm>
          <a:prstGeom prst="curvedConnector3">
            <a:avLst>
              <a:gd fmla="val 50002" name="adj1"/>
            </a:avLst>
          </a:prstGeom>
          <a:noFill/>
          <a:ln cap="flat" cmpd="sng" w="12700">
            <a:solidFill>
              <a:schemeClr val="dk1"/>
            </a:solidFill>
            <a:prstDash val="dash"/>
            <a:round/>
            <a:headEnd len="sm" w="sm" type="none"/>
            <a:tailEnd len="med" w="med" type="triangle"/>
          </a:ln>
        </p:spPr>
      </p:cxnSp>
      <p:cxnSp>
        <p:nvCxnSpPr>
          <p:cNvPr id="667" name="Google Shape;667;p35"/>
          <p:cNvCxnSpPr>
            <a:stCxn id="659" idx="6"/>
            <a:endCxn id="668" idx="1"/>
          </p:cNvCxnSpPr>
          <p:nvPr/>
        </p:nvCxnSpPr>
        <p:spPr>
          <a:xfrm>
            <a:off x="4063941" y="2796045"/>
            <a:ext cx="269100" cy="171900"/>
          </a:xfrm>
          <a:prstGeom prst="curvedConnector3">
            <a:avLst>
              <a:gd fmla="val 50022" name="adj1"/>
            </a:avLst>
          </a:prstGeom>
          <a:noFill/>
          <a:ln cap="flat" cmpd="sng" w="12700">
            <a:solidFill>
              <a:schemeClr val="dk1"/>
            </a:solidFill>
            <a:prstDash val="dash"/>
            <a:round/>
            <a:headEnd len="sm" w="sm" type="none"/>
            <a:tailEnd len="med" w="med" type="triangle"/>
          </a:ln>
        </p:spPr>
      </p:cxnSp>
      <p:cxnSp>
        <p:nvCxnSpPr>
          <p:cNvPr id="669" name="Google Shape;669;p35"/>
          <p:cNvCxnSpPr>
            <a:stCxn id="654" idx="6"/>
            <a:endCxn id="670" idx="1"/>
          </p:cNvCxnSpPr>
          <p:nvPr/>
        </p:nvCxnSpPr>
        <p:spPr>
          <a:xfrm>
            <a:off x="3935325" y="3903206"/>
            <a:ext cx="378600" cy="208500"/>
          </a:xfrm>
          <a:prstGeom prst="curvedConnector3">
            <a:avLst>
              <a:gd fmla="val 50009" name="adj1"/>
            </a:avLst>
          </a:prstGeom>
          <a:noFill/>
          <a:ln cap="flat" cmpd="sng" w="12700">
            <a:solidFill>
              <a:schemeClr val="dk1"/>
            </a:solidFill>
            <a:prstDash val="dash"/>
            <a:round/>
            <a:headEnd len="sm" w="sm" type="none"/>
            <a:tailEnd len="med" w="med" type="triangle"/>
          </a:ln>
        </p:spPr>
      </p:cxnSp>
      <p:sp>
        <p:nvSpPr>
          <p:cNvPr id="671" name="Google Shape;671;p35"/>
          <p:cNvSpPr/>
          <p:nvPr/>
        </p:nvSpPr>
        <p:spPr>
          <a:xfrm>
            <a:off x="324850" y="3227352"/>
            <a:ext cx="2189480" cy="1349187"/>
          </a:xfrm>
          <a:prstGeom prst="rect">
            <a:avLst/>
          </a:prstGeom>
          <a:solidFill>
            <a:srgbClr val="EAE8E2"/>
          </a:solidFill>
          <a:ln>
            <a:noFill/>
          </a:ln>
        </p:spPr>
        <p:txBody>
          <a:bodyPr anchorCtr="0" anchor="t" bIns="45700" lIns="91425" spcFirstLastPara="1" rIns="91425" wrap="square" tIns="45700">
            <a:noAutofit/>
          </a:bodyPr>
          <a:lstStyle/>
          <a:p>
            <a:pPr indent="0" lvl="0" marL="0" marR="0" rtl="0" algn="l">
              <a:buNone/>
              <a:spcBef>
                <a:spcPts val="0"/>
              </a:spcBef>
              <a:spcAft>
                <a:spcPts val="0"/>
              </a:spcAft>
            </a:pPr>
            <a:r>
              <a:rPr sz="1000">
                <a:solidFill>
                  <a:schemeClr val="dk1"/>
                </a:solidFill>
                <a:latin typeface="Arial"/>
              </a:rPr>
              <a:t>Chun Kit sources ingredients through the wet market supply chain. He proceeds to the market early morning to:</a:t>
            </a:r>
            <a:endParaRPr/>
          </a:p>
          <a:p>
            <a:pPr marL="203200" indent="-101600" algn="l">
              <a:buChar char="•"/>
            </a:pPr>
            <a:r>
              <a:rPr sz="1000">
                <a:solidFill>
                  <a:schemeClr val="dk1"/>
                </a:solidFill>
                <a:latin typeface="Arial"/>
              </a:rPr>
              <a:t>Buy groceries for his mother, Soo Keng, and son, Marc</a:t>
            </a:r>
          </a:p>
          <a:p>
            <a:pPr marL="203200" indent="-101600" algn="l">
              <a:buChar char="•"/>
            </a:pPr>
            <a:r>
              <a:rPr sz="1000">
                <a:solidFill>
                  <a:schemeClr val="dk1"/>
                </a:solidFill>
                <a:latin typeface="Arial"/>
              </a:rPr>
              <a:t>Provide food supplies for his household helper, Maria</a:t>
            </a:r>
          </a:p>
        </p:txBody>
      </p:sp>
      <p:sp>
        <p:nvSpPr>
          <p:cNvPr id="666" name="Google Shape;666;p35"/>
          <p:cNvSpPr/>
          <p:nvPr/>
        </p:nvSpPr>
        <p:spPr>
          <a:xfrm>
            <a:off x="4333603" y="1346131"/>
            <a:ext cx="2067915" cy="955582"/>
          </a:xfrm>
          <a:prstGeom prst="rect">
            <a:avLst/>
          </a:prstGeom>
          <a:solidFill>
            <a:srgbClr val="EAE8E2"/>
          </a:solidFill>
          <a:ln>
            <a:noFill/>
          </a:ln>
        </p:spPr>
        <p:txBody>
          <a:bodyPr anchorCtr="0" anchor="t" bIns="45700" lIns="91425" spcFirstLastPara="1" rIns="91425" wrap="square" tIns="45700">
            <a:noAutofit/>
          </a:bodyPr>
          <a:lstStyle/>
          <a:p>
            <a:pPr indent="0" lvl="0" marL="0" marR="0" rtl="0" algn="l">
              <a:buNone/>
              <a:spcBef>
                <a:spcPts val="0"/>
              </a:spcBef>
              <a:spcAft>
                <a:spcPts val="0"/>
              </a:spcAft>
            </a:pPr>
            <a:r>
              <a:rPr sz="1000">
                <a:solidFill>
                  <a:schemeClr val="dk1"/>
                </a:solidFill>
                <a:latin typeface="Arial"/>
              </a:rPr>
              <a:t>Soo Keng receives groceries from Chun Kit and prepares daily meals using imported ingredients – vegetables, meat, and some household staples</a:t>
            </a:r>
            <a:endParaRPr sz="1000">
              <a:solidFill>
                <a:schemeClr val="dk1"/>
              </a:solidFill>
              <a:latin typeface="Arial"/>
              <a:ea typeface="Arial"/>
              <a:cs typeface="Arial"/>
              <a:sym typeface="Arial"/>
            </a:endParaRPr>
          </a:p>
        </p:txBody>
      </p:sp>
      <p:sp>
        <p:nvSpPr>
          <p:cNvPr id="672" name="Google Shape;672;p35"/>
          <p:cNvSpPr/>
          <p:nvPr/>
        </p:nvSpPr>
        <p:spPr>
          <a:xfrm>
            <a:off x="4500049" y="2014656"/>
            <a:ext cx="192102" cy="219405"/>
          </a:xfrm>
          <a:custGeom>
            <a:rect b="b" l="l" r="r" t="t"/>
            <a:pathLst>
              <a:path extrusionOk="0" h="668" w="577">
                <a:moveTo>
                  <a:pt x="430" y="642"/>
                </a:moveTo>
                <a:cubicBezTo>
                  <a:pt x="430" y="656"/>
                  <a:pt x="442" y="668"/>
                  <a:pt x="456" y="668"/>
                </a:cubicBezTo>
                <a:cubicBezTo>
                  <a:pt x="471" y="668"/>
                  <a:pt x="483" y="656"/>
                  <a:pt x="483" y="642"/>
                </a:cubicBezTo>
                <a:cubicBezTo>
                  <a:pt x="483" y="627"/>
                  <a:pt x="471" y="615"/>
                  <a:pt x="456" y="615"/>
                </a:cubicBezTo>
                <a:cubicBezTo>
                  <a:pt x="442" y="615"/>
                  <a:pt x="430" y="627"/>
                  <a:pt x="430" y="642"/>
                </a:cubicBezTo>
                <a:close/>
                <a:moveTo>
                  <a:pt x="272" y="642"/>
                </a:moveTo>
                <a:cubicBezTo>
                  <a:pt x="272" y="656"/>
                  <a:pt x="284" y="668"/>
                  <a:pt x="299" y="668"/>
                </a:cubicBezTo>
                <a:cubicBezTo>
                  <a:pt x="314" y="668"/>
                  <a:pt x="326" y="656"/>
                  <a:pt x="326" y="642"/>
                </a:cubicBezTo>
                <a:cubicBezTo>
                  <a:pt x="326" y="627"/>
                  <a:pt x="314" y="615"/>
                  <a:pt x="299" y="615"/>
                </a:cubicBezTo>
                <a:cubicBezTo>
                  <a:pt x="284" y="615"/>
                  <a:pt x="272" y="627"/>
                  <a:pt x="272" y="642"/>
                </a:cubicBezTo>
                <a:close/>
                <a:moveTo>
                  <a:pt x="14" y="425"/>
                </a:moveTo>
                <a:cubicBezTo>
                  <a:pt x="40" y="425"/>
                  <a:pt x="40" y="425"/>
                  <a:pt x="40" y="425"/>
                </a:cubicBezTo>
                <a:cubicBezTo>
                  <a:pt x="48" y="425"/>
                  <a:pt x="54" y="432"/>
                  <a:pt x="54" y="439"/>
                </a:cubicBezTo>
                <a:cubicBezTo>
                  <a:pt x="54" y="645"/>
                  <a:pt x="54" y="645"/>
                  <a:pt x="54" y="645"/>
                </a:cubicBezTo>
                <a:cubicBezTo>
                  <a:pt x="54" y="653"/>
                  <a:pt x="60" y="659"/>
                  <a:pt x="68" y="659"/>
                </a:cubicBezTo>
                <a:cubicBezTo>
                  <a:pt x="166" y="659"/>
                  <a:pt x="166" y="659"/>
                  <a:pt x="166" y="659"/>
                </a:cubicBezTo>
                <a:cubicBezTo>
                  <a:pt x="174" y="659"/>
                  <a:pt x="180" y="653"/>
                  <a:pt x="180" y="645"/>
                </a:cubicBezTo>
                <a:cubicBezTo>
                  <a:pt x="180" y="439"/>
                  <a:pt x="180" y="439"/>
                  <a:pt x="180" y="439"/>
                </a:cubicBezTo>
                <a:cubicBezTo>
                  <a:pt x="180" y="432"/>
                  <a:pt x="186" y="425"/>
                  <a:pt x="194" y="425"/>
                </a:cubicBezTo>
                <a:cubicBezTo>
                  <a:pt x="220" y="425"/>
                  <a:pt x="220" y="425"/>
                  <a:pt x="220" y="425"/>
                </a:cubicBezTo>
                <a:cubicBezTo>
                  <a:pt x="228" y="425"/>
                  <a:pt x="234" y="419"/>
                  <a:pt x="234" y="411"/>
                </a:cubicBezTo>
                <a:cubicBezTo>
                  <a:pt x="234" y="329"/>
                  <a:pt x="234" y="329"/>
                  <a:pt x="234" y="329"/>
                </a:cubicBezTo>
                <a:cubicBezTo>
                  <a:pt x="263" y="341"/>
                  <a:pt x="263" y="341"/>
                  <a:pt x="263" y="341"/>
                </a:cubicBezTo>
                <a:cubicBezTo>
                  <a:pt x="263" y="533"/>
                  <a:pt x="263" y="533"/>
                  <a:pt x="263" y="533"/>
                </a:cubicBezTo>
                <a:cubicBezTo>
                  <a:pt x="263" y="533"/>
                  <a:pt x="262" y="533"/>
                  <a:pt x="262" y="534"/>
                </a:cubicBezTo>
                <a:cubicBezTo>
                  <a:pt x="262" y="545"/>
                  <a:pt x="262" y="545"/>
                  <a:pt x="262" y="545"/>
                </a:cubicBezTo>
                <a:cubicBezTo>
                  <a:pt x="262" y="608"/>
                  <a:pt x="262" y="608"/>
                  <a:pt x="262" y="608"/>
                </a:cubicBezTo>
                <a:cubicBezTo>
                  <a:pt x="487" y="608"/>
                  <a:pt x="487" y="608"/>
                  <a:pt x="487" y="608"/>
                </a:cubicBezTo>
                <a:cubicBezTo>
                  <a:pt x="495" y="608"/>
                  <a:pt x="501" y="601"/>
                  <a:pt x="501" y="593"/>
                </a:cubicBezTo>
                <a:cubicBezTo>
                  <a:pt x="501" y="585"/>
                  <a:pt x="495" y="579"/>
                  <a:pt x="487" y="579"/>
                </a:cubicBezTo>
                <a:cubicBezTo>
                  <a:pt x="291" y="579"/>
                  <a:pt x="291" y="579"/>
                  <a:pt x="291" y="579"/>
                </a:cubicBezTo>
                <a:cubicBezTo>
                  <a:pt x="291" y="541"/>
                  <a:pt x="291" y="541"/>
                  <a:pt x="291" y="541"/>
                </a:cubicBezTo>
                <a:cubicBezTo>
                  <a:pt x="506" y="541"/>
                  <a:pt x="506" y="541"/>
                  <a:pt x="506" y="541"/>
                </a:cubicBezTo>
                <a:cubicBezTo>
                  <a:pt x="577" y="374"/>
                  <a:pt x="577" y="374"/>
                  <a:pt x="577" y="374"/>
                </a:cubicBezTo>
                <a:cubicBezTo>
                  <a:pt x="291" y="374"/>
                  <a:pt x="291" y="374"/>
                  <a:pt x="291" y="374"/>
                </a:cubicBezTo>
                <a:cubicBezTo>
                  <a:pt x="291" y="322"/>
                  <a:pt x="291" y="322"/>
                  <a:pt x="291" y="322"/>
                </a:cubicBezTo>
                <a:cubicBezTo>
                  <a:pt x="234" y="298"/>
                  <a:pt x="234" y="298"/>
                  <a:pt x="234" y="298"/>
                </a:cubicBezTo>
                <a:cubicBezTo>
                  <a:pt x="234" y="278"/>
                  <a:pt x="234" y="278"/>
                  <a:pt x="234" y="278"/>
                </a:cubicBezTo>
                <a:cubicBezTo>
                  <a:pt x="234" y="245"/>
                  <a:pt x="222" y="218"/>
                  <a:pt x="200" y="195"/>
                </a:cubicBezTo>
                <a:cubicBezTo>
                  <a:pt x="196" y="191"/>
                  <a:pt x="192" y="188"/>
                  <a:pt x="188" y="185"/>
                </a:cubicBezTo>
                <a:cubicBezTo>
                  <a:pt x="168" y="169"/>
                  <a:pt x="144" y="160"/>
                  <a:pt x="117" y="160"/>
                </a:cubicBezTo>
                <a:cubicBezTo>
                  <a:pt x="117" y="160"/>
                  <a:pt x="117" y="160"/>
                  <a:pt x="117" y="160"/>
                </a:cubicBezTo>
                <a:cubicBezTo>
                  <a:pt x="117" y="160"/>
                  <a:pt x="117" y="160"/>
                  <a:pt x="117" y="160"/>
                </a:cubicBezTo>
                <a:cubicBezTo>
                  <a:pt x="90" y="160"/>
                  <a:pt x="66" y="169"/>
                  <a:pt x="46" y="185"/>
                </a:cubicBezTo>
                <a:cubicBezTo>
                  <a:pt x="42" y="188"/>
                  <a:pt x="38" y="191"/>
                  <a:pt x="34" y="195"/>
                </a:cubicBezTo>
                <a:cubicBezTo>
                  <a:pt x="11" y="218"/>
                  <a:pt x="0" y="245"/>
                  <a:pt x="0" y="278"/>
                </a:cubicBezTo>
                <a:cubicBezTo>
                  <a:pt x="0" y="411"/>
                  <a:pt x="0" y="411"/>
                  <a:pt x="0" y="411"/>
                </a:cubicBezTo>
                <a:cubicBezTo>
                  <a:pt x="0" y="419"/>
                  <a:pt x="6" y="425"/>
                  <a:pt x="14" y="425"/>
                </a:cubicBezTo>
                <a:close/>
                <a:moveTo>
                  <a:pt x="117" y="146"/>
                </a:moveTo>
                <a:cubicBezTo>
                  <a:pt x="158" y="146"/>
                  <a:pt x="190" y="113"/>
                  <a:pt x="190" y="73"/>
                </a:cubicBezTo>
                <a:cubicBezTo>
                  <a:pt x="190" y="32"/>
                  <a:pt x="158" y="0"/>
                  <a:pt x="117" y="0"/>
                </a:cubicBezTo>
                <a:cubicBezTo>
                  <a:pt x="77" y="0"/>
                  <a:pt x="44" y="32"/>
                  <a:pt x="44" y="73"/>
                </a:cubicBezTo>
                <a:cubicBezTo>
                  <a:pt x="44" y="113"/>
                  <a:pt x="77" y="146"/>
                  <a:pt x="117" y="14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rgbClr val="000000"/>
              </a:solidFill>
              <a:latin typeface="Arial"/>
              <a:ea typeface="Arial"/>
              <a:cs typeface="Arial"/>
              <a:sym typeface="Arial"/>
            </a:endParaRPr>
          </a:p>
        </p:txBody>
      </p:sp>
      <p:sp>
        <p:nvSpPr>
          <p:cNvPr id="673" name="Google Shape;673;p35"/>
          <p:cNvSpPr/>
          <p:nvPr/>
        </p:nvSpPr>
        <p:spPr>
          <a:xfrm>
            <a:off x="4792368" y="2041790"/>
            <a:ext cx="169544" cy="178994"/>
          </a:xfrm>
          <a:custGeom>
            <a:rect b="b" l="l" r="r" t="t"/>
            <a:pathLst>
              <a:path extrusionOk="0" h="759" w="560">
                <a:moveTo>
                  <a:pt x="343" y="268"/>
                </a:moveTo>
                <a:cubicBezTo>
                  <a:pt x="26" y="169"/>
                  <a:pt x="26" y="169"/>
                  <a:pt x="26" y="169"/>
                </a:cubicBezTo>
                <a:cubicBezTo>
                  <a:pt x="20" y="167"/>
                  <a:pt x="13" y="168"/>
                  <a:pt x="8" y="172"/>
                </a:cubicBezTo>
                <a:cubicBezTo>
                  <a:pt x="3" y="176"/>
                  <a:pt x="0" y="182"/>
                  <a:pt x="0" y="189"/>
                </a:cubicBezTo>
                <a:cubicBezTo>
                  <a:pt x="0" y="640"/>
                  <a:pt x="0" y="640"/>
                  <a:pt x="0" y="640"/>
                </a:cubicBezTo>
                <a:cubicBezTo>
                  <a:pt x="0" y="649"/>
                  <a:pt x="5" y="657"/>
                  <a:pt x="14" y="659"/>
                </a:cubicBezTo>
                <a:cubicBezTo>
                  <a:pt x="330" y="759"/>
                  <a:pt x="330" y="759"/>
                  <a:pt x="330" y="759"/>
                </a:cubicBezTo>
                <a:cubicBezTo>
                  <a:pt x="332" y="759"/>
                  <a:pt x="334" y="759"/>
                  <a:pt x="336" y="759"/>
                </a:cubicBezTo>
                <a:cubicBezTo>
                  <a:pt x="341" y="759"/>
                  <a:pt x="345" y="758"/>
                  <a:pt x="349" y="755"/>
                </a:cubicBezTo>
                <a:cubicBezTo>
                  <a:pt x="354" y="752"/>
                  <a:pt x="357" y="745"/>
                  <a:pt x="357" y="739"/>
                </a:cubicBezTo>
                <a:cubicBezTo>
                  <a:pt x="357" y="288"/>
                  <a:pt x="357" y="288"/>
                  <a:pt x="357" y="288"/>
                </a:cubicBezTo>
                <a:cubicBezTo>
                  <a:pt x="357" y="279"/>
                  <a:pt x="351" y="271"/>
                  <a:pt x="343" y="268"/>
                </a:cubicBezTo>
                <a:close/>
                <a:moveTo>
                  <a:pt x="133" y="149"/>
                </a:moveTo>
                <a:cubicBezTo>
                  <a:pt x="133" y="148"/>
                  <a:pt x="139" y="72"/>
                  <a:pt x="190" y="72"/>
                </a:cubicBezTo>
                <a:cubicBezTo>
                  <a:pt x="249" y="72"/>
                  <a:pt x="262" y="176"/>
                  <a:pt x="264" y="202"/>
                </a:cubicBezTo>
                <a:cubicBezTo>
                  <a:pt x="304" y="215"/>
                  <a:pt x="304" y="215"/>
                  <a:pt x="304" y="215"/>
                </a:cubicBezTo>
                <a:cubicBezTo>
                  <a:pt x="305" y="213"/>
                  <a:pt x="306" y="210"/>
                  <a:pt x="306" y="206"/>
                </a:cubicBezTo>
                <a:cubicBezTo>
                  <a:pt x="306" y="199"/>
                  <a:pt x="298" y="31"/>
                  <a:pt x="190" y="31"/>
                </a:cubicBezTo>
                <a:cubicBezTo>
                  <a:pt x="119" y="31"/>
                  <a:pt x="95" y="106"/>
                  <a:pt x="92" y="146"/>
                </a:cubicBezTo>
                <a:cubicBezTo>
                  <a:pt x="130" y="158"/>
                  <a:pt x="130" y="158"/>
                  <a:pt x="130" y="158"/>
                </a:cubicBezTo>
                <a:cubicBezTo>
                  <a:pt x="131" y="156"/>
                  <a:pt x="133" y="153"/>
                  <a:pt x="133" y="149"/>
                </a:cubicBezTo>
                <a:close/>
                <a:moveTo>
                  <a:pt x="552" y="237"/>
                </a:moveTo>
                <a:cubicBezTo>
                  <a:pt x="547" y="233"/>
                  <a:pt x="540" y="232"/>
                  <a:pt x="534" y="233"/>
                </a:cubicBezTo>
                <a:cubicBezTo>
                  <a:pt x="402" y="268"/>
                  <a:pt x="402" y="268"/>
                  <a:pt x="402" y="268"/>
                </a:cubicBezTo>
                <a:cubicBezTo>
                  <a:pt x="393" y="270"/>
                  <a:pt x="386" y="278"/>
                  <a:pt x="386" y="288"/>
                </a:cubicBezTo>
                <a:cubicBezTo>
                  <a:pt x="386" y="739"/>
                  <a:pt x="386" y="739"/>
                  <a:pt x="386" y="739"/>
                </a:cubicBezTo>
                <a:cubicBezTo>
                  <a:pt x="386" y="746"/>
                  <a:pt x="390" y="753"/>
                  <a:pt x="397" y="757"/>
                </a:cubicBezTo>
                <a:cubicBezTo>
                  <a:pt x="400" y="759"/>
                  <a:pt x="404" y="759"/>
                  <a:pt x="407" y="759"/>
                </a:cubicBezTo>
                <a:cubicBezTo>
                  <a:pt x="411" y="759"/>
                  <a:pt x="415" y="758"/>
                  <a:pt x="418" y="756"/>
                </a:cubicBezTo>
                <a:cubicBezTo>
                  <a:pt x="487" y="714"/>
                  <a:pt x="487" y="714"/>
                  <a:pt x="487" y="714"/>
                </a:cubicBezTo>
                <a:cubicBezTo>
                  <a:pt x="535" y="725"/>
                  <a:pt x="535" y="725"/>
                  <a:pt x="535" y="725"/>
                </a:cubicBezTo>
                <a:cubicBezTo>
                  <a:pt x="541" y="726"/>
                  <a:pt x="547" y="724"/>
                  <a:pt x="552" y="720"/>
                </a:cubicBezTo>
                <a:cubicBezTo>
                  <a:pt x="557" y="716"/>
                  <a:pt x="560" y="711"/>
                  <a:pt x="560" y="704"/>
                </a:cubicBezTo>
                <a:cubicBezTo>
                  <a:pt x="560" y="253"/>
                  <a:pt x="560" y="253"/>
                  <a:pt x="560" y="253"/>
                </a:cubicBezTo>
                <a:cubicBezTo>
                  <a:pt x="560" y="247"/>
                  <a:pt x="557" y="241"/>
                  <a:pt x="552" y="237"/>
                </a:cubicBezTo>
                <a:close/>
                <a:moveTo>
                  <a:pt x="464" y="181"/>
                </a:moveTo>
                <a:cubicBezTo>
                  <a:pt x="464" y="179"/>
                  <a:pt x="465" y="177"/>
                  <a:pt x="464" y="175"/>
                </a:cubicBezTo>
                <a:cubicBezTo>
                  <a:pt x="464" y="168"/>
                  <a:pt x="457" y="0"/>
                  <a:pt x="348" y="0"/>
                </a:cubicBezTo>
                <a:cubicBezTo>
                  <a:pt x="315" y="0"/>
                  <a:pt x="292" y="16"/>
                  <a:pt x="277" y="38"/>
                </a:cubicBezTo>
                <a:cubicBezTo>
                  <a:pt x="288" y="47"/>
                  <a:pt x="297" y="59"/>
                  <a:pt x="304" y="72"/>
                </a:cubicBezTo>
                <a:cubicBezTo>
                  <a:pt x="313" y="55"/>
                  <a:pt x="326" y="41"/>
                  <a:pt x="348" y="41"/>
                </a:cubicBezTo>
                <a:cubicBezTo>
                  <a:pt x="405" y="41"/>
                  <a:pt x="419" y="136"/>
                  <a:pt x="422" y="167"/>
                </a:cubicBezTo>
                <a:lnTo>
                  <a:pt x="464" y="181"/>
                </a:ln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674" name="Google Shape;674;p35"/>
          <p:cNvSpPr/>
          <p:nvPr/>
        </p:nvSpPr>
        <p:spPr>
          <a:xfrm>
            <a:off x="5078963" y="2071891"/>
            <a:ext cx="203563" cy="151573"/>
          </a:xfrm>
          <a:custGeom>
            <a:rect b="b" l="l" r="r" t="t"/>
            <a:pathLst>
              <a:path extrusionOk="0" h="581" w="773">
                <a:moveTo>
                  <a:pt x="715" y="154"/>
                </a:moveTo>
                <a:cubicBezTo>
                  <a:pt x="712" y="148"/>
                  <a:pt x="708" y="142"/>
                  <a:pt x="704" y="136"/>
                </a:cubicBezTo>
                <a:cubicBezTo>
                  <a:pt x="675" y="85"/>
                  <a:pt x="638" y="40"/>
                  <a:pt x="609" y="18"/>
                </a:cubicBezTo>
                <a:cubicBezTo>
                  <a:pt x="586" y="1"/>
                  <a:pt x="433" y="0"/>
                  <a:pt x="387" y="0"/>
                </a:cubicBezTo>
                <a:cubicBezTo>
                  <a:pt x="340" y="0"/>
                  <a:pt x="187" y="1"/>
                  <a:pt x="165" y="18"/>
                </a:cubicBezTo>
                <a:cubicBezTo>
                  <a:pt x="135" y="40"/>
                  <a:pt x="99" y="85"/>
                  <a:pt x="69" y="136"/>
                </a:cubicBezTo>
                <a:cubicBezTo>
                  <a:pt x="66" y="142"/>
                  <a:pt x="62" y="148"/>
                  <a:pt x="58" y="154"/>
                </a:cubicBezTo>
                <a:cubicBezTo>
                  <a:pt x="31" y="199"/>
                  <a:pt x="0" y="249"/>
                  <a:pt x="0" y="363"/>
                </a:cubicBezTo>
                <a:cubicBezTo>
                  <a:pt x="0" y="439"/>
                  <a:pt x="12" y="483"/>
                  <a:pt x="13" y="485"/>
                </a:cubicBezTo>
                <a:cubicBezTo>
                  <a:pt x="15" y="495"/>
                  <a:pt x="25" y="503"/>
                  <a:pt x="36" y="503"/>
                </a:cubicBezTo>
                <a:cubicBezTo>
                  <a:pt x="36" y="503"/>
                  <a:pt x="36" y="503"/>
                  <a:pt x="36" y="503"/>
                </a:cubicBezTo>
                <a:cubicBezTo>
                  <a:pt x="50" y="503"/>
                  <a:pt x="50" y="503"/>
                  <a:pt x="50" y="503"/>
                </a:cubicBezTo>
                <a:cubicBezTo>
                  <a:pt x="50" y="557"/>
                  <a:pt x="50" y="557"/>
                  <a:pt x="50" y="557"/>
                </a:cubicBezTo>
                <a:cubicBezTo>
                  <a:pt x="50" y="570"/>
                  <a:pt x="61" y="581"/>
                  <a:pt x="74" y="581"/>
                </a:cubicBezTo>
                <a:cubicBezTo>
                  <a:pt x="131" y="581"/>
                  <a:pt x="131" y="581"/>
                  <a:pt x="131" y="581"/>
                </a:cubicBezTo>
                <a:cubicBezTo>
                  <a:pt x="145" y="581"/>
                  <a:pt x="156" y="570"/>
                  <a:pt x="156" y="557"/>
                </a:cubicBezTo>
                <a:cubicBezTo>
                  <a:pt x="156" y="502"/>
                  <a:pt x="156" y="502"/>
                  <a:pt x="156" y="502"/>
                </a:cubicBezTo>
                <a:cubicBezTo>
                  <a:pt x="387" y="502"/>
                  <a:pt x="387" y="502"/>
                  <a:pt x="387" y="502"/>
                </a:cubicBezTo>
                <a:cubicBezTo>
                  <a:pt x="618" y="502"/>
                  <a:pt x="618" y="502"/>
                  <a:pt x="618" y="502"/>
                </a:cubicBezTo>
                <a:cubicBezTo>
                  <a:pt x="618" y="557"/>
                  <a:pt x="618" y="557"/>
                  <a:pt x="618" y="557"/>
                </a:cubicBezTo>
                <a:cubicBezTo>
                  <a:pt x="618" y="570"/>
                  <a:pt x="629" y="581"/>
                  <a:pt x="642" y="581"/>
                </a:cubicBezTo>
                <a:cubicBezTo>
                  <a:pt x="699" y="581"/>
                  <a:pt x="699" y="581"/>
                  <a:pt x="699" y="581"/>
                </a:cubicBezTo>
                <a:cubicBezTo>
                  <a:pt x="713" y="581"/>
                  <a:pt x="724" y="570"/>
                  <a:pt x="724" y="557"/>
                </a:cubicBezTo>
                <a:cubicBezTo>
                  <a:pt x="724" y="503"/>
                  <a:pt x="724" y="503"/>
                  <a:pt x="724" y="503"/>
                </a:cubicBezTo>
                <a:cubicBezTo>
                  <a:pt x="737" y="503"/>
                  <a:pt x="737" y="503"/>
                  <a:pt x="737" y="503"/>
                </a:cubicBezTo>
                <a:cubicBezTo>
                  <a:pt x="737" y="503"/>
                  <a:pt x="737" y="503"/>
                  <a:pt x="737" y="503"/>
                </a:cubicBezTo>
                <a:cubicBezTo>
                  <a:pt x="748" y="503"/>
                  <a:pt x="758" y="495"/>
                  <a:pt x="761" y="485"/>
                </a:cubicBezTo>
                <a:cubicBezTo>
                  <a:pt x="762" y="483"/>
                  <a:pt x="773" y="439"/>
                  <a:pt x="773" y="363"/>
                </a:cubicBezTo>
                <a:cubicBezTo>
                  <a:pt x="773" y="249"/>
                  <a:pt x="742" y="199"/>
                  <a:pt x="715" y="154"/>
                </a:cubicBezTo>
                <a:close/>
                <a:moveTo>
                  <a:pt x="191" y="52"/>
                </a:moveTo>
                <a:cubicBezTo>
                  <a:pt x="191" y="52"/>
                  <a:pt x="255" y="39"/>
                  <a:pt x="387" y="39"/>
                </a:cubicBezTo>
                <a:cubicBezTo>
                  <a:pt x="518" y="39"/>
                  <a:pt x="582" y="52"/>
                  <a:pt x="582" y="52"/>
                </a:cubicBezTo>
                <a:cubicBezTo>
                  <a:pt x="582" y="52"/>
                  <a:pt x="657" y="138"/>
                  <a:pt x="649" y="158"/>
                </a:cubicBezTo>
                <a:cubicBezTo>
                  <a:pt x="646" y="166"/>
                  <a:pt x="643" y="172"/>
                  <a:pt x="618" y="172"/>
                </a:cubicBezTo>
                <a:cubicBezTo>
                  <a:pt x="582" y="172"/>
                  <a:pt x="387" y="172"/>
                  <a:pt x="387" y="172"/>
                </a:cubicBezTo>
                <a:cubicBezTo>
                  <a:pt x="387" y="172"/>
                  <a:pt x="191" y="172"/>
                  <a:pt x="156" y="172"/>
                </a:cubicBezTo>
                <a:cubicBezTo>
                  <a:pt x="130" y="172"/>
                  <a:pt x="127" y="166"/>
                  <a:pt x="124" y="158"/>
                </a:cubicBezTo>
                <a:cubicBezTo>
                  <a:pt x="116" y="138"/>
                  <a:pt x="191" y="52"/>
                  <a:pt x="191" y="52"/>
                </a:cubicBezTo>
                <a:close/>
                <a:moveTo>
                  <a:pt x="569" y="293"/>
                </a:moveTo>
                <a:cubicBezTo>
                  <a:pt x="569" y="314"/>
                  <a:pt x="552" y="332"/>
                  <a:pt x="530" y="332"/>
                </a:cubicBezTo>
                <a:cubicBezTo>
                  <a:pt x="243" y="332"/>
                  <a:pt x="243" y="332"/>
                  <a:pt x="243" y="332"/>
                </a:cubicBezTo>
                <a:cubicBezTo>
                  <a:pt x="222" y="332"/>
                  <a:pt x="204" y="314"/>
                  <a:pt x="204" y="293"/>
                </a:cubicBezTo>
                <a:lnTo>
                  <a:pt x="569" y="293"/>
                </a:lnTo>
                <a:close/>
                <a:moveTo>
                  <a:pt x="100" y="326"/>
                </a:moveTo>
                <a:cubicBezTo>
                  <a:pt x="69" y="326"/>
                  <a:pt x="43" y="301"/>
                  <a:pt x="43" y="269"/>
                </a:cubicBezTo>
                <a:cubicBezTo>
                  <a:pt x="43" y="238"/>
                  <a:pt x="69" y="213"/>
                  <a:pt x="100" y="213"/>
                </a:cubicBezTo>
                <a:cubicBezTo>
                  <a:pt x="131" y="213"/>
                  <a:pt x="157" y="238"/>
                  <a:pt x="157" y="269"/>
                </a:cubicBezTo>
                <a:cubicBezTo>
                  <a:pt x="157" y="301"/>
                  <a:pt x="131" y="326"/>
                  <a:pt x="100" y="326"/>
                </a:cubicBezTo>
                <a:close/>
                <a:moveTo>
                  <a:pt x="623" y="459"/>
                </a:moveTo>
                <a:cubicBezTo>
                  <a:pt x="445" y="459"/>
                  <a:pt x="445" y="459"/>
                  <a:pt x="445" y="459"/>
                </a:cubicBezTo>
                <a:cubicBezTo>
                  <a:pt x="338" y="459"/>
                  <a:pt x="338" y="459"/>
                  <a:pt x="338" y="459"/>
                </a:cubicBezTo>
                <a:cubicBezTo>
                  <a:pt x="150" y="459"/>
                  <a:pt x="150" y="459"/>
                  <a:pt x="150" y="459"/>
                </a:cubicBezTo>
                <a:cubicBezTo>
                  <a:pt x="150" y="444"/>
                  <a:pt x="150" y="444"/>
                  <a:pt x="150" y="444"/>
                </a:cubicBezTo>
                <a:cubicBezTo>
                  <a:pt x="150" y="418"/>
                  <a:pt x="171" y="397"/>
                  <a:pt x="197" y="397"/>
                </a:cubicBezTo>
                <a:cubicBezTo>
                  <a:pt x="332" y="397"/>
                  <a:pt x="332" y="397"/>
                  <a:pt x="332" y="397"/>
                </a:cubicBezTo>
                <a:cubicBezTo>
                  <a:pt x="451" y="397"/>
                  <a:pt x="451" y="397"/>
                  <a:pt x="451" y="397"/>
                </a:cubicBezTo>
                <a:cubicBezTo>
                  <a:pt x="577" y="397"/>
                  <a:pt x="577" y="397"/>
                  <a:pt x="577" y="397"/>
                </a:cubicBezTo>
                <a:cubicBezTo>
                  <a:pt x="602" y="397"/>
                  <a:pt x="623" y="418"/>
                  <a:pt x="623" y="444"/>
                </a:cubicBezTo>
                <a:lnTo>
                  <a:pt x="623" y="459"/>
                </a:lnTo>
                <a:close/>
                <a:moveTo>
                  <a:pt x="674" y="326"/>
                </a:moveTo>
                <a:cubicBezTo>
                  <a:pt x="642" y="326"/>
                  <a:pt x="617" y="301"/>
                  <a:pt x="617" y="269"/>
                </a:cubicBezTo>
                <a:cubicBezTo>
                  <a:pt x="617" y="238"/>
                  <a:pt x="642" y="213"/>
                  <a:pt x="674" y="213"/>
                </a:cubicBezTo>
                <a:cubicBezTo>
                  <a:pt x="705" y="213"/>
                  <a:pt x="730" y="238"/>
                  <a:pt x="730" y="269"/>
                </a:cubicBezTo>
                <a:cubicBezTo>
                  <a:pt x="730" y="301"/>
                  <a:pt x="705" y="326"/>
                  <a:pt x="674" y="326"/>
                </a:cubicBez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668" name="Google Shape;668;p35"/>
          <p:cNvSpPr/>
          <p:nvPr/>
        </p:nvSpPr>
        <p:spPr>
          <a:xfrm>
            <a:off x="4333158" y="2490035"/>
            <a:ext cx="2067915" cy="955582"/>
          </a:xfrm>
          <a:prstGeom prst="rect">
            <a:avLst/>
          </a:prstGeom>
          <a:solidFill>
            <a:srgbClr val="EAE8E2"/>
          </a:solidFill>
          <a:ln>
            <a:noFill/>
          </a:ln>
        </p:spPr>
        <p:txBody>
          <a:bodyPr anchorCtr="0" anchor="t" bIns="45700" lIns="91425" spcFirstLastPara="1" rIns="91425" wrap="square" tIns="45700">
            <a:noAutofit/>
          </a:bodyPr>
          <a:lstStyle/>
          <a:p>
            <a:pPr indent="0" lvl="0" marL="0" marR="0" rtl="0" algn="l">
              <a:buNone/>
              <a:spcBef>
                <a:spcPts val="0"/>
              </a:spcBef>
              <a:spcAft>
                <a:spcPts val="0"/>
              </a:spcAft>
            </a:pPr>
            <a:r>
              <a:rPr sz="1000">
                <a:solidFill>
                  <a:schemeClr val="dk1"/>
                </a:solidFill>
                <a:latin typeface="Arial"/>
              </a:rPr>
              <a:t>Marc receives meal money from Chun Kit and eats at hawker centres using imported ingredients – meals, snacks, entertainment</a:t>
            </a:r>
            <a:endParaRPr sz="1000">
              <a:solidFill>
                <a:schemeClr val="dk1"/>
              </a:solidFill>
              <a:latin typeface="Arial"/>
              <a:ea typeface="Arial"/>
              <a:cs typeface="Arial"/>
              <a:sym typeface="Arial"/>
            </a:endParaRPr>
          </a:p>
        </p:txBody>
      </p:sp>
      <p:sp>
        <p:nvSpPr>
          <p:cNvPr id="675" name="Google Shape;675;p35"/>
          <p:cNvSpPr/>
          <p:nvPr/>
        </p:nvSpPr>
        <p:spPr>
          <a:xfrm>
            <a:off x="5078518" y="3233611"/>
            <a:ext cx="203563" cy="151573"/>
          </a:xfrm>
          <a:custGeom>
            <a:rect b="b" l="l" r="r" t="t"/>
            <a:pathLst>
              <a:path extrusionOk="0" h="581" w="773">
                <a:moveTo>
                  <a:pt x="715" y="154"/>
                </a:moveTo>
                <a:cubicBezTo>
                  <a:pt x="712" y="148"/>
                  <a:pt x="708" y="142"/>
                  <a:pt x="704" y="136"/>
                </a:cubicBezTo>
                <a:cubicBezTo>
                  <a:pt x="675" y="85"/>
                  <a:pt x="638" y="40"/>
                  <a:pt x="609" y="18"/>
                </a:cubicBezTo>
                <a:cubicBezTo>
                  <a:pt x="586" y="1"/>
                  <a:pt x="433" y="0"/>
                  <a:pt x="387" y="0"/>
                </a:cubicBezTo>
                <a:cubicBezTo>
                  <a:pt x="340" y="0"/>
                  <a:pt x="187" y="1"/>
                  <a:pt x="165" y="18"/>
                </a:cubicBezTo>
                <a:cubicBezTo>
                  <a:pt x="135" y="40"/>
                  <a:pt x="99" y="85"/>
                  <a:pt x="69" y="136"/>
                </a:cubicBezTo>
                <a:cubicBezTo>
                  <a:pt x="66" y="142"/>
                  <a:pt x="62" y="148"/>
                  <a:pt x="58" y="154"/>
                </a:cubicBezTo>
                <a:cubicBezTo>
                  <a:pt x="31" y="199"/>
                  <a:pt x="0" y="249"/>
                  <a:pt x="0" y="363"/>
                </a:cubicBezTo>
                <a:cubicBezTo>
                  <a:pt x="0" y="439"/>
                  <a:pt x="12" y="483"/>
                  <a:pt x="13" y="485"/>
                </a:cubicBezTo>
                <a:cubicBezTo>
                  <a:pt x="15" y="495"/>
                  <a:pt x="25" y="503"/>
                  <a:pt x="36" y="503"/>
                </a:cubicBezTo>
                <a:cubicBezTo>
                  <a:pt x="36" y="503"/>
                  <a:pt x="36" y="503"/>
                  <a:pt x="36" y="503"/>
                </a:cubicBezTo>
                <a:cubicBezTo>
                  <a:pt x="50" y="503"/>
                  <a:pt x="50" y="503"/>
                  <a:pt x="50" y="503"/>
                </a:cubicBezTo>
                <a:cubicBezTo>
                  <a:pt x="50" y="557"/>
                  <a:pt x="50" y="557"/>
                  <a:pt x="50" y="557"/>
                </a:cubicBezTo>
                <a:cubicBezTo>
                  <a:pt x="50" y="570"/>
                  <a:pt x="61" y="581"/>
                  <a:pt x="74" y="581"/>
                </a:cubicBezTo>
                <a:cubicBezTo>
                  <a:pt x="131" y="581"/>
                  <a:pt x="131" y="581"/>
                  <a:pt x="131" y="581"/>
                </a:cubicBezTo>
                <a:cubicBezTo>
                  <a:pt x="145" y="581"/>
                  <a:pt x="156" y="570"/>
                  <a:pt x="156" y="557"/>
                </a:cubicBezTo>
                <a:cubicBezTo>
                  <a:pt x="156" y="502"/>
                  <a:pt x="156" y="502"/>
                  <a:pt x="156" y="502"/>
                </a:cubicBezTo>
                <a:cubicBezTo>
                  <a:pt x="387" y="502"/>
                  <a:pt x="387" y="502"/>
                  <a:pt x="387" y="502"/>
                </a:cubicBezTo>
                <a:cubicBezTo>
                  <a:pt x="618" y="502"/>
                  <a:pt x="618" y="502"/>
                  <a:pt x="618" y="502"/>
                </a:cubicBezTo>
                <a:cubicBezTo>
                  <a:pt x="618" y="557"/>
                  <a:pt x="618" y="557"/>
                  <a:pt x="618" y="557"/>
                </a:cubicBezTo>
                <a:cubicBezTo>
                  <a:pt x="618" y="570"/>
                  <a:pt x="629" y="581"/>
                  <a:pt x="642" y="581"/>
                </a:cubicBezTo>
                <a:cubicBezTo>
                  <a:pt x="699" y="581"/>
                  <a:pt x="699" y="581"/>
                  <a:pt x="699" y="581"/>
                </a:cubicBezTo>
                <a:cubicBezTo>
                  <a:pt x="713" y="581"/>
                  <a:pt x="724" y="570"/>
                  <a:pt x="724" y="557"/>
                </a:cubicBezTo>
                <a:cubicBezTo>
                  <a:pt x="724" y="503"/>
                  <a:pt x="724" y="503"/>
                  <a:pt x="724" y="503"/>
                </a:cubicBezTo>
                <a:cubicBezTo>
                  <a:pt x="737" y="503"/>
                  <a:pt x="737" y="503"/>
                  <a:pt x="737" y="503"/>
                </a:cubicBezTo>
                <a:cubicBezTo>
                  <a:pt x="737" y="503"/>
                  <a:pt x="737" y="503"/>
                  <a:pt x="737" y="503"/>
                </a:cubicBezTo>
                <a:cubicBezTo>
                  <a:pt x="748" y="503"/>
                  <a:pt x="758" y="495"/>
                  <a:pt x="761" y="485"/>
                </a:cubicBezTo>
                <a:cubicBezTo>
                  <a:pt x="762" y="483"/>
                  <a:pt x="773" y="439"/>
                  <a:pt x="773" y="363"/>
                </a:cubicBezTo>
                <a:cubicBezTo>
                  <a:pt x="773" y="249"/>
                  <a:pt x="742" y="199"/>
                  <a:pt x="715" y="154"/>
                </a:cubicBezTo>
                <a:close/>
                <a:moveTo>
                  <a:pt x="191" y="52"/>
                </a:moveTo>
                <a:cubicBezTo>
                  <a:pt x="191" y="52"/>
                  <a:pt x="255" y="39"/>
                  <a:pt x="387" y="39"/>
                </a:cubicBezTo>
                <a:cubicBezTo>
                  <a:pt x="518" y="39"/>
                  <a:pt x="582" y="52"/>
                  <a:pt x="582" y="52"/>
                </a:cubicBezTo>
                <a:cubicBezTo>
                  <a:pt x="582" y="52"/>
                  <a:pt x="657" y="138"/>
                  <a:pt x="649" y="158"/>
                </a:cubicBezTo>
                <a:cubicBezTo>
                  <a:pt x="646" y="166"/>
                  <a:pt x="643" y="172"/>
                  <a:pt x="618" y="172"/>
                </a:cubicBezTo>
                <a:cubicBezTo>
                  <a:pt x="582" y="172"/>
                  <a:pt x="387" y="172"/>
                  <a:pt x="387" y="172"/>
                </a:cubicBezTo>
                <a:cubicBezTo>
                  <a:pt x="387" y="172"/>
                  <a:pt x="191" y="172"/>
                  <a:pt x="156" y="172"/>
                </a:cubicBezTo>
                <a:cubicBezTo>
                  <a:pt x="130" y="172"/>
                  <a:pt x="127" y="166"/>
                  <a:pt x="124" y="158"/>
                </a:cubicBezTo>
                <a:cubicBezTo>
                  <a:pt x="116" y="138"/>
                  <a:pt x="191" y="52"/>
                  <a:pt x="191" y="52"/>
                </a:cubicBezTo>
                <a:close/>
                <a:moveTo>
                  <a:pt x="569" y="293"/>
                </a:moveTo>
                <a:cubicBezTo>
                  <a:pt x="569" y="314"/>
                  <a:pt x="552" y="332"/>
                  <a:pt x="530" y="332"/>
                </a:cubicBezTo>
                <a:cubicBezTo>
                  <a:pt x="243" y="332"/>
                  <a:pt x="243" y="332"/>
                  <a:pt x="243" y="332"/>
                </a:cubicBezTo>
                <a:cubicBezTo>
                  <a:pt x="222" y="332"/>
                  <a:pt x="204" y="314"/>
                  <a:pt x="204" y="293"/>
                </a:cubicBezTo>
                <a:lnTo>
                  <a:pt x="569" y="293"/>
                </a:lnTo>
                <a:close/>
                <a:moveTo>
                  <a:pt x="100" y="326"/>
                </a:moveTo>
                <a:cubicBezTo>
                  <a:pt x="69" y="326"/>
                  <a:pt x="43" y="301"/>
                  <a:pt x="43" y="269"/>
                </a:cubicBezTo>
                <a:cubicBezTo>
                  <a:pt x="43" y="238"/>
                  <a:pt x="69" y="213"/>
                  <a:pt x="100" y="213"/>
                </a:cubicBezTo>
                <a:cubicBezTo>
                  <a:pt x="131" y="213"/>
                  <a:pt x="157" y="238"/>
                  <a:pt x="157" y="269"/>
                </a:cubicBezTo>
                <a:cubicBezTo>
                  <a:pt x="157" y="301"/>
                  <a:pt x="131" y="326"/>
                  <a:pt x="100" y="326"/>
                </a:cubicBezTo>
                <a:close/>
                <a:moveTo>
                  <a:pt x="623" y="459"/>
                </a:moveTo>
                <a:cubicBezTo>
                  <a:pt x="445" y="459"/>
                  <a:pt x="445" y="459"/>
                  <a:pt x="445" y="459"/>
                </a:cubicBezTo>
                <a:cubicBezTo>
                  <a:pt x="338" y="459"/>
                  <a:pt x="338" y="459"/>
                  <a:pt x="338" y="459"/>
                </a:cubicBezTo>
                <a:cubicBezTo>
                  <a:pt x="150" y="459"/>
                  <a:pt x="150" y="459"/>
                  <a:pt x="150" y="459"/>
                </a:cubicBezTo>
                <a:cubicBezTo>
                  <a:pt x="150" y="444"/>
                  <a:pt x="150" y="444"/>
                  <a:pt x="150" y="444"/>
                </a:cubicBezTo>
                <a:cubicBezTo>
                  <a:pt x="150" y="418"/>
                  <a:pt x="171" y="397"/>
                  <a:pt x="197" y="397"/>
                </a:cubicBezTo>
                <a:cubicBezTo>
                  <a:pt x="332" y="397"/>
                  <a:pt x="332" y="397"/>
                  <a:pt x="332" y="397"/>
                </a:cubicBezTo>
                <a:cubicBezTo>
                  <a:pt x="451" y="397"/>
                  <a:pt x="451" y="397"/>
                  <a:pt x="451" y="397"/>
                </a:cubicBezTo>
                <a:cubicBezTo>
                  <a:pt x="577" y="397"/>
                  <a:pt x="577" y="397"/>
                  <a:pt x="577" y="397"/>
                </a:cubicBezTo>
                <a:cubicBezTo>
                  <a:pt x="602" y="397"/>
                  <a:pt x="623" y="418"/>
                  <a:pt x="623" y="444"/>
                </a:cubicBezTo>
                <a:lnTo>
                  <a:pt x="623" y="459"/>
                </a:lnTo>
                <a:close/>
                <a:moveTo>
                  <a:pt x="674" y="326"/>
                </a:moveTo>
                <a:cubicBezTo>
                  <a:pt x="642" y="326"/>
                  <a:pt x="617" y="301"/>
                  <a:pt x="617" y="269"/>
                </a:cubicBezTo>
                <a:cubicBezTo>
                  <a:pt x="617" y="238"/>
                  <a:pt x="642" y="213"/>
                  <a:pt x="674" y="213"/>
                </a:cubicBezTo>
                <a:cubicBezTo>
                  <a:pt x="705" y="213"/>
                  <a:pt x="730" y="238"/>
                  <a:pt x="730" y="269"/>
                </a:cubicBezTo>
                <a:cubicBezTo>
                  <a:pt x="730" y="301"/>
                  <a:pt x="705" y="326"/>
                  <a:pt x="674" y="326"/>
                </a:cubicBez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6" name="Google Shape;676;p35"/>
          <p:cNvSpPr/>
          <p:nvPr/>
        </p:nvSpPr>
        <p:spPr>
          <a:xfrm>
            <a:off x="4736198" y="3237824"/>
            <a:ext cx="223853" cy="138809"/>
          </a:xfrm>
          <a:custGeom>
            <a:rect b="b" l="l" r="r" t="t"/>
            <a:pathLst>
              <a:path extrusionOk="0" h="487" w="742">
                <a:moveTo>
                  <a:pt x="667" y="244"/>
                </a:moveTo>
                <a:cubicBezTo>
                  <a:pt x="667" y="202"/>
                  <a:pt x="701" y="169"/>
                  <a:pt x="742" y="169"/>
                </a:cubicBezTo>
                <a:cubicBezTo>
                  <a:pt x="742" y="22"/>
                  <a:pt x="742" y="22"/>
                  <a:pt x="742" y="22"/>
                </a:cubicBezTo>
                <a:cubicBezTo>
                  <a:pt x="742" y="10"/>
                  <a:pt x="732" y="0"/>
                  <a:pt x="720" y="0"/>
                </a:cubicBezTo>
                <a:cubicBezTo>
                  <a:pt x="21" y="0"/>
                  <a:pt x="21" y="0"/>
                  <a:pt x="21" y="0"/>
                </a:cubicBezTo>
                <a:cubicBezTo>
                  <a:pt x="9" y="0"/>
                  <a:pt x="0" y="10"/>
                  <a:pt x="0" y="22"/>
                </a:cubicBezTo>
                <a:cubicBezTo>
                  <a:pt x="0" y="169"/>
                  <a:pt x="0" y="169"/>
                  <a:pt x="0" y="169"/>
                </a:cubicBezTo>
                <a:cubicBezTo>
                  <a:pt x="41" y="169"/>
                  <a:pt x="75" y="202"/>
                  <a:pt x="75" y="244"/>
                </a:cubicBezTo>
                <a:cubicBezTo>
                  <a:pt x="75" y="285"/>
                  <a:pt x="41" y="319"/>
                  <a:pt x="0" y="319"/>
                </a:cubicBezTo>
                <a:cubicBezTo>
                  <a:pt x="0" y="465"/>
                  <a:pt x="0" y="465"/>
                  <a:pt x="0" y="465"/>
                </a:cubicBezTo>
                <a:cubicBezTo>
                  <a:pt x="0" y="477"/>
                  <a:pt x="9" y="487"/>
                  <a:pt x="21" y="487"/>
                </a:cubicBezTo>
                <a:cubicBezTo>
                  <a:pt x="720" y="487"/>
                  <a:pt x="720" y="487"/>
                  <a:pt x="720" y="487"/>
                </a:cubicBezTo>
                <a:cubicBezTo>
                  <a:pt x="732" y="487"/>
                  <a:pt x="742" y="477"/>
                  <a:pt x="742" y="465"/>
                </a:cubicBezTo>
                <a:cubicBezTo>
                  <a:pt x="742" y="319"/>
                  <a:pt x="742" y="319"/>
                  <a:pt x="742" y="319"/>
                </a:cubicBezTo>
                <a:cubicBezTo>
                  <a:pt x="701" y="319"/>
                  <a:pt x="667" y="285"/>
                  <a:pt x="667" y="244"/>
                </a:cubicBezTo>
                <a:close/>
                <a:moveTo>
                  <a:pt x="626" y="52"/>
                </a:moveTo>
                <a:cubicBezTo>
                  <a:pt x="688" y="52"/>
                  <a:pt x="688" y="52"/>
                  <a:pt x="688" y="52"/>
                </a:cubicBezTo>
                <a:cubicBezTo>
                  <a:pt x="688" y="116"/>
                  <a:pt x="688" y="116"/>
                  <a:pt x="688" y="116"/>
                </a:cubicBezTo>
                <a:cubicBezTo>
                  <a:pt x="626" y="116"/>
                  <a:pt x="626" y="116"/>
                  <a:pt x="626" y="116"/>
                </a:cubicBezTo>
                <a:lnTo>
                  <a:pt x="626" y="52"/>
                </a:lnTo>
                <a:close/>
                <a:moveTo>
                  <a:pt x="281" y="52"/>
                </a:moveTo>
                <a:cubicBezTo>
                  <a:pt x="343" y="52"/>
                  <a:pt x="343" y="52"/>
                  <a:pt x="343" y="52"/>
                </a:cubicBezTo>
                <a:cubicBezTo>
                  <a:pt x="343" y="116"/>
                  <a:pt x="343" y="116"/>
                  <a:pt x="343" y="116"/>
                </a:cubicBezTo>
                <a:cubicBezTo>
                  <a:pt x="281" y="116"/>
                  <a:pt x="281" y="116"/>
                  <a:pt x="281" y="116"/>
                </a:cubicBezTo>
                <a:lnTo>
                  <a:pt x="281" y="52"/>
                </a:lnTo>
                <a:close/>
                <a:moveTo>
                  <a:pt x="439" y="244"/>
                </a:moveTo>
                <a:cubicBezTo>
                  <a:pt x="330" y="318"/>
                  <a:pt x="330" y="318"/>
                  <a:pt x="330" y="318"/>
                </a:cubicBezTo>
                <a:cubicBezTo>
                  <a:pt x="330" y="170"/>
                  <a:pt x="330" y="170"/>
                  <a:pt x="330" y="170"/>
                </a:cubicBezTo>
                <a:lnTo>
                  <a:pt x="439" y="244"/>
                </a:lnTo>
                <a:close/>
                <a:moveTo>
                  <a:pt x="113" y="444"/>
                </a:moveTo>
                <a:cubicBezTo>
                  <a:pt x="51" y="444"/>
                  <a:pt x="51" y="444"/>
                  <a:pt x="51" y="444"/>
                </a:cubicBezTo>
                <a:cubicBezTo>
                  <a:pt x="51" y="380"/>
                  <a:pt x="51" y="380"/>
                  <a:pt x="51" y="380"/>
                </a:cubicBezTo>
                <a:cubicBezTo>
                  <a:pt x="113" y="380"/>
                  <a:pt x="113" y="380"/>
                  <a:pt x="113" y="380"/>
                </a:cubicBezTo>
                <a:lnTo>
                  <a:pt x="113" y="444"/>
                </a:lnTo>
                <a:close/>
                <a:moveTo>
                  <a:pt x="113" y="116"/>
                </a:moveTo>
                <a:cubicBezTo>
                  <a:pt x="51" y="116"/>
                  <a:pt x="51" y="116"/>
                  <a:pt x="51" y="116"/>
                </a:cubicBezTo>
                <a:cubicBezTo>
                  <a:pt x="51" y="52"/>
                  <a:pt x="51" y="52"/>
                  <a:pt x="51" y="52"/>
                </a:cubicBezTo>
                <a:cubicBezTo>
                  <a:pt x="113" y="52"/>
                  <a:pt x="113" y="52"/>
                  <a:pt x="113" y="52"/>
                </a:cubicBezTo>
                <a:lnTo>
                  <a:pt x="113" y="116"/>
                </a:lnTo>
                <a:close/>
                <a:moveTo>
                  <a:pt x="228" y="444"/>
                </a:moveTo>
                <a:cubicBezTo>
                  <a:pt x="166" y="444"/>
                  <a:pt x="166" y="444"/>
                  <a:pt x="166" y="444"/>
                </a:cubicBezTo>
                <a:cubicBezTo>
                  <a:pt x="166" y="380"/>
                  <a:pt x="166" y="380"/>
                  <a:pt x="166" y="380"/>
                </a:cubicBezTo>
                <a:cubicBezTo>
                  <a:pt x="228" y="380"/>
                  <a:pt x="228" y="380"/>
                  <a:pt x="228" y="380"/>
                </a:cubicBezTo>
                <a:lnTo>
                  <a:pt x="228" y="444"/>
                </a:lnTo>
                <a:close/>
                <a:moveTo>
                  <a:pt x="228" y="116"/>
                </a:moveTo>
                <a:cubicBezTo>
                  <a:pt x="166" y="116"/>
                  <a:pt x="166" y="116"/>
                  <a:pt x="166" y="116"/>
                </a:cubicBezTo>
                <a:cubicBezTo>
                  <a:pt x="166" y="52"/>
                  <a:pt x="166" y="52"/>
                  <a:pt x="166" y="52"/>
                </a:cubicBezTo>
                <a:cubicBezTo>
                  <a:pt x="228" y="52"/>
                  <a:pt x="228" y="52"/>
                  <a:pt x="228" y="52"/>
                </a:cubicBezTo>
                <a:lnTo>
                  <a:pt x="228" y="116"/>
                </a:lnTo>
                <a:close/>
                <a:moveTo>
                  <a:pt x="343" y="444"/>
                </a:moveTo>
                <a:cubicBezTo>
                  <a:pt x="281" y="444"/>
                  <a:pt x="281" y="444"/>
                  <a:pt x="281" y="444"/>
                </a:cubicBezTo>
                <a:cubicBezTo>
                  <a:pt x="281" y="380"/>
                  <a:pt x="281" y="380"/>
                  <a:pt x="281" y="380"/>
                </a:cubicBezTo>
                <a:cubicBezTo>
                  <a:pt x="343" y="380"/>
                  <a:pt x="343" y="380"/>
                  <a:pt x="343" y="380"/>
                </a:cubicBezTo>
                <a:lnTo>
                  <a:pt x="343" y="444"/>
                </a:lnTo>
                <a:close/>
                <a:moveTo>
                  <a:pt x="458" y="444"/>
                </a:moveTo>
                <a:cubicBezTo>
                  <a:pt x="396" y="444"/>
                  <a:pt x="396" y="444"/>
                  <a:pt x="396" y="444"/>
                </a:cubicBezTo>
                <a:cubicBezTo>
                  <a:pt x="396" y="380"/>
                  <a:pt x="396" y="380"/>
                  <a:pt x="396" y="380"/>
                </a:cubicBezTo>
                <a:cubicBezTo>
                  <a:pt x="458" y="380"/>
                  <a:pt x="458" y="380"/>
                  <a:pt x="458" y="380"/>
                </a:cubicBezTo>
                <a:lnTo>
                  <a:pt x="458" y="444"/>
                </a:lnTo>
                <a:close/>
                <a:moveTo>
                  <a:pt x="458" y="116"/>
                </a:moveTo>
                <a:cubicBezTo>
                  <a:pt x="396" y="116"/>
                  <a:pt x="396" y="116"/>
                  <a:pt x="396" y="116"/>
                </a:cubicBezTo>
                <a:cubicBezTo>
                  <a:pt x="396" y="52"/>
                  <a:pt x="396" y="52"/>
                  <a:pt x="396" y="52"/>
                </a:cubicBezTo>
                <a:cubicBezTo>
                  <a:pt x="458" y="52"/>
                  <a:pt x="458" y="52"/>
                  <a:pt x="458" y="52"/>
                </a:cubicBezTo>
                <a:lnTo>
                  <a:pt x="458" y="116"/>
                </a:lnTo>
                <a:close/>
                <a:moveTo>
                  <a:pt x="573" y="444"/>
                </a:moveTo>
                <a:cubicBezTo>
                  <a:pt x="511" y="444"/>
                  <a:pt x="511" y="444"/>
                  <a:pt x="511" y="444"/>
                </a:cubicBezTo>
                <a:cubicBezTo>
                  <a:pt x="511" y="380"/>
                  <a:pt x="511" y="380"/>
                  <a:pt x="511" y="380"/>
                </a:cubicBezTo>
                <a:cubicBezTo>
                  <a:pt x="573" y="380"/>
                  <a:pt x="573" y="380"/>
                  <a:pt x="573" y="380"/>
                </a:cubicBezTo>
                <a:lnTo>
                  <a:pt x="573" y="444"/>
                </a:lnTo>
                <a:close/>
                <a:moveTo>
                  <a:pt x="573" y="116"/>
                </a:moveTo>
                <a:cubicBezTo>
                  <a:pt x="511" y="116"/>
                  <a:pt x="511" y="116"/>
                  <a:pt x="511" y="116"/>
                </a:cubicBezTo>
                <a:cubicBezTo>
                  <a:pt x="511" y="52"/>
                  <a:pt x="511" y="52"/>
                  <a:pt x="511" y="52"/>
                </a:cubicBezTo>
                <a:cubicBezTo>
                  <a:pt x="573" y="52"/>
                  <a:pt x="573" y="52"/>
                  <a:pt x="573" y="52"/>
                </a:cubicBezTo>
                <a:lnTo>
                  <a:pt x="573" y="116"/>
                </a:lnTo>
                <a:close/>
                <a:moveTo>
                  <a:pt x="688" y="444"/>
                </a:moveTo>
                <a:cubicBezTo>
                  <a:pt x="626" y="444"/>
                  <a:pt x="626" y="444"/>
                  <a:pt x="626" y="444"/>
                </a:cubicBezTo>
                <a:cubicBezTo>
                  <a:pt x="626" y="380"/>
                  <a:pt x="626" y="380"/>
                  <a:pt x="626" y="380"/>
                </a:cubicBezTo>
                <a:cubicBezTo>
                  <a:pt x="688" y="380"/>
                  <a:pt x="688" y="380"/>
                  <a:pt x="688" y="380"/>
                </a:cubicBezTo>
                <a:lnTo>
                  <a:pt x="688" y="444"/>
                </a:ln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677" name="Google Shape;677;p35"/>
          <p:cNvGrpSpPr/>
          <p:nvPr/>
        </p:nvGrpSpPr>
        <p:grpSpPr>
          <a:xfrm>
            <a:off x="4500348" y="3209037"/>
            <a:ext cx="107284" cy="219405"/>
            <a:chOff x="5908325" y="5463280"/>
            <a:chExt cx="311150" cy="619125"/>
          </a:xfrm>
        </p:grpSpPr>
        <p:sp>
          <p:nvSpPr>
            <p:cNvPr id="678" name="Google Shape;678;p35"/>
            <p:cNvSpPr/>
            <p:nvPr/>
          </p:nvSpPr>
          <p:spPr>
            <a:xfrm>
              <a:off x="5908325" y="5475244"/>
              <a:ext cx="143608" cy="607161"/>
            </a:xfrm>
            <a:custGeom>
              <a:rect b="b" l="l" r="r" t="t"/>
              <a:pathLst>
                <a:path extrusionOk="0" h="1939" w="461">
                  <a:moveTo>
                    <a:pt x="461" y="630"/>
                  </a:moveTo>
                  <a:cubicBezTo>
                    <a:pt x="461" y="691"/>
                    <a:pt x="405" y="757"/>
                    <a:pt x="333" y="757"/>
                  </a:cubicBezTo>
                  <a:cubicBezTo>
                    <a:pt x="333" y="1792"/>
                    <a:pt x="333" y="1792"/>
                    <a:pt x="333" y="1792"/>
                  </a:cubicBezTo>
                  <a:cubicBezTo>
                    <a:pt x="333" y="1939"/>
                    <a:pt x="132" y="1939"/>
                    <a:pt x="132" y="1792"/>
                  </a:cubicBezTo>
                  <a:cubicBezTo>
                    <a:pt x="132" y="757"/>
                    <a:pt x="132" y="757"/>
                    <a:pt x="132" y="757"/>
                  </a:cubicBezTo>
                  <a:cubicBezTo>
                    <a:pt x="62" y="757"/>
                    <a:pt x="0" y="703"/>
                    <a:pt x="0" y="621"/>
                  </a:cubicBezTo>
                  <a:cubicBezTo>
                    <a:pt x="0" y="51"/>
                    <a:pt x="0" y="51"/>
                    <a:pt x="0" y="51"/>
                  </a:cubicBezTo>
                  <a:cubicBezTo>
                    <a:pt x="0" y="2"/>
                    <a:pt x="72" y="0"/>
                    <a:pt x="72" y="53"/>
                  </a:cubicBezTo>
                  <a:cubicBezTo>
                    <a:pt x="72" y="475"/>
                    <a:pt x="72" y="475"/>
                    <a:pt x="72" y="475"/>
                  </a:cubicBezTo>
                  <a:cubicBezTo>
                    <a:pt x="132" y="475"/>
                    <a:pt x="132" y="475"/>
                    <a:pt x="132" y="475"/>
                  </a:cubicBezTo>
                  <a:cubicBezTo>
                    <a:pt x="132" y="50"/>
                    <a:pt x="132" y="50"/>
                    <a:pt x="132" y="50"/>
                  </a:cubicBezTo>
                  <a:cubicBezTo>
                    <a:pt x="132" y="4"/>
                    <a:pt x="201" y="1"/>
                    <a:pt x="201" y="51"/>
                  </a:cubicBezTo>
                  <a:cubicBezTo>
                    <a:pt x="201" y="475"/>
                    <a:pt x="201" y="475"/>
                    <a:pt x="201" y="475"/>
                  </a:cubicBezTo>
                  <a:cubicBezTo>
                    <a:pt x="263" y="475"/>
                    <a:pt x="263" y="475"/>
                    <a:pt x="263" y="475"/>
                  </a:cubicBezTo>
                  <a:cubicBezTo>
                    <a:pt x="263" y="50"/>
                    <a:pt x="263" y="50"/>
                    <a:pt x="263" y="50"/>
                  </a:cubicBezTo>
                  <a:cubicBezTo>
                    <a:pt x="263" y="2"/>
                    <a:pt x="330" y="1"/>
                    <a:pt x="330" y="52"/>
                  </a:cubicBezTo>
                  <a:cubicBezTo>
                    <a:pt x="330" y="475"/>
                    <a:pt x="330" y="475"/>
                    <a:pt x="330" y="475"/>
                  </a:cubicBezTo>
                  <a:cubicBezTo>
                    <a:pt x="391" y="475"/>
                    <a:pt x="391" y="475"/>
                    <a:pt x="391" y="475"/>
                  </a:cubicBezTo>
                  <a:cubicBezTo>
                    <a:pt x="391" y="50"/>
                    <a:pt x="391" y="50"/>
                    <a:pt x="391" y="50"/>
                  </a:cubicBezTo>
                  <a:cubicBezTo>
                    <a:pt x="391" y="3"/>
                    <a:pt x="461" y="1"/>
                    <a:pt x="461" y="52"/>
                  </a:cubicBezTo>
                  <a:lnTo>
                    <a:pt x="461" y="63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9" name="Google Shape;679;p35"/>
            <p:cNvSpPr/>
            <p:nvPr/>
          </p:nvSpPr>
          <p:spPr>
            <a:xfrm>
              <a:off x="6123737" y="5463280"/>
              <a:ext cx="95738" cy="617630"/>
            </a:xfrm>
            <a:custGeom>
              <a:rect b="b" l="l" r="r" t="t"/>
              <a:pathLst>
                <a:path extrusionOk="0" h="1978" w="307">
                  <a:moveTo>
                    <a:pt x="307" y="226"/>
                  </a:moveTo>
                  <a:cubicBezTo>
                    <a:pt x="307" y="1834"/>
                    <a:pt x="307" y="1834"/>
                    <a:pt x="307" y="1834"/>
                  </a:cubicBezTo>
                  <a:cubicBezTo>
                    <a:pt x="307" y="1978"/>
                    <a:pt x="107" y="1975"/>
                    <a:pt x="107" y="1834"/>
                  </a:cubicBezTo>
                  <a:cubicBezTo>
                    <a:pt x="107" y="1196"/>
                    <a:pt x="107" y="1196"/>
                    <a:pt x="107" y="1196"/>
                  </a:cubicBezTo>
                  <a:cubicBezTo>
                    <a:pt x="0" y="1196"/>
                    <a:pt x="0" y="1196"/>
                    <a:pt x="0" y="1196"/>
                  </a:cubicBezTo>
                  <a:cubicBezTo>
                    <a:pt x="0" y="226"/>
                    <a:pt x="0" y="226"/>
                    <a:pt x="0" y="226"/>
                  </a:cubicBezTo>
                  <a:cubicBezTo>
                    <a:pt x="0" y="0"/>
                    <a:pt x="307" y="0"/>
                    <a:pt x="307" y="22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670" name="Google Shape;670;p35"/>
          <p:cNvSpPr/>
          <p:nvPr/>
        </p:nvSpPr>
        <p:spPr>
          <a:xfrm>
            <a:off x="4313993" y="3633939"/>
            <a:ext cx="2067915" cy="955582"/>
          </a:xfrm>
          <a:prstGeom prst="rect">
            <a:avLst/>
          </a:prstGeom>
          <a:solidFill>
            <a:srgbClr val="EAE8E2"/>
          </a:solidFill>
          <a:ln>
            <a:noFill/>
          </a:ln>
        </p:spPr>
        <p:txBody>
          <a:bodyPr anchorCtr="0" anchor="t" bIns="45700" lIns="91425" spcFirstLastPara="1" rIns="91425" wrap="square" tIns="45700">
            <a:noAutofit/>
          </a:bodyPr>
          <a:lstStyle/>
          <a:p>
            <a:pPr indent="0" lvl="0" marL="0" marR="0" rtl="0" algn="l">
              <a:buNone/>
              <a:spcBef>
                <a:spcPts val="0"/>
              </a:spcBef>
              <a:spcAft>
                <a:spcPts val="0"/>
              </a:spcAft>
            </a:pPr>
            <a:r>
              <a:rPr sz="1000">
                <a:solidFill>
                  <a:schemeClr val="dk1"/>
                </a:solidFill>
                <a:latin typeface="Arial"/>
              </a:rPr>
              <a:t>Maria receives groceries and proceeds to the nearest convenience store to buy additional household items for the family</a:t>
            </a:r>
            <a:endParaRPr sz="1000">
              <a:solidFill>
                <a:schemeClr val="dk1"/>
              </a:solidFill>
              <a:latin typeface="Arial"/>
              <a:ea typeface="Arial"/>
              <a:cs typeface="Arial"/>
              <a:sym typeface="Arial"/>
            </a:endParaRPr>
          </a:p>
        </p:txBody>
      </p:sp>
      <p:sp>
        <p:nvSpPr>
          <p:cNvPr id="680" name="Google Shape;680;p35"/>
          <p:cNvSpPr/>
          <p:nvPr/>
        </p:nvSpPr>
        <p:spPr>
          <a:xfrm>
            <a:off x="5079358" y="4297265"/>
            <a:ext cx="210854" cy="201975"/>
          </a:xfrm>
          <a:custGeom>
            <a:rect b="b" l="l" r="r" t="t"/>
            <a:pathLst>
              <a:path extrusionOk="0" h="134" w="140">
                <a:moveTo>
                  <a:pt x="137" y="0"/>
                </a:moveTo>
                <a:cubicBezTo>
                  <a:pt x="3" y="0"/>
                  <a:pt x="3" y="0"/>
                  <a:pt x="3" y="0"/>
                </a:cubicBezTo>
                <a:cubicBezTo>
                  <a:pt x="2" y="0"/>
                  <a:pt x="0" y="2"/>
                  <a:pt x="0" y="4"/>
                </a:cubicBezTo>
                <a:cubicBezTo>
                  <a:pt x="0" y="130"/>
                  <a:pt x="0" y="130"/>
                  <a:pt x="0" y="130"/>
                </a:cubicBezTo>
                <a:cubicBezTo>
                  <a:pt x="0" y="132"/>
                  <a:pt x="2" y="134"/>
                  <a:pt x="3" y="134"/>
                </a:cubicBezTo>
                <a:cubicBezTo>
                  <a:pt x="137" y="134"/>
                  <a:pt x="137" y="134"/>
                  <a:pt x="137" y="134"/>
                </a:cubicBezTo>
                <a:cubicBezTo>
                  <a:pt x="139" y="134"/>
                  <a:pt x="140" y="132"/>
                  <a:pt x="140" y="130"/>
                </a:cubicBezTo>
                <a:cubicBezTo>
                  <a:pt x="140" y="4"/>
                  <a:pt x="140" y="4"/>
                  <a:pt x="140" y="4"/>
                </a:cubicBezTo>
                <a:cubicBezTo>
                  <a:pt x="140" y="2"/>
                  <a:pt x="139" y="0"/>
                  <a:pt x="137" y="0"/>
                </a:cubicBezTo>
                <a:close/>
                <a:moveTo>
                  <a:pt x="32" y="13"/>
                </a:moveTo>
                <a:cubicBezTo>
                  <a:pt x="32" y="13"/>
                  <a:pt x="33" y="12"/>
                  <a:pt x="34" y="12"/>
                </a:cubicBezTo>
                <a:cubicBezTo>
                  <a:pt x="106" y="12"/>
                  <a:pt x="106" y="12"/>
                  <a:pt x="106" y="12"/>
                </a:cubicBezTo>
                <a:cubicBezTo>
                  <a:pt x="107" y="12"/>
                  <a:pt x="108" y="13"/>
                  <a:pt x="108" y="13"/>
                </a:cubicBezTo>
                <a:cubicBezTo>
                  <a:pt x="108" y="73"/>
                  <a:pt x="108" y="73"/>
                  <a:pt x="108" y="73"/>
                </a:cubicBezTo>
                <a:cubicBezTo>
                  <a:pt x="108" y="74"/>
                  <a:pt x="107" y="75"/>
                  <a:pt x="106" y="75"/>
                </a:cubicBezTo>
                <a:cubicBezTo>
                  <a:pt x="34" y="75"/>
                  <a:pt x="34" y="75"/>
                  <a:pt x="34" y="75"/>
                </a:cubicBezTo>
                <a:cubicBezTo>
                  <a:pt x="33" y="75"/>
                  <a:pt x="32" y="74"/>
                  <a:pt x="32" y="73"/>
                </a:cubicBezTo>
                <a:lnTo>
                  <a:pt x="32" y="13"/>
                </a:lnTo>
                <a:close/>
                <a:moveTo>
                  <a:pt x="76" y="123"/>
                </a:moveTo>
                <a:cubicBezTo>
                  <a:pt x="15" y="123"/>
                  <a:pt x="15" y="123"/>
                  <a:pt x="15" y="123"/>
                </a:cubicBezTo>
                <a:cubicBezTo>
                  <a:pt x="21" y="86"/>
                  <a:pt x="21" y="86"/>
                  <a:pt x="21" y="86"/>
                </a:cubicBezTo>
                <a:cubicBezTo>
                  <a:pt x="76" y="86"/>
                  <a:pt x="76" y="86"/>
                  <a:pt x="76" y="86"/>
                </a:cubicBezTo>
                <a:lnTo>
                  <a:pt x="76" y="123"/>
                </a:lnTo>
                <a:close/>
                <a:moveTo>
                  <a:pt x="130" y="92"/>
                </a:moveTo>
                <a:cubicBezTo>
                  <a:pt x="88" y="92"/>
                  <a:pt x="88" y="92"/>
                  <a:pt x="88" y="92"/>
                </a:cubicBezTo>
                <a:cubicBezTo>
                  <a:pt x="86" y="92"/>
                  <a:pt x="85" y="90"/>
                  <a:pt x="85" y="89"/>
                </a:cubicBezTo>
                <a:cubicBezTo>
                  <a:pt x="85" y="87"/>
                  <a:pt x="86" y="86"/>
                  <a:pt x="88" y="86"/>
                </a:cubicBezTo>
                <a:cubicBezTo>
                  <a:pt x="130" y="86"/>
                  <a:pt x="130" y="86"/>
                  <a:pt x="130" y="86"/>
                </a:cubicBezTo>
                <a:cubicBezTo>
                  <a:pt x="132" y="86"/>
                  <a:pt x="133" y="87"/>
                  <a:pt x="133" y="89"/>
                </a:cubicBezTo>
                <a:cubicBezTo>
                  <a:pt x="133" y="90"/>
                  <a:pt x="132" y="92"/>
                  <a:pt x="130" y="92"/>
                </a:cubicBezTo>
                <a:close/>
                <a:moveTo>
                  <a:pt x="127" y="88"/>
                </a:moveTo>
                <a:cubicBezTo>
                  <a:pt x="91" y="88"/>
                  <a:pt x="91" y="88"/>
                  <a:pt x="91" y="88"/>
                </a:cubicBezTo>
                <a:cubicBezTo>
                  <a:pt x="89" y="88"/>
                  <a:pt x="88" y="89"/>
                  <a:pt x="88" y="89"/>
                </a:cubicBezTo>
                <a:cubicBezTo>
                  <a:pt x="88" y="89"/>
                  <a:pt x="89" y="90"/>
                  <a:pt x="91" y="90"/>
                </a:cubicBezTo>
                <a:cubicBezTo>
                  <a:pt x="127" y="90"/>
                  <a:pt x="127" y="90"/>
                  <a:pt x="127" y="90"/>
                </a:cubicBezTo>
                <a:cubicBezTo>
                  <a:pt x="129" y="90"/>
                  <a:pt x="130" y="89"/>
                  <a:pt x="130" y="89"/>
                </a:cubicBezTo>
                <a:cubicBezTo>
                  <a:pt x="130" y="89"/>
                  <a:pt x="129" y="88"/>
                  <a:pt x="127" y="88"/>
                </a:cubicBezTo>
                <a:close/>
                <a:moveTo>
                  <a:pt x="53" y="114"/>
                </a:moveTo>
                <a:cubicBezTo>
                  <a:pt x="39" y="114"/>
                  <a:pt x="39" y="114"/>
                  <a:pt x="39" y="114"/>
                </a:cubicBezTo>
                <a:cubicBezTo>
                  <a:pt x="39" y="121"/>
                  <a:pt x="39" y="121"/>
                  <a:pt x="39" y="121"/>
                </a:cubicBezTo>
                <a:cubicBezTo>
                  <a:pt x="52" y="121"/>
                  <a:pt x="52" y="121"/>
                  <a:pt x="52" y="121"/>
                </a:cubicBezTo>
                <a:lnTo>
                  <a:pt x="53" y="114"/>
                </a:lnTo>
                <a:close/>
                <a:moveTo>
                  <a:pt x="36" y="88"/>
                </a:moveTo>
                <a:cubicBezTo>
                  <a:pt x="23" y="88"/>
                  <a:pt x="23" y="88"/>
                  <a:pt x="23" y="88"/>
                </a:cubicBezTo>
                <a:cubicBezTo>
                  <a:pt x="23" y="93"/>
                  <a:pt x="23" y="93"/>
                  <a:pt x="23" y="93"/>
                </a:cubicBezTo>
                <a:cubicBezTo>
                  <a:pt x="35" y="93"/>
                  <a:pt x="35" y="93"/>
                  <a:pt x="35" y="93"/>
                </a:cubicBezTo>
                <a:lnTo>
                  <a:pt x="36" y="88"/>
                </a:lnTo>
                <a:close/>
                <a:moveTo>
                  <a:pt x="18" y="121"/>
                </a:moveTo>
                <a:cubicBezTo>
                  <a:pt x="32" y="121"/>
                  <a:pt x="32" y="121"/>
                  <a:pt x="32" y="121"/>
                </a:cubicBezTo>
                <a:cubicBezTo>
                  <a:pt x="33" y="114"/>
                  <a:pt x="33" y="114"/>
                  <a:pt x="33" y="114"/>
                </a:cubicBezTo>
                <a:cubicBezTo>
                  <a:pt x="19" y="114"/>
                  <a:pt x="19" y="114"/>
                  <a:pt x="19" y="114"/>
                </a:cubicBezTo>
                <a:lnTo>
                  <a:pt x="18" y="121"/>
                </a:lnTo>
                <a:close/>
                <a:moveTo>
                  <a:pt x="20" y="111"/>
                </a:moveTo>
                <a:cubicBezTo>
                  <a:pt x="33" y="111"/>
                  <a:pt x="33" y="111"/>
                  <a:pt x="33" y="111"/>
                </a:cubicBezTo>
                <a:cubicBezTo>
                  <a:pt x="34" y="105"/>
                  <a:pt x="34" y="105"/>
                  <a:pt x="34" y="105"/>
                </a:cubicBezTo>
                <a:cubicBezTo>
                  <a:pt x="21" y="105"/>
                  <a:pt x="21" y="105"/>
                  <a:pt x="21" y="105"/>
                </a:cubicBezTo>
                <a:lnTo>
                  <a:pt x="20" y="111"/>
                </a:lnTo>
                <a:close/>
                <a:moveTo>
                  <a:pt x="53" y="105"/>
                </a:moveTo>
                <a:cubicBezTo>
                  <a:pt x="40" y="105"/>
                  <a:pt x="40" y="105"/>
                  <a:pt x="40" y="105"/>
                </a:cubicBezTo>
                <a:cubicBezTo>
                  <a:pt x="40" y="111"/>
                  <a:pt x="40" y="111"/>
                  <a:pt x="40" y="111"/>
                </a:cubicBezTo>
                <a:cubicBezTo>
                  <a:pt x="53" y="111"/>
                  <a:pt x="53" y="111"/>
                  <a:pt x="53" y="111"/>
                </a:cubicBezTo>
                <a:lnTo>
                  <a:pt x="53" y="105"/>
                </a:lnTo>
                <a:close/>
                <a:moveTo>
                  <a:pt x="35" y="96"/>
                </a:moveTo>
                <a:cubicBezTo>
                  <a:pt x="22" y="96"/>
                  <a:pt x="22" y="96"/>
                  <a:pt x="22" y="96"/>
                </a:cubicBezTo>
                <a:cubicBezTo>
                  <a:pt x="21" y="102"/>
                  <a:pt x="21" y="102"/>
                  <a:pt x="21" y="102"/>
                </a:cubicBezTo>
                <a:cubicBezTo>
                  <a:pt x="34" y="102"/>
                  <a:pt x="34" y="102"/>
                  <a:pt x="34" y="102"/>
                </a:cubicBezTo>
                <a:lnTo>
                  <a:pt x="35" y="96"/>
                </a:lnTo>
                <a:close/>
                <a:moveTo>
                  <a:pt x="73" y="105"/>
                </a:moveTo>
                <a:cubicBezTo>
                  <a:pt x="60" y="105"/>
                  <a:pt x="60" y="105"/>
                  <a:pt x="60" y="105"/>
                </a:cubicBezTo>
                <a:cubicBezTo>
                  <a:pt x="59" y="111"/>
                  <a:pt x="59" y="111"/>
                  <a:pt x="59" y="111"/>
                </a:cubicBezTo>
                <a:cubicBezTo>
                  <a:pt x="73" y="111"/>
                  <a:pt x="73" y="111"/>
                  <a:pt x="73" y="111"/>
                </a:cubicBezTo>
                <a:lnTo>
                  <a:pt x="73" y="105"/>
                </a:lnTo>
                <a:close/>
                <a:moveTo>
                  <a:pt x="54" y="96"/>
                </a:moveTo>
                <a:cubicBezTo>
                  <a:pt x="41" y="96"/>
                  <a:pt x="41" y="96"/>
                  <a:pt x="41" y="96"/>
                </a:cubicBezTo>
                <a:cubicBezTo>
                  <a:pt x="41" y="102"/>
                  <a:pt x="41" y="102"/>
                  <a:pt x="41" y="102"/>
                </a:cubicBezTo>
                <a:cubicBezTo>
                  <a:pt x="53" y="102"/>
                  <a:pt x="53" y="102"/>
                  <a:pt x="53" y="102"/>
                </a:cubicBezTo>
                <a:lnTo>
                  <a:pt x="54" y="96"/>
                </a:lnTo>
                <a:close/>
                <a:moveTo>
                  <a:pt x="73" y="88"/>
                </a:moveTo>
                <a:cubicBezTo>
                  <a:pt x="61" y="88"/>
                  <a:pt x="61" y="88"/>
                  <a:pt x="61" y="88"/>
                </a:cubicBezTo>
                <a:cubicBezTo>
                  <a:pt x="60" y="93"/>
                  <a:pt x="60" y="93"/>
                  <a:pt x="60" y="93"/>
                </a:cubicBezTo>
                <a:cubicBezTo>
                  <a:pt x="73" y="93"/>
                  <a:pt x="73" y="93"/>
                  <a:pt x="73" y="93"/>
                </a:cubicBezTo>
                <a:lnTo>
                  <a:pt x="73" y="88"/>
                </a:lnTo>
                <a:close/>
                <a:moveTo>
                  <a:pt x="73" y="96"/>
                </a:moveTo>
                <a:cubicBezTo>
                  <a:pt x="60" y="96"/>
                  <a:pt x="60" y="96"/>
                  <a:pt x="60" y="96"/>
                </a:cubicBezTo>
                <a:cubicBezTo>
                  <a:pt x="60" y="102"/>
                  <a:pt x="60" y="102"/>
                  <a:pt x="60" y="102"/>
                </a:cubicBezTo>
                <a:cubicBezTo>
                  <a:pt x="73" y="102"/>
                  <a:pt x="73" y="102"/>
                  <a:pt x="73" y="102"/>
                </a:cubicBezTo>
                <a:lnTo>
                  <a:pt x="73" y="96"/>
                </a:lnTo>
                <a:close/>
                <a:moveTo>
                  <a:pt x="54" y="88"/>
                </a:moveTo>
                <a:cubicBezTo>
                  <a:pt x="42" y="88"/>
                  <a:pt x="42" y="88"/>
                  <a:pt x="42" y="88"/>
                </a:cubicBezTo>
                <a:cubicBezTo>
                  <a:pt x="41" y="93"/>
                  <a:pt x="41" y="93"/>
                  <a:pt x="41" y="93"/>
                </a:cubicBezTo>
                <a:cubicBezTo>
                  <a:pt x="54" y="93"/>
                  <a:pt x="54" y="93"/>
                  <a:pt x="54" y="93"/>
                </a:cubicBezTo>
                <a:lnTo>
                  <a:pt x="54" y="88"/>
                </a:lnTo>
                <a:close/>
                <a:moveTo>
                  <a:pt x="73" y="114"/>
                </a:moveTo>
                <a:cubicBezTo>
                  <a:pt x="59" y="114"/>
                  <a:pt x="59" y="114"/>
                  <a:pt x="59" y="114"/>
                </a:cubicBezTo>
                <a:cubicBezTo>
                  <a:pt x="59" y="121"/>
                  <a:pt x="59" y="121"/>
                  <a:pt x="59" y="121"/>
                </a:cubicBezTo>
                <a:cubicBezTo>
                  <a:pt x="73" y="121"/>
                  <a:pt x="73" y="121"/>
                  <a:pt x="73" y="121"/>
                </a:cubicBezTo>
                <a:lnTo>
                  <a:pt x="73" y="1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1" name="Google Shape;681;p35"/>
          <p:cNvSpPr/>
          <p:nvPr/>
        </p:nvSpPr>
        <p:spPr>
          <a:xfrm>
            <a:off x="6758939" y="1239838"/>
            <a:ext cx="2093595" cy="3491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200">
                <a:solidFill>
                  <a:schemeClr val="lt1"/>
                </a:solidFill>
                <a:latin typeface="Arial"/>
              </a:rPr>
              <a:t>Future State</a:t>
            </a:r>
            <a:endParaRPr/>
          </a:p>
        </p:txBody>
      </p:sp>
      <p:sp>
        <p:nvSpPr>
          <p:cNvPr id="682" name="Google Shape;682;p35"/>
          <p:cNvSpPr/>
          <p:nvPr/>
        </p:nvSpPr>
        <p:spPr>
          <a:xfrm>
            <a:off x="6758939" y="1619423"/>
            <a:ext cx="2093595" cy="2963083"/>
          </a:xfrm>
          <a:prstGeom prst="rect">
            <a:avLst/>
          </a:prstGeom>
          <a:solidFill>
            <a:srgbClr val="EAE8E2"/>
          </a:solidFill>
          <a:ln>
            <a:noFill/>
          </a:ln>
        </p:spPr>
        <p:txBody>
          <a:bodyPr anchorCtr="0" anchor="t"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b="1" sz="1000">
                <a:solidFill>
                  <a:schemeClr val="dk1"/>
                </a:solidFill>
                <a:latin typeface="Arial"/>
              </a:rPr>
              <a:t>Local produce adoption can be facilitated by breaking the import cycle simultaneously, increasing overall local food supply</a:t>
            </a:r>
            <a:endParaRPr/>
          </a:p>
          <a:p>
            <a:pPr marL="203200" indent="-101600" algn="l">
              <a:spcBef>
                <a:spcPts val="500"/>
              </a:spcBef>
              <a:buChar char="•"/>
            </a:pPr>
            <a:r>
              <a:rPr sz="1000">
                <a:solidFill>
                  <a:schemeClr val="dk1"/>
                </a:solidFill>
                <a:latin typeface="Arial"/>
              </a:rPr>
              <a:t>Chun Kit receives produce directly from the AgriCo network without needing a physical wet market trip</a:t>
            </a:r>
          </a:p>
          <a:p>
            <a:pPr marL="203200" indent="-101600" algn="l">
              <a:spcBef>
                <a:spcPts val="500"/>
              </a:spcBef>
              <a:buChar char="•"/>
            </a:pPr>
            <a:r>
              <a:rPr sz="1000">
                <a:solidFill>
                  <a:schemeClr val="dk1"/>
                </a:solidFill>
                <a:latin typeface="Arial"/>
              </a:rPr>
              <a:t>Produce is distributed directly to Soo Keng, Marc, and Maria via local delivery networks</a:t>
            </a:r>
          </a:p>
          <a:p>
            <a:pPr marL="203200" indent="-101600" algn="l">
              <a:spcBef>
                <a:spcPts val="500"/>
              </a:spcBef>
              <a:buChar char="•"/>
            </a:pPr>
            <a:r>
              <a:rPr sz="1000">
                <a:solidFill>
                  <a:schemeClr val="dk1"/>
                </a:solidFill>
                <a:latin typeface="Arial"/>
              </a:rPr>
              <a:t>As local farming becomes widely adopted, Soo Keng, Marc, and Maria can source fresh produce locally without relying on imports</a:t>
            </a:r>
          </a:p>
        </p:txBody>
      </p:sp>
      <p:sp>
        <p:nvSpPr>
          <p:cNvPr id="683" name="Google Shape;683;p35"/>
          <p:cNvSpPr/>
          <p:nvPr/>
        </p:nvSpPr>
        <p:spPr>
          <a:xfrm rot="5400000">
            <a:off x="5703722" y="2754134"/>
            <a:ext cx="1792205" cy="181978"/>
          </a:xfrm>
          <a:prstGeom prst="triangle">
            <a:avLst>
              <a:gd fmla="val 50000" name="adj"/>
            </a:avLst>
          </a:prstGeom>
          <a:solidFill>
            <a:schemeClr val="accent3"/>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684" name="Google Shape;684;p35"/>
          <p:cNvSpPr/>
          <p:nvPr/>
        </p:nvSpPr>
        <p:spPr>
          <a:xfrm>
            <a:off x="6785172" y="2497996"/>
            <a:ext cx="208265" cy="208265"/>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spcBef>
                <a:spcPts val="0"/>
              </a:spcBef>
              <a:spcAft>
                <a:spcPts val="0"/>
              </a:spcAft>
            </a:pPr>
            <a:r>
              <a:rPr b="1" sz="1050">
                <a:solidFill>
                  <a:schemeClr val="lt1"/>
                </a:solidFill>
                <a:latin typeface="Arial"/>
              </a:rPr>
              <a:t>1</a:t>
            </a:r>
            <a:endParaRPr/>
          </a:p>
        </p:txBody>
      </p:sp>
      <p:sp>
        <p:nvSpPr>
          <p:cNvPr id="685" name="Google Shape;685;p35"/>
          <p:cNvSpPr/>
          <p:nvPr/>
        </p:nvSpPr>
        <p:spPr>
          <a:xfrm>
            <a:off x="6775508" y="3168947"/>
            <a:ext cx="208265" cy="208265"/>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spcBef>
                <a:spcPts val="0"/>
              </a:spcBef>
              <a:spcAft>
                <a:spcPts val="0"/>
              </a:spcAft>
            </a:pPr>
            <a:r>
              <a:rPr b="1" sz="1050">
                <a:solidFill>
                  <a:schemeClr val="lt1"/>
                </a:solidFill>
                <a:latin typeface="Arial"/>
              </a:rPr>
              <a:t>2</a:t>
            </a:r>
            <a:endParaRPr/>
          </a:p>
        </p:txBody>
      </p:sp>
      <p:sp>
        <p:nvSpPr>
          <p:cNvPr id="686" name="Google Shape;686;p35"/>
          <p:cNvSpPr/>
          <p:nvPr/>
        </p:nvSpPr>
        <p:spPr>
          <a:xfrm>
            <a:off x="6782124" y="3717363"/>
            <a:ext cx="208265" cy="208265"/>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spcBef>
                <a:spcPts val="0"/>
              </a:spcBef>
              <a:spcAft>
                <a:spcPts val="0"/>
              </a:spcAft>
            </a:pPr>
            <a:r>
              <a:rPr b="1" sz="1050">
                <a:solidFill>
                  <a:schemeClr val="lt1"/>
                </a:solidFill>
                <a:latin typeface="Arial"/>
              </a:rPr>
              <a:t>3</a:t>
            </a:r>
            <a:endParaRPr/>
          </a:p>
        </p:txBody>
      </p:sp>
      <p:pic>
        <p:nvPicPr>
          <p:cNvPr descr="Image result for scissors icon" id="687" name="Google Shape;687;p35"/>
          <p:cNvPicPr preferRelativeResize="0"/>
          <p:nvPr/>
        </p:nvPicPr>
        <p:blipFill rotWithShape="1">
          <a:blip r:embed="rId7">
            <a:alphaModFix/>
          </a:blip>
          <a:srcRect b="0" l="0" r="0" t="0"/>
          <a:stretch/>
        </p:blipFill>
        <p:spPr>
          <a:xfrm rot="-5585162">
            <a:off x="6715629" y="1671978"/>
            <a:ext cx="324441" cy="194663"/>
          </a:xfrm>
          <a:prstGeom prst="rect">
            <a:avLst/>
          </a:prstGeom>
          <a:noFill/>
          <a:ln>
            <a:noFill/>
          </a:ln>
        </p:spPr>
      </p:pic>
      <p:sp>
        <p:nvSpPr>
          <p:cNvPr id="688" name="Google Shape;688;p35"/>
          <p:cNvSpPr/>
          <p:nvPr/>
        </p:nvSpPr>
        <p:spPr>
          <a:xfrm>
            <a:off x="1139191" y="2067918"/>
            <a:ext cx="208265" cy="208265"/>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spcBef>
                <a:spcPts val="0"/>
              </a:spcBef>
              <a:spcAft>
                <a:spcPts val="0"/>
              </a:spcAft>
            </a:pPr>
            <a:r>
              <a:rPr b="1" sz="1050">
                <a:solidFill>
                  <a:schemeClr val="lt1"/>
                </a:solidFill>
                <a:latin typeface="Arial"/>
              </a:rPr>
              <a:t>1</a:t>
            </a:r>
            <a:endParaRPr/>
          </a:p>
        </p:txBody>
      </p:sp>
      <p:sp>
        <p:nvSpPr>
          <p:cNvPr id="689" name="Google Shape;689;p35"/>
          <p:cNvSpPr/>
          <p:nvPr/>
        </p:nvSpPr>
        <p:spPr>
          <a:xfrm>
            <a:off x="2266241" y="1451979"/>
            <a:ext cx="208265" cy="208265"/>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spcBef>
                <a:spcPts val="0"/>
              </a:spcBef>
              <a:spcAft>
                <a:spcPts val="0"/>
              </a:spcAft>
            </a:pPr>
            <a:r>
              <a:rPr b="1" sz="1050">
                <a:solidFill>
                  <a:schemeClr val="lt1"/>
                </a:solidFill>
                <a:latin typeface="Arial"/>
              </a:rPr>
              <a:t>2</a:t>
            </a:r>
            <a:endParaRPr/>
          </a:p>
        </p:txBody>
      </p:sp>
      <p:sp>
        <p:nvSpPr>
          <p:cNvPr id="690" name="Google Shape;690;p35"/>
          <p:cNvSpPr/>
          <p:nvPr/>
        </p:nvSpPr>
        <p:spPr>
          <a:xfrm>
            <a:off x="4094416" y="1343948"/>
            <a:ext cx="208265" cy="208265"/>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spcBef>
                <a:spcPts val="0"/>
              </a:spcBef>
              <a:spcAft>
                <a:spcPts val="0"/>
              </a:spcAft>
            </a:pPr>
            <a:r>
              <a:rPr b="1" sz="1050">
                <a:solidFill>
                  <a:schemeClr val="lt1"/>
                </a:solidFill>
                <a:latin typeface="Arial"/>
              </a:rPr>
              <a:t>3</a:t>
            </a:r>
            <a:endParaRPr/>
          </a:p>
        </p:txBody>
      </p:sp>
      <p:pic>
        <p:nvPicPr>
          <p:cNvPr descr="Image result for scissors icon" id="691" name="Google Shape;691;p35"/>
          <p:cNvPicPr preferRelativeResize="0"/>
          <p:nvPr/>
        </p:nvPicPr>
        <p:blipFill rotWithShape="1">
          <a:blip r:embed="rId7">
            <a:alphaModFix/>
          </a:blip>
          <a:srcRect b="0" l="0" r="0" t="0"/>
          <a:stretch/>
        </p:blipFill>
        <p:spPr>
          <a:xfrm rot="-5585162">
            <a:off x="2256200" y="1791859"/>
            <a:ext cx="269924" cy="161953"/>
          </a:xfrm>
          <a:prstGeom prst="rect">
            <a:avLst/>
          </a:prstGeom>
          <a:noFill/>
          <a:ln>
            <a:noFill/>
          </a:ln>
        </p:spPr>
      </p:pic>
      <p:pic>
        <p:nvPicPr>
          <p:cNvPr descr="Image result for scissors icon" id="692" name="Google Shape;692;p35"/>
          <p:cNvPicPr preferRelativeResize="0"/>
          <p:nvPr/>
        </p:nvPicPr>
        <p:blipFill rotWithShape="1">
          <a:blip r:embed="rId7">
            <a:alphaModFix/>
          </a:blip>
          <a:srcRect b="0" l="0" r="0" t="0"/>
          <a:stretch/>
        </p:blipFill>
        <p:spPr>
          <a:xfrm rot="-5585162">
            <a:off x="1130373" y="2456938"/>
            <a:ext cx="269924" cy="161953"/>
          </a:xfrm>
          <a:prstGeom prst="rect">
            <a:avLst/>
          </a:prstGeom>
          <a:noFill/>
          <a:ln>
            <a:noFill/>
          </a:ln>
        </p:spPr>
      </p:pic>
      <p:pic>
        <p:nvPicPr>
          <p:cNvPr descr="Image result for scissors icon" id="693" name="Google Shape;693;p35"/>
          <p:cNvPicPr preferRelativeResize="0"/>
          <p:nvPr/>
        </p:nvPicPr>
        <p:blipFill rotWithShape="1">
          <a:blip r:embed="rId7">
            <a:alphaModFix/>
          </a:blip>
          <a:srcRect b="0" l="0" r="0" t="0"/>
          <a:stretch/>
        </p:blipFill>
        <p:spPr>
          <a:xfrm rot="-5585162">
            <a:off x="2398300" y="2190323"/>
            <a:ext cx="269924" cy="161953"/>
          </a:xfrm>
          <a:prstGeom prst="rect">
            <a:avLst/>
          </a:prstGeom>
          <a:noFill/>
          <a:ln>
            <a:noFill/>
          </a:ln>
        </p:spPr>
      </p:pic>
      <p:pic>
        <p:nvPicPr>
          <p:cNvPr descr="Image result for scissors icon" id="694" name="Google Shape;694;p35"/>
          <p:cNvPicPr preferRelativeResize="0"/>
          <p:nvPr/>
        </p:nvPicPr>
        <p:blipFill rotWithShape="1">
          <a:blip r:embed="rId7">
            <a:alphaModFix/>
          </a:blip>
          <a:srcRect b="0" l="0" r="0" t="0"/>
          <a:stretch/>
        </p:blipFill>
        <p:spPr>
          <a:xfrm rot="-5585162">
            <a:off x="2410965" y="2950865"/>
            <a:ext cx="269924" cy="161953"/>
          </a:xfrm>
          <a:prstGeom prst="rect">
            <a:avLst/>
          </a:prstGeom>
          <a:noFill/>
          <a:ln>
            <a:noFill/>
          </a:ln>
        </p:spPr>
      </p:pic>
      <p:pic>
        <p:nvPicPr>
          <p:cNvPr descr="Image result for scissors icon" id="695" name="Google Shape;695;p35"/>
          <p:cNvPicPr preferRelativeResize="0"/>
          <p:nvPr/>
        </p:nvPicPr>
        <p:blipFill rotWithShape="1">
          <a:blip r:embed="rId7">
            <a:alphaModFix/>
          </a:blip>
          <a:srcRect b="0" l="0" r="0" t="0"/>
          <a:stretch/>
        </p:blipFill>
        <p:spPr>
          <a:xfrm rot="-5585162">
            <a:off x="3904616" y="1718393"/>
            <a:ext cx="269924" cy="161953"/>
          </a:xfrm>
          <a:prstGeom prst="rect">
            <a:avLst/>
          </a:prstGeom>
          <a:noFill/>
          <a:ln>
            <a:noFill/>
          </a:ln>
        </p:spPr>
      </p:pic>
      <p:pic>
        <p:nvPicPr>
          <p:cNvPr descr="Image result for scissors icon" id="696" name="Google Shape;696;p35"/>
          <p:cNvPicPr preferRelativeResize="0"/>
          <p:nvPr/>
        </p:nvPicPr>
        <p:blipFill rotWithShape="1">
          <a:blip r:embed="rId7">
            <a:alphaModFix/>
          </a:blip>
          <a:srcRect b="0" l="0" r="0" t="0"/>
          <a:stretch/>
        </p:blipFill>
        <p:spPr>
          <a:xfrm rot="-5585162">
            <a:off x="4010651" y="2795006"/>
            <a:ext cx="269924" cy="161953"/>
          </a:xfrm>
          <a:prstGeom prst="rect">
            <a:avLst/>
          </a:prstGeom>
          <a:noFill/>
          <a:ln>
            <a:noFill/>
          </a:ln>
        </p:spPr>
      </p:pic>
      <p:pic>
        <p:nvPicPr>
          <p:cNvPr descr="Image result for scissors icon" id="697" name="Google Shape;697;p35"/>
          <p:cNvPicPr preferRelativeResize="0"/>
          <p:nvPr/>
        </p:nvPicPr>
        <p:blipFill rotWithShape="1">
          <a:blip r:embed="rId7">
            <a:alphaModFix/>
          </a:blip>
          <a:srcRect b="0" l="0" r="0" t="0"/>
          <a:stretch/>
        </p:blipFill>
        <p:spPr>
          <a:xfrm rot="-5585162">
            <a:off x="3959562" y="3926491"/>
            <a:ext cx="269924" cy="1619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6"/>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There are five key needs of new urban farming offering that will appeal to the People and beyond</a:t>
            </a:r>
            <a:endParaRPr/>
          </a:p>
        </p:txBody>
      </p:sp>
      <p:sp>
        <p:nvSpPr>
          <p:cNvPr id="704" name="Google Shape;704;p36"/>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705" name="Google Shape;705;p36"/>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706" name="Google Shape;706;p36"/>
          <p:cNvSpPr txBox="1"/>
          <p:nvPr/>
        </p:nvSpPr>
        <p:spPr>
          <a:xfrm>
            <a:off x="309562" y="1138144"/>
            <a:ext cx="8140700" cy="248560"/>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chemeClr val="dk1"/>
              </a:buClr>
              <a:buSzPts val="1400"/>
            </a:pPr>
            <a:r>
              <a:rPr b="1" sz="1400">
                <a:solidFill>
                  <a:schemeClr val="dk1"/>
                </a:solidFill>
                <a:latin typeface="Arial"/>
              </a:rPr>
              <a:t>Consumer Facing Produce Example Use Cases</a:t>
            </a:r>
            <a:endParaRPr b="0" sz="1200">
              <a:solidFill>
                <a:schemeClr val="dk1"/>
              </a:solidFill>
              <a:latin typeface="Arial"/>
              <a:ea typeface="Arial"/>
              <a:cs typeface="Arial"/>
              <a:sym typeface="Arial"/>
            </a:endParaRPr>
          </a:p>
        </p:txBody>
      </p:sp>
      <p:sp>
        <p:nvSpPr>
          <p:cNvPr id="707" name="Google Shape;707;p36"/>
          <p:cNvSpPr txBox="1"/>
          <p:nvPr/>
        </p:nvSpPr>
        <p:spPr>
          <a:xfrm>
            <a:off x="311945" y="4725871"/>
            <a:ext cx="8522492"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sz="600">
                <a:solidFill>
                  <a:srgbClr val="000000"/>
                </a:solidFill>
                <a:latin typeface="Arial"/>
              </a:rPr>
              <a:t>Source: PwC Strategy&amp; analysis</a:t>
            </a:r>
            <a:endParaRPr/>
          </a:p>
        </p:txBody>
      </p:sp>
      <p:sp>
        <p:nvSpPr>
          <p:cNvPr id="708" name="Google Shape;708;p36"/>
          <p:cNvSpPr txBox="1"/>
          <p:nvPr/>
        </p:nvSpPr>
        <p:spPr>
          <a:xfrm>
            <a:off x="170080" y="1378664"/>
            <a:ext cx="1407508" cy="169277"/>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100">
                <a:solidFill>
                  <a:schemeClr val="dk1"/>
                </a:solidFill>
                <a:latin typeface="Arial"/>
              </a:rPr>
              <a:t>Produce Category</a:t>
            </a:r>
            <a:endParaRPr/>
          </a:p>
        </p:txBody>
      </p:sp>
      <p:sp>
        <p:nvSpPr>
          <p:cNvPr id="709" name="Google Shape;709;p36"/>
          <p:cNvSpPr txBox="1"/>
          <p:nvPr/>
        </p:nvSpPr>
        <p:spPr>
          <a:xfrm>
            <a:off x="1692615" y="1386704"/>
            <a:ext cx="1553070" cy="169277"/>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100">
                <a:solidFill>
                  <a:schemeClr val="dk1"/>
                </a:solidFill>
                <a:latin typeface="Arial"/>
              </a:rPr>
              <a:t>Supply Flow</a:t>
            </a:r>
            <a:endParaRPr/>
          </a:p>
        </p:txBody>
      </p:sp>
      <p:sp>
        <p:nvSpPr>
          <p:cNvPr id="710" name="Google Shape;710;p36"/>
          <p:cNvSpPr txBox="1"/>
          <p:nvPr/>
        </p:nvSpPr>
        <p:spPr>
          <a:xfrm>
            <a:off x="3698516" y="1378664"/>
            <a:ext cx="1553070" cy="169277"/>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100">
                <a:solidFill>
                  <a:schemeClr val="dk1"/>
                </a:solidFill>
                <a:latin typeface="Arial"/>
              </a:rPr>
              <a:t>Distribution Channel</a:t>
            </a:r>
            <a:endParaRPr/>
          </a:p>
        </p:txBody>
      </p:sp>
      <p:pic>
        <p:nvPicPr>
          <p:cNvPr id="711" name="Google Shape;711;p36"/>
          <p:cNvPicPr preferRelativeResize="0"/>
          <p:nvPr/>
        </p:nvPicPr>
        <p:blipFill rotWithShape="1">
          <a:blip r:embed="rId3">
            <a:alphaModFix/>
          </a:blip>
          <a:srcRect b="0" l="0" r="0" t="0"/>
          <a:stretch/>
        </p:blipFill>
        <p:spPr>
          <a:xfrm>
            <a:off x="2718481" y="4120363"/>
            <a:ext cx="482176" cy="476517"/>
          </a:xfrm>
          <a:prstGeom prst="ellipse">
            <a:avLst/>
          </a:prstGeom>
          <a:solidFill>
            <a:srgbClr val="B6AF99"/>
          </a:solidFill>
          <a:ln cap="rnd" cmpd="sng" w="19050">
            <a:solidFill>
              <a:srgbClr val="968C6D"/>
            </a:solidFill>
            <a:prstDash val="solid"/>
            <a:round/>
            <a:headEnd len="sm" w="sm" type="none"/>
            <a:tailEnd len="sm" w="sm" type="none"/>
          </a:ln>
        </p:spPr>
      </p:pic>
      <p:sp>
        <p:nvSpPr>
          <p:cNvPr id="712" name="Google Shape;712;p36"/>
          <p:cNvSpPr/>
          <p:nvPr/>
        </p:nvSpPr>
        <p:spPr>
          <a:xfrm>
            <a:off x="323850" y="3451204"/>
            <a:ext cx="1101381" cy="5827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Govt food programs</a:t>
            </a:r>
            <a:endParaRPr/>
          </a:p>
        </p:txBody>
      </p:sp>
      <p:sp>
        <p:nvSpPr>
          <p:cNvPr id="713" name="Google Shape;713;p36"/>
          <p:cNvSpPr/>
          <p:nvPr/>
        </p:nvSpPr>
        <p:spPr>
          <a:xfrm>
            <a:off x="323850" y="4077690"/>
            <a:ext cx="1101381" cy="5827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Community distribution</a:t>
            </a:r>
            <a:endParaRPr b="1" sz="1100">
              <a:solidFill>
                <a:schemeClr val="lt1"/>
              </a:solidFill>
              <a:latin typeface="Arial"/>
              <a:ea typeface="Arial"/>
              <a:cs typeface="Arial"/>
              <a:sym typeface="Arial"/>
            </a:endParaRPr>
          </a:p>
        </p:txBody>
      </p:sp>
      <p:pic>
        <p:nvPicPr>
          <p:cNvPr id="714" name="Google Shape;714;p36"/>
          <p:cNvPicPr preferRelativeResize="0"/>
          <p:nvPr/>
        </p:nvPicPr>
        <p:blipFill rotWithShape="1">
          <a:blip r:embed="rId4">
            <a:alphaModFix/>
          </a:blip>
          <a:srcRect b="0" l="0" r="0" t="0"/>
          <a:stretch/>
        </p:blipFill>
        <p:spPr>
          <a:xfrm>
            <a:off x="1611623" y="3510063"/>
            <a:ext cx="494754" cy="476517"/>
          </a:xfrm>
          <a:prstGeom prst="ellipse">
            <a:avLst/>
          </a:prstGeom>
          <a:noFill/>
          <a:ln cap="rnd" cmpd="sng" w="19050">
            <a:solidFill>
              <a:srgbClr val="000000"/>
            </a:solidFill>
            <a:prstDash val="solid"/>
            <a:round/>
            <a:headEnd len="sm" w="sm" type="none"/>
            <a:tailEnd len="sm" w="sm" type="none"/>
          </a:ln>
        </p:spPr>
      </p:pic>
      <p:cxnSp>
        <p:nvCxnSpPr>
          <p:cNvPr id="715" name="Google Shape;715;p36"/>
          <p:cNvCxnSpPr/>
          <p:nvPr/>
        </p:nvCxnSpPr>
        <p:spPr>
          <a:xfrm>
            <a:off x="2217478" y="3748322"/>
            <a:ext cx="364043" cy="0"/>
          </a:xfrm>
          <a:prstGeom prst="straightConnector1">
            <a:avLst/>
          </a:prstGeom>
          <a:noFill/>
          <a:ln cap="flat" cmpd="sng" w="19050">
            <a:solidFill>
              <a:schemeClr val="dk1"/>
            </a:solidFill>
            <a:prstDash val="dash"/>
            <a:round/>
            <a:headEnd len="sm" w="sm" type="none"/>
            <a:tailEnd len="med" w="med" type="triangle"/>
          </a:ln>
        </p:spPr>
      </p:cxnSp>
      <p:cxnSp>
        <p:nvCxnSpPr>
          <p:cNvPr id="716" name="Google Shape;716;p36"/>
          <p:cNvCxnSpPr/>
          <p:nvPr/>
        </p:nvCxnSpPr>
        <p:spPr>
          <a:xfrm>
            <a:off x="2217478" y="4371983"/>
            <a:ext cx="364043" cy="0"/>
          </a:xfrm>
          <a:prstGeom prst="straightConnector1">
            <a:avLst/>
          </a:prstGeom>
          <a:noFill/>
          <a:ln cap="flat" cmpd="sng" w="19050">
            <a:solidFill>
              <a:schemeClr val="dk1"/>
            </a:solidFill>
            <a:prstDash val="dash"/>
            <a:round/>
            <a:headEnd len="sm" w="sm" type="none"/>
            <a:tailEnd len="med" w="med" type="triangle"/>
          </a:ln>
        </p:spPr>
      </p:cxnSp>
      <p:sp>
        <p:nvSpPr>
          <p:cNvPr id="717" name="Google Shape;717;p36"/>
          <p:cNvSpPr/>
          <p:nvPr/>
        </p:nvSpPr>
        <p:spPr>
          <a:xfrm>
            <a:off x="3387648" y="3451204"/>
            <a:ext cx="2165933" cy="582761"/>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1000">
                <a:solidFill>
                  <a:schemeClr val="dk1"/>
                </a:solidFill>
                <a:latin typeface="Arial"/>
              </a:rPr>
              <a:t>Produce sourced via govt tenders – complex process with administrative requirements</a:t>
            </a:r>
            <a:endParaRPr/>
          </a:p>
        </p:txBody>
      </p:sp>
      <p:sp>
        <p:nvSpPr>
          <p:cNvPr id="718" name="Google Shape;718;p36"/>
          <p:cNvSpPr/>
          <p:nvPr/>
        </p:nvSpPr>
        <p:spPr>
          <a:xfrm>
            <a:off x="3387648" y="4077690"/>
            <a:ext cx="2165933" cy="582761"/>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1000">
                <a:solidFill>
                  <a:schemeClr val="dk1"/>
                </a:solidFill>
                <a:latin typeface="Arial"/>
              </a:rPr>
              <a:t>Produce distributed via community centres, increasingly using local networks – limited experience</a:t>
            </a:r>
            <a:endParaRPr sz="1000">
              <a:solidFill>
                <a:schemeClr val="dk1"/>
              </a:solidFill>
              <a:latin typeface="Arial"/>
              <a:ea typeface="Arial"/>
              <a:cs typeface="Arial"/>
              <a:sym typeface="Arial"/>
            </a:endParaRPr>
          </a:p>
        </p:txBody>
      </p:sp>
      <p:pic>
        <p:nvPicPr>
          <p:cNvPr id="719" name="Google Shape;719;p36"/>
          <p:cNvPicPr preferRelativeResize="0"/>
          <p:nvPr/>
        </p:nvPicPr>
        <p:blipFill rotWithShape="1">
          <a:blip r:embed="rId5">
            <a:alphaModFix/>
          </a:blip>
          <a:srcRect b="0" l="0" r="0" t="0"/>
          <a:stretch/>
        </p:blipFill>
        <p:spPr>
          <a:xfrm>
            <a:off x="2704460" y="2258407"/>
            <a:ext cx="479708" cy="476517"/>
          </a:xfrm>
          <a:prstGeom prst="ellipse">
            <a:avLst/>
          </a:prstGeom>
          <a:noFill/>
          <a:ln cap="rnd" cmpd="sng" w="19050">
            <a:solidFill>
              <a:srgbClr val="EB8C00"/>
            </a:solidFill>
            <a:prstDash val="solid"/>
            <a:round/>
            <a:headEnd len="sm" w="sm" type="none"/>
            <a:tailEnd len="sm" w="sm" type="none"/>
          </a:ln>
        </p:spPr>
      </p:pic>
      <p:pic>
        <p:nvPicPr>
          <p:cNvPr id="720" name="Google Shape;720;p36"/>
          <p:cNvPicPr preferRelativeResize="0"/>
          <p:nvPr/>
        </p:nvPicPr>
        <p:blipFill rotWithShape="1">
          <a:blip r:embed="rId6">
            <a:alphaModFix/>
          </a:blip>
          <a:srcRect b="0" l="0" r="0" t="0"/>
          <a:stretch/>
        </p:blipFill>
        <p:spPr>
          <a:xfrm>
            <a:off x="2731602" y="2867970"/>
            <a:ext cx="478606" cy="476517"/>
          </a:xfrm>
          <a:prstGeom prst="ellipse">
            <a:avLst/>
          </a:prstGeom>
          <a:solidFill>
            <a:srgbClr val="B6AF99"/>
          </a:solidFill>
          <a:ln cap="rnd" cmpd="sng" w="19050">
            <a:solidFill>
              <a:srgbClr val="968C6D"/>
            </a:solidFill>
            <a:prstDash val="solid"/>
            <a:round/>
            <a:headEnd len="sm" w="sm" type="none"/>
            <a:tailEnd len="sm" w="sm" type="none"/>
          </a:ln>
        </p:spPr>
      </p:pic>
      <p:sp>
        <p:nvSpPr>
          <p:cNvPr id="721" name="Google Shape;721;p36"/>
          <p:cNvSpPr/>
          <p:nvPr/>
        </p:nvSpPr>
        <p:spPr>
          <a:xfrm>
            <a:off x="323850" y="1566783"/>
            <a:ext cx="1101381" cy="5827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Fresh produce delivery</a:t>
            </a:r>
            <a:endParaRPr b="1" sz="1100">
              <a:solidFill>
                <a:schemeClr val="lt1"/>
              </a:solidFill>
              <a:latin typeface="Arial"/>
              <a:ea typeface="Arial"/>
              <a:cs typeface="Arial"/>
              <a:sym typeface="Arial"/>
            </a:endParaRPr>
          </a:p>
        </p:txBody>
      </p:sp>
      <p:sp>
        <p:nvSpPr>
          <p:cNvPr id="722" name="Google Shape;722;p36"/>
          <p:cNvSpPr/>
          <p:nvPr/>
        </p:nvSpPr>
        <p:spPr>
          <a:xfrm>
            <a:off x="323850" y="2193269"/>
            <a:ext cx="1101381" cy="5827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Restaurant supply</a:t>
            </a:r>
            <a:endParaRPr b="1" sz="1100">
              <a:solidFill>
                <a:schemeClr val="lt1"/>
              </a:solidFill>
              <a:latin typeface="Arial"/>
              <a:ea typeface="Arial"/>
              <a:cs typeface="Arial"/>
              <a:sym typeface="Arial"/>
            </a:endParaRPr>
          </a:p>
        </p:txBody>
      </p:sp>
      <p:sp>
        <p:nvSpPr>
          <p:cNvPr id="723" name="Google Shape;723;p36"/>
          <p:cNvSpPr/>
          <p:nvPr/>
        </p:nvSpPr>
        <p:spPr>
          <a:xfrm>
            <a:off x="323850" y="2819756"/>
            <a:ext cx="1101381" cy="5827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School meals</a:t>
            </a:r>
            <a:endParaRPr b="1" sz="1100">
              <a:solidFill>
                <a:schemeClr val="lt1"/>
              </a:solidFill>
              <a:latin typeface="Arial"/>
              <a:ea typeface="Arial"/>
              <a:cs typeface="Arial"/>
              <a:sym typeface="Arial"/>
            </a:endParaRPr>
          </a:p>
        </p:txBody>
      </p:sp>
      <p:pic>
        <p:nvPicPr>
          <p:cNvPr id="724" name="Google Shape;724;p36"/>
          <p:cNvPicPr preferRelativeResize="0"/>
          <p:nvPr/>
        </p:nvPicPr>
        <p:blipFill rotWithShape="1">
          <a:blip r:embed="rId7">
            <a:alphaModFix/>
          </a:blip>
          <a:srcRect b="0" l="0" r="0" t="0"/>
          <a:stretch/>
        </p:blipFill>
        <p:spPr>
          <a:xfrm>
            <a:off x="1628931" y="1623010"/>
            <a:ext cx="460138" cy="476517"/>
          </a:xfrm>
          <a:prstGeom prst="ellipse">
            <a:avLst/>
          </a:prstGeom>
          <a:noFill/>
          <a:ln cap="rnd" cmpd="sng" w="19050">
            <a:solidFill>
              <a:srgbClr val="82141E"/>
            </a:solidFill>
            <a:prstDash val="solid"/>
            <a:round/>
            <a:headEnd len="sm" w="sm" type="none"/>
            <a:tailEnd len="sm" w="sm" type="none"/>
          </a:ln>
        </p:spPr>
      </p:pic>
      <p:cxnSp>
        <p:nvCxnSpPr>
          <p:cNvPr id="725" name="Google Shape;725;p36"/>
          <p:cNvCxnSpPr/>
          <p:nvPr/>
        </p:nvCxnSpPr>
        <p:spPr>
          <a:xfrm>
            <a:off x="2217478" y="1858251"/>
            <a:ext cx="364043" cy="0"/>
          </a:xfrm>
          <a:prstGeom prst="straightConnector1">
            <a:avLst/>
          </a:prstGeom>
          <a:noFill/>
          <a:ln cap="flat" cmpd="sng" w="19050">
            <a:solidFill>
              <a:schemeClr val="dk1"/>
            </a:solidFill>
            <a:prstDash val="dash"/>
            <a:round/>
            <a:headEnd len="sm" w="sm" type="none"/>
            <a:tailEnd len="med" w="med" type="triangle"/>
          </a:ln>
        </p:spPr>
      </p:cxnSp>
      <p:cxnSp>
        <p:nvCxnSpPr>
          <p:cNvPr id="726" name="Google Shape;726;p36"/>
          <p:cNvCxnSpPr/>
          <p:nvPr/>
        </p:nvCxnSpPr>
        <p:spPr>
          <a:xfrm>
            <a:off x="2217478" y="2481912"/>
            <a:ext cx="364043" cy="0"/>
          </a:xfrm>
          <a:prstGeom prst="straightConnector1">
            <a:avLst/>
          </a:prstGeom>
          <a:noFill/>
          <a:ln cap="flat" cmpd="sng" w="19050">
            <a:solidFill>
              <a:schemeClr val="dk1"/>
            </a:solidFill>
            <a:prstDash val="dash"/>
            <a:round/>
            <a:headEnd len="sm" w="sm" type="none"/>
            <a:tailEnd len="med" w="med" type="triangle"/>
          </a:ln>
        </p:spPr>
      </p:cxnSp>
      <p:pic>
        <p:nvPicPr>
          <p:cNvPr id="727" name="Google Shape;727;p36"/>
          <p:cNvPicPr preferRelativeResize="0"/>
          <p:nvPr/>
        </p:nvPicPr>
        <p:blipFill rotWithShape="1">
          <a:blip r:embed="rId8">
            <a:alphaModFix/>
          </a:blip>
          <a:srcRect b="0" l="11649" r="5876" t="0"/>
          <a:stretch/>
        </p:blipFill>
        <p:spPr>
          <a:xfrm>
            <a:off x="1600500" y="2867970"/>
            <a:ext cx="488569" cy="476517"/>
          </a:xfrm>
          <a:prstGeom prst="ellipse">
            <a:avLst/>
          </a:prstGeom>
          <a:noFill/>
          <a:ln cap="rnd" cmpd="sng" w="19050">
            <a:solidFill>
              <a:srgbClr val="000000"/>
            </a:solidFill>
            <a:prstDash val="solid"/>
            <a:round/>
            <a:headEnd len="sm" w="sm" type="none"/>
            <a:tailEnd len="sm" w="sm" type="none"/>
          </a:ln>
        </p:spPr>
      </p:pic>
      <p:cxnSp>
        <p:nvCxnSpPr>
          <p:cNvPr id="728" name="Google Shape;728;p36"/>
          <p:cNvCxnSpPr/>
          <p:nvPr/>
        </p:nvCxnSpPr>
        <p:spPr>
          <a:xfrm>
            <a:off x="2217478" y="3105574"/>
            <a:ext cx="364043" cy="0"/>
          </a:xfrm>
          <a:prstGeom prst="straightConnector1">
            <a:avLst/>
          </a:prstGeom>
          <a:noFill/>
          <a:ln cap="flat" cmpd="sng" w="19050">
            <a:solidFill>
              <a:schemeClr val="dk1"/>
            </a:solidFill>
            <a:prstDash val="dash"/>
            <a:round/>
            <a:headEnd len="sm" w="sm" type="none"/>
            <a:tailEnd len="med" w="med" type="triangle"/>
          </a:ln>
        </p:spPr>
      </p:cxnSp>
      <p:sp>
        <p:nvSpPr>
          <p:cNvPr id="729" name="Google Shape;729;p36"/>
          <p:cNvSpPr/>
          <p:nvPr/>
        </p:nvSpPr>
        <p:spPr>
          <a:xfrm>
            <a:off x="3387648" y="1566783"/>
            <a:ext cx="2165933" cy="582761"/>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1000">
                <a:solidFill>
                  <a:schemeClr val="dk1"/>
                </a:solidFill>
                <a:latin typeface="Arial"/>
              </a:rPr>
              <a:t>Delivery via local farms, online platforms, or neighbourhood collection points – wide range of channels</a:t>
            </a:r>
            <a:endParaRPr sz="1000">
              <a:solidFill>
                <a:schemeClr val="dk1"/>
              </a:solidFill>
              <a:latin typeface="Arial"/>
              <a:ea typeface="Arial"/>
              <a:cs typeface="Arial"/>
              <a:sym typeface="Arial"/>
            </a:endParaRPr>
          </a:p>
        </p:txBody>
      </p:sp>
      <p:sp>
        <p:nvSpPr>
          <p:cNvPr id="730" name="Google Shape;730;p36"/>
          <p:cNvSpPr/>
          <p:nvPr/>
        </p:nvSpPr>
        <p:spPr>
          <a:xfrm>
            <a:off x="3387648" y="2193269"/>
            <a:ext cx="2165933" cy="582761"/>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1000">
                <a:solidFill>
                  <a:schemeClr val="dk1"/>
                </a:solidFill>
                <a:latin typeface="Arial"/>
              </a:rPr>
              <a:t>Produce supplied via wholesale – fragmented and lengthy distribution process</a:t>
            </a:r>
            <a:endParaRPr sz="1000">
              <a:solidFill>
                <a:schemeClr val="dk1"/>
              </a:solidFill>
              <a:latin typeface="Arial"/>
              <a:ea typeface="Arial"/>
              <a:cs typeface="Arial"/>
              <a:sym typeface="Arial"/>
            </a:endParaRPr>
          </a:p>
        </p:txBody>
      </p:sp>
      <p:sp>
        <p:nvSpPr>
          <p:cNvPr id="731" name="Google Shape;731;p36"/>
          <p:cNvSpPr/>
          <p:nvPr/>
        </p:nvSpPr>
        <p:spPr>
          <a:xfrm>
            <a:off x="3387648" y="2819756"/>
            <a:ext cx="2165933" cy="582761"/>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1000">
                <a:solidFill>
                  <a:schemeClr val="dk1"/>
                </a:solidFill>
                <a:latin typeface="Arial"/>
              </a:rPr>
              <a:t>Produce sourcing mostly done via importers, emerging offerings with local farms</a:t>
            </a:r>
            <a:endParaRPr sz="1000">
              <a:solidFill>
                <a:schemeClr val="dk1"/>
              </a:solidFill>
              <a:latin typeface="Arial"/>
              <a:ea typeface="Arial"/>
              <a:cs typeface="Arial"/>
              <a:sym typeface="Arial"/>
            </a:endParaRPr>
          </a:p>
        </p:txBody>
      </p:sp>
      <p:grpSp>
        <p:nvGrpSpPr>
          <p:cNvPr id="732" name="Google Shape;732;p36"/>
          <p:cNvGrpSpPr/>
          <p:nvPr/>
        </p:nvGrpSpPr>
        <p:grpSpPr>
          <a:xfrm>
            <a:off x="5617290" y="1383539"/>
            <a:ext cx="1313677" cy="3266401"/>
            <a:chOff x="7515998" y="1387801"/>
            <a:chExt cx="1313677" cy="3266401"/>
          </a:xfrm>
        </p:grpSpPr>
        <p:sp>
          <p:nvSpPr>
            <p:cNvPr id="733" name="Google Shape;733;p36"/>
            <p:cNvSpPr txBox="1"/>
            <p:nvPr/>
          </p:nvSpPr>
          <p:spPr>
            <a:xfrm>
              <a:off x="7542549" y="1387801"/>
              <a:ext cx="1238745" cy="169277"/>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100">
                  <a:solidFill>
                    <a:schemeClr val="dk1"/>
                  </a:solidFill>
                  <a:latin typeface="Arial"/>
                </a:rPr>
                <a:t>Market Situation</a:t>
              </a:r>
              <a:endParaRPr/>
            </a:p>
          </p:txBody>
        </p:sp>
        <p:sp>
          <p:nvSpPr>
            <p:cNvPr id="734" name="Google Shape;734;p36"/>
            <p:cNvSpPr/>
            <p:nvPr/>
          </p:nvSpPr>
          <p:spPr>
            <a:xfrm>
              <a:off x="7515998" y="3443372"/>
              <a:ext cx="1313677" cy="582761"/>
            </a:xfrm>
            <a:prstGeom prst="rect">
              <a:avLst/>
            </a:prstGeom>
            <a:solidFill>
              <a:srgbClr val="EAE8E1"/>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b="1" sz="1000">
                  <a:solidFill>
                    <a:schemeClr val="dk1"/>
                  </a:solidFill>
                  <a:latin typeface="Arial"/>
                </a:rPr>
                <a:t>Underserved – lack of simple and direct farm-to-community offering</a:t>
              </a:r>
              <a:endParaRPr/>
            </a:p>
          </p:txBody>
        </p:sp>
        <p:sp>
          <p:nvSpPr>
            <p:cNvPr id="735" name="Google Shape;735;p36"/>
            <p:cNvSpPr/>
            <p:nvPr/>
          </p:nvSpPr>
          <p:spPr>
            <a:xfrm>
              <a:off x="7515998" y="4071441"/>
              <a:ext cx="1313677" cy="582761"/>
            </a:xfrm>
            <a:prstGeom prst="rect">
              <a:avLst/>
            </a:prstGeom>
            <a:solidFill>
              <a:srgbClr val="EAE8E1"/>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b="1" sz="1000">
                  <a:solidFill>
                    <a:schemeClr val="dk1"/>
                  </a:solidFill>
                  <a:latin typeface="Arial"/>
                </a:rPr>
                <a:t>Underserved – lack of direct community distribution offering</a:t>
              </a:r>
              <a:endParaRPr/>
            </a:p>
          </p:txBody>
        </p:sp>
        <p:sp>
          <p:nvSpPr>
            <p:cNvPr id="736" name="Google Shape;736;p36"/>
            <p:cNvSpPr/>
            <p:nvPr/>
          </p:nvSpPr>
          <p:spPr>
            <a:xfrm>
              <a:off x="7515998" y="1562117"/>
              <a:ext cx="1313677" cy="582761"/>
            </a:xfrm>
            <a:prstGeom prst="rect">
              <a:avLst/>
            </a:prstGeom>
            <a:solidFill>
              <a:srgbClr val="EAE8E1"/>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b="1" sz="1000">
                  <a:solidFill>
                    <a:schemeClr val="dk1"/>
                  </a:solidFill>
                  <a:latin typeface="Arial"/>
                </a:rPr>
                <a:t>Underserved – market fragmented with noise</a:t>
              </a:r>
              <a:endParaRPr/>
            </a:p>
          </p:txBody>
        </p:sp>
        <p:sp>
          <p:nvSpPr>
            <p:cNvPr id="737" name="Google Shape;737;p36"/>
            <p:cNvSpPr/>
            <p:nvPr/>
          </p:nvSpPr>
          <p:spPr>
            <a:xfrm>
              <a:off x="7515998" y="2190186"/>
              <a:ext cx="1313677" cy="582761"/>
            </a:xfrm>
            <a:prstGeom prst="rect">
              <a:avLst/>
            </a:prstGeom>
            <a:solidFill>
              <a:srgbClr val="EAE8E1"/>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b="1" sz="1000">
                  <a:solidFill>
                    <a:schemeClr val="dk1"/>
                  </a:solidFill>
                  <a:latin typeface="Arial"/>
                </a:rPr>
                <a:t>Underserved – lack of direct farm-to-govt offering</a:t>
              </a:r>
              <a:endParaRPr/>
            </a:p>
          </p:txBody>
        </p:sp>
        <p:sp>
          <p:nvSpPr>
            <p:cNvPr id="738" name="Google Shape;738;p36"/>
            <p:cNvSpPr/>
            <p:nvPr/>
          </p:nvSpPr>
          <p:spPr>
            <a:xfrm>
              <a:off x="7515998" y="2818254"/>
              <a:ext cx="1313677" cy="582761"/>
            </a:xfrm>
            <a:prstGeom prst="rect">
              <a:avLst/>
            </a:prstGeom>
            <a:solidFill>
              <a:srgbClr val="EAE8E1"/>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b="1" sz="1000">
                  <a:solidFill>
                    <a:schemeClr val="dk1"/>
                  </a:solidFill>
                  <a:latin typeface="Arial"/>
                </a:rPr>
                <a:t>Underserved – infra available, but poor experience</a:t>
              </a:r>
              <a:endParaRPr sz="1000">
                <a:solidFill>
                  <a:schemeClr val="dk1"/>
                </a:solidFill>
                <a:latin typeface="Arial"/>
                <a:ea typeface="Arial"/>
                <a:cs typeface="Arial"/>
                <a:sym typeface="Arial"/>
              </a:endParaRPr>
            </a:p>
          </p:txBody>
        </p:sp>
      </p:grpSp>
      <p:sp>
        <p:nvSpPr>
          <p:cNvPr id="739" name="Google Shape;739;p36"/>
          <p:cNvSpPr/>
          <p:nvPr/>
        </p:nvSpPr>
        <p:spPr>
          <a:xfrm>
            <a:off x="7615586" y="1086938"/>
            <a:ext cx="1218851" cy="19751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21600" lIns="36000" spcFirstLastPara="1" rIns="36000" wrap="square" tIns="21600">
            <a:noAutofit/>
          </a:bodyPr>
          <a:lstStyle/>
          <a:p>
            <a:pPr indent="0" lvl="0" marL="0" marR="0" rtl="0" algn="r">
              <a:buNone/>
              <a:spcBef>
                <a:spcPts val="0"/>
              </a:spcBef>
              <a:spcAft>
                <a:spcPts val="0"/>
              </a:spcAft>
            </a:pPr>
            <a:r>
              <a:rPr b="1" sz="1000">
                <a:solidFill>
                  <a:schemeClr val="lt1"/>
                </a:solidFill>
                <a:latin typeface="Arial"/>
              </a:rPr>
              <a:t>NON-EXHAUSTIVE</a:t>
            </a:r>
            <a:endParaRPr b="1" sz="1000">
              <a:solidFill>
                <a:schemeClr val="lt1"/>
              </a:solidFill>
              <a:latin typeface="Arial"/>
              <a:ea typeface="Arial"/>
              <a:cs typeface="Arial"/>
              <a:sym typeface="Arial"/>
            </a:endParaRPr>
          </a:p>
        </p:txBody>
      </p:sp>
      <p:pic>
        <p:nvPicPr>
          <p:cNvPr descr="Related image" id="740" name="Google Shape;740;p36"/>
          <p:cNvPicPr preferRelativeResize="0"/>
          <p:nvPr/>
        </p:nvPicPr>
        <p:blipFill rotWithShape="1">
          <a:blip r:embed="rId9">
            <a:alphaModFix/>
          </a:blip>
          <a:srcRect b="0" l="0" r="0" t="0"/>
          <a:stretch/>
        </p:blipFill>
        <p:spPr>
          <a:xfrm>
            <a:off x="2705501" y="1623363"/>
            <a:ext cx="456041" cy="456041"/>
          </a:xfrm>
          <a:prstGeom prst="rect">
            <a:avLst/>
          </a:prstGeom>
          <a:noFill/>
          <a:ln>
            <a:noFill/>
          </a:ln>
        </p:spPr>
      </p:pic>
      <p:grpSp>
        <p:nvGrpSpPr>
          <p:cNvPr id="741" name="Google Shape;741;p36"/>
          <p:cNvGrpSpPr/>
          <p:nvPr/>
        </p:nvGrpSpPr>
        <p:grpSpPr>
          <a:xfrm>
            <a:off x="6985014" y="1387801"/>
            <a:ext cx="1849423" cy="3276912"/>
            <a:chOff x="5617290" y="1383539"/>
            <a:chExt cx="1849423" cy="3276912"/>
          </a:xfrm>
        </p:grpSpPr>
        <p:sp>
          <p:nvSpPr>
            <p:cNvPr id="742" name="Google Shape;742;p36"/>
            <p:cNvSpPr txBox="1"/>
            <p:nvPr/>
          </p:nvSpPr>
          <p:spPr>
            <a:xfrm>
              <a:off x="5758660" y="1383539"/>
              <a:ext cx="1553070" cy="169277"/>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100">
                  <a:solidFill>
                    <a:schemeClr val="dk1"/>
                  </a:solidFill>
                  <a:latin typeface="Arial"/>
                </a:rPr>
                <a:t>Consumer Needs</a:t>
              </a:r>
              <a:endParaRPr/>
            </a:p>
          </p:txBody>
        </p:sp>
        <p:sp>
          <p:nvSpPr>
            <p:cNvPr id="743" name="Google Shape;743;p36"/>
            <p:cNvSpPr/>
            <p:nvPr/>
          </p:nvSpPr>
          <p:spPr>
            <a:xfrm>
              <a:off x="5617290" y="1565281"/>
              <a:ext cx="1849423" cy="582761"/>
            </a:xfrm>
            <a:prstGeom prst="rect">
              <a:avLst/>
            </a:prstGeom>
            <a:solidFill>
              <a:srgbClr val="FED291"/>
            </a:solidFill>
            <a:ln>
              <a:noFill/>
            </a:ln>
          </p:spPr>
          <p:txBody>
            <a:bodyPr anchorCtr="0" anchor="ctr"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Fresh</a:t>
              </a:r>
              <a:endParaRPr/>
            </a:p>
            <a:p>
              <a:pPr marL="203200" indent="-101600" algn="l">
                <a:spcBef>
                  <a:spcPts val="300"/>
                </a:spcBef>
                <a:buChar char="•"/>
              </a:pPr>
              <a:r>
                <a:rPr sz="1000">
                  <a:solidFill>
                    <a:schemeClr val="dk1"/>
                  </a:solidFill>
                  <a:latin typeface="Arial"/>
                </a:rPr>
                <a:t>Widely available</a:t>
              </a:r>
            </a:p>
            <a:p>
              <a:pPr marL="203200" indent="-101600" algn="l">
                <a:spcBef>
                  <a:spcPts val="300"/>
                </a:spcBef>
                <a:buChar char="•"/>
              </a:pPr>
              <a:r>
                <a:rPr sz="1000">
                  <a:solidFill>
                    <a:schemeClr val="dk1"/>
                  </a:solidFill>
                  <a:latin typeface="Arial"/>
                </a:rPr>
                <a:t>Traceable (e-label)</a:t>
              </a:r>
            </a:p>
          </p:txBody>
        </p:sp>
        <p:sp>
          <p:nvSpPr>
            <p:cNvPr id="744" name="Google Shape;744;p36"/>
            <p:cNvSpPr/>
            <p:nvPr/>
          </p:nvSpPr>
          <p:spPr>
            <a:xfrm>
              <a:off x="5617290" y="2191767"/>
              <a:ext cx="1849423" cy="582761"/>
            </a:xfrm>
            <a:prstGeom prst="rect">
              <a:avLst/>
            </a:prstGeom>
            <a:solidFill>
              <a:srgbClr val="FED291"/>
            </a:solidFill>
            <a:ln>
              <a:noFill/>
            </a:ln>
          </p:spPr>
          <p:txBody>
            <a:bodyPr anchorCtr="0" anchor="ctr"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Fresh</a:t>
              </a:r>
              <a:endParaRPr/>
            </a:p>
            <a:p>
              <a:pPr marL="203200" indent="-101600" algn="l">
                <a:spcBef>
                  <a:spcPts val="300"/>
                </a:spcBef>
                <a:buChar char="•"/>
              </a:pPr>
              <a:r>
                <a:rPr sz="1000">
                  <a:solidFill>
                    <a:schemeClr val="dk1"/>
                  </a:solidFill>
                  <a:latin typeface="Arial"/>
                </a:rPr>
                <a:t>Traceable</a:t>
              </a:r>
            </a:p>
          </p:txBody>
        </p:sp>
        <p:sp>
          <p:nvSpPr>
            <p:cNvPr id="745" name="Google Shape;745;p36"/>
            <p:cNvSpPr/>
            <p:nvPr/>
          </p:nvSpPr>
          <p:spPr>
            <a:xfrm>
              <a:off x="5617290" y="2818254"/>
              <a:ext cx="1849423" cy="582761"/>
            </a:xfrm>
            <a:prstGeom prst="rect">
              <a:avLst/>
            </a:prstGeom>
            <a:solidFill>
              <a:srgbClr val="FED291"/>
            </a:solidFill>
            <a:ln>
              <a:noFill/>
            </a:ln>
          </p:spPr>
          <p:txBody>
            <a:bodyPr anchorCtr="0" anchor="ctr"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Fresh</a:t>
              </a:r>
              <a:endParaRPr/>
            </a:p>
            <a:p>
              <a:pPr marL="203200" indent="-101600" algn="l">
                <a:spcBef>
                  <a:spcPts val="300"/>
                </a:spcBef>
                <a:buChar char="•"/>
              </a:pPr>
              <a:r>
                <a:rPr sz="1000">
                  <a:solidFill>
                    <a:schemeClr val="dk1"/>
                  </a:solidFill>
                  <a:latin typeface="Arial"/>
                </a:rPr>
                <a:t>Simple and convenient</a:t>
              </a:r>
            </a:p>
            <a:p>
              <a:pPr marL="203200" indent="-101600" algn="l">
                <a:spcBef>
                  <a:spcPts val="300"/>
                </a:spcBef>
                <a:buChar char="•"/>
              </a:pPr>
              <a:r>
                <a:rPr sz="1000">
                  <a:solidFill>
                    <a:schemeClr val="dk1"/>
                  </a:solidFill>
                  <a:latin typeface="Arial"/>
                </a:rPr>
                <a:t>Traceability</a:t>
              </a:r>
            </a:p>
          </p:txBody>
        </p:sp>
        <p:sp>
          <p:nvSpPr>
            <p:cNvPr id="746" name="Google Shape;746;p36"/>
            <p:cNvSpPr/>
            <p:nvPr/>
          </p:nvSpPr>
          <p:spPr>
            <a:xfrm>
              <a:off x="5617290" y="3451204"/>
              <a:ext cx="1849423" cy="582761"/>
            </a:xfrm>
            <a:prstGeom prst="rect">
              <a:avLst/>
            </a:prstGeom>
            <a:solidFill>
              <a:srgbClr val="FED291"/>
            </a:solidFill>
            <a:ln>
              <a:noFill/>
            </a:ln>
          </p:spPr>
          <p:txBody>
            <a:bodyPr anchorCtr="0" anchor="ctr"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Fresh</a:t>
              </a:r>
              <a:endParaRPr/>
            </a:p>
            <a:p>
              <a:pPr marL="203200" indent="-101600" algn="l">
                <a:spcBef>
                  <a:spcPts val="300"/>
                </a:spcBef>
                <a:buChar char="•"/>
              </a:pPr>
              <a:r>
                <a:rPr sz="1000">
                  <a:solidFill>
                    <a:schemeClr val="dk1"/>
                  </a:solidFill>
                  <a:latin typeface="Arial"/>
                </a:rPr>
                <a:t>Simple and convenient</a:t>
              </a:r>
            </a:p>
          </p:txBody>
        </p:sp>
        <p:sp>
          <p:nvSpPr>
            <p:cNvPr id="747" name="Google Shape;747;p36"/>
            <p:cNvSpPr/>
            <p:nvPr/>
          </p:nvSpPr>
          <p:spPr>
            <a:xfrm>
              <a:off x="5617290" y="4077690"/>
              <a:ext cx="1849423" cy="582761"/>
            </a:xfrm>
            <a:prstGeom prst="rect">
              <a:avLst/>
            </a:prstGeom>
            <a:solidFill>
              <a:srgbClr val="FED291"/>
            </a:solidFill>
            <a:ln>
              <a:noFill/>
            </a:ln>
          </p:spPr>
          <p:txBody>
            <a:bodyPr anchorCtr="0" anchor="ctr"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Fresh</a:t>
              </a:r>
              <a:endParaRPr/>
            </a:p>
            <a:p>
              <a:pPr marL="203200" indent="-101600" algn="l">
                <a:spcBef>
                  <a:spcPts val="300"/>
                </a:spcBef>
                <a:buChar char="•"/>
              </a:pPr>
              <a:r>
                <a:rPr sz="1000">
                  <a:solidFill>
                    <a:schemeClr val="dk1"/>
                  </a:solidFill>
                  <a:latin typeface="Arial"/>
                </a:rPr>
                <a:t>Traceable</a:t>
              </a:r>
            </a:p>
          </p:txBody>
        </p:sp>
      </p:grpSp>
      <p:sp>
        <p:nvSpPr>
          <p:cNvPr id="748" name="Google Shape;748;p36"/>
          <p:cNvSpPr/>
          <p:nvPr/>
        </p:nvSpPr>
        <p:spPr>
          <a:xfrm>
            <a:off x="1611708" y="2238293"/>
            <a:ext cx="511791" cy="524359"/>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buNone/>
              <a:spcBef>
                <a:spcPts val="0"/>
              </a:spcBef>
              <a:spcAft>
                <a:spcPts val="0"/>
              </a:spcAft>
            </a:pPr>
            <a:r>
              <a:rPr b="1" sz="800">
                <a:solidFill>
                  <a:schemeClr val="dk1"/>
                </a:solidFill>
                <a:latin typeface="Arial"/>
              </a:rPr>
              <a:t>Sanitised</a:t>
            </a:r>
            <a:endParaRPr b="1" sz="800">
              <a:solidFill>
                <a:schemeClr val="dk1"/>
              </a:solidFill>
              <a:latin typeface="Arial"/>
              <a:ea typeface="Arial"/>
              <a:cs typeface="Arial"/>
              <a:sym typeface="Arial"/>
            </a:endParaRPr>
          </a:p>
        </p:txBody>
      </p:sp>
      <p:sp>
        <p:nvSpPr>
          <p:cNvPr id="749" name="Google Shape;749;p36"/>
          <p:cNvSpPr/>
          <p:nvPr/>
        </p:nvSpPr>
        <p:spPr>
          <a:xfrm>
            <a:off x="1611708" y="4149865"/>
            <a:ext cx="511791" cy="524359"/>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buNone/>
              <a:spcBef>
                <a:spcPts val="0"/>
              </a:spcBef>
              <a:spcAft>
                <a:spcPts val="0"/>
              </a:spcAft>
            </a:pPr>
            <a:r>
              <a:rPr b="1" sz="800">
                <a:solidFill>
                  <a:schemeClr val="dk1"/>
                </a:solidFill>
                <a:latin typeface="Arial"/>
              </a:rPr>
              <a:t>Sanitised</a:t>
            </a:r>
            <a:endParaRPr b="1" sz="800">
              <a:solidFill>
                <a:schemeClr val="dk1"/>
              </a:solidFill>
              <a:latin typeface="Arial"/>
              <a:ea typeface="Arial"/>
              <a:cs typeface="Arial"/>
              <a:sym typeface="Arial"/>
            </a:endParaRPr>
          </a:p>
        </p:txBody>
      </p:sp>
      <p:sp>
        <p:nvSpPr>
          <p:cNvPr id="750" name="Google Shape;750;p36"/>
          <p:cNvSpPr/>
          <p:nvPr/>
        </p:nvSpPr>
        <p:spPr>
          <a:xfrm>
            <a:off x="2697414" y="3475774"/>
            <a:ext cx="511791" cy="524359"/>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buNone/>
              <a:spcBef>
                <a:spcPts val="0"/>
              </a:spcBef>
              <a:spcAft>
                <a:spcPts val="0"/>
              </a:spcAft>
            </a:pPr>
            <a:r>
              <a:rPr b="1" sz="800">
                <a:solidFill>
                  <a:schemeClr val="dk1"/>
                </a:solidFill>
                <a:latin typeface="Arial"/>
              </a:rPr>
              <a:t>Sanitised</a:t>
            </a:r>
            <a:endParaRPr b="1" sz="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37"/>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AgriCo aims to provide a unified farming infrastructure; it is not a supermarket, distributor, or “another” farm</a:t>
            </a:r>
            <a:endParaRPr/>
          </a:p>
        </p:txBody>
      </p:sp>
      <p:sp>
        <p:nvSpPr>
          <p:cNvPr id="756" name="Google Shape;756;p37"/>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757" name="Google Shape;757;p37"/>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758" name="Google Shape;758;p37"/>
          <p:cNvSpPr txBox="1"/>
          <p:nvPr/>
        </p:nvSpPr>
        <p:spPr>
          <a:xfrm>
            <a:off x="352236" y="1115006"/>
            <a:ext cx="814070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Key Functions of AgriCo</a:t>
            </a:r>
            <a:endParaRPr b="0" i="0" sz="1200" u="none" cap="none" strike="noStrike">
              <a:solidFill>
                <a:srgbClr val="000000"/>
              </a:solidFill>
              <a:latin typeface="Arial"/>
              <a:ea typeface="Arial"/>
              <a:cs typeface="Arial"/>
              <a:sym typeface="Arial"/>
            </a:endParaRPr>
          </a:p>
        </p:txBody>
      </p:sp>
      <p:sp>
        <p:nvSpPr>
          <p:cNvPr id="759" name="Google Shape;759;p37"/>
          <p:cNvSpPr txBox="1"/>
          <p:nvPr/>
        </p:nvSpPr>
        <p:spPr>
          <a:xfrm>
            <a:off x="306157" y="4696026"/>
            <a:ext cx="8135175"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u="none" sz="600">
                <a:solidFill>
                  <a:srgbClr val="000000"/>
                </a:solidFill>
                <a:latin typeface="Arial"/>
              </a:rPr>
              <a:t>Source: PwC Strategy&amp; analysis</a:t>
            </a:r>
            <a:endParaRPr b="0" i="1" sz="600" u="none" cap="none" strike="noStrike">
              <a:solidFill>
                <a:srgbClr val="000000"/>
              </a:solidFill>
              <a:latin typeface="Arial"/>
              <a:ea typeface="Arial"/>
              <a:cs typeface="Arial"/>
              <a:sym typeface="Arial"/>
            </a:endParaRPr>
          </a:p>
        </p:txBody>
      </p:sp>
      <p:grpSp>
        <p:nvGrpSpPr>
          <p:cNvPr id="760" name="Google Shape;760;p37"/>
          <p:cNvGrpSpPr/>
          <p:nvPr/>
        </p:nvGrpSpPr>
        <p:grpSpPr>
          <a:xfrm>
            <a:off x="309562" y="1379513"/>
            <a:ext cx="8524875" cy="3211754"/>
            <a:chOff x="309562" y="1430319"/>
            <a:chExt cx="8524875" cy="3211754"/>
          </a:xfrm>
        </p:grpSpPr>
        <p:grpSp>
          <p:nvGrpSpPr>
            <p:cNvPr id="761" name="Google Shape;761;p37"/>
            <p:cNvGrpSpPr/>
            <p:nvPr/>
          </p:nvGrpSpPr>
          <p:grpSpPr>
            <a:xfrm>
              <a:off x="309562" y="1430319"/>
              <a:ext cx="8524875" cy="3211754"/>
              <a:chOff x="767479" y="1435684"/>
              <a:chExt cx="7569088" cy="3211754"/>
            </a:xfrm>
          </p:grpSpPr>
          <p:grpSp>
            <p:nvGrpSpPr>
              <p:cNvPr id="762" name="Google Shape;762;p37"/>
              <p:cNvGrpSpPr/>
              <p:nvPr/>
            </p:nvGrpSpPr>
            <p:grpSpPr>
              <a:xfrm>
                <a:off x="767479" y="1435684"/>
                <a:ext cx="3417094" cy="3202994"/>
                <a:chOff x="709423" y="1479226"/>
                <a:chExt cx="3417094" cy="3202994"/>
              </a:xfrm>
            </p:grpSpPr>
            <p:sp>
              <p:nvSpPr>
                <p:cNvPr id="763" name="Google Shape;763;p37"/>
                <p:cNvSpPr/>
                <p:nvPr/>
              </p:nvSpPr>
              <p:spPr>
                <a:xfrm>
                  <a:off x="709423" y="1479226"/>
                  <a:ext cx="3417094" cy="35004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200">
                      <a:solidFill>
                        <a:schemeClr val="lt1"/>
                      </a:solidFill>
                      <a:latin typeface="Arial"/>
                    </a:rPr>
                    <a:t>AgriCo is …</a:t>
                  </a:r>
                  <a:endParaRPr/>
                </a:p>
              </p:txBody>
            </p:sp>
            <p:sp>
              <p:nvSpPr>
                <p:cNvPr id="764" name="Google Shape;764;p37"/>
                <p:cNvSpPr/>
                <p:nvPr/>
              </p:nvSpPr>
              <p:spPr>
                <a:xfrm>
                  <a:off x="709423" y="1838220"/>
                  <a:ext cx="3417094" cy="2844000"/>
                </a:xfrm>
                <a:prstGeom prst="rect">
                  <a:avLst/>
                </a:prstGeom>
                <a:solidFill>
                  <a:srgbClr val="EAE8E2"/>
                </a:solidFill>
                <a:ln>
                  <a:noFill/>
                </a:ln>
              </p:spPr>
              <p:txBody>
                <a:bodyPr anchorCtr="0" anchor="t" bIns="45700" lIns="91425" spcFirstLastPara="1" rIns="91425" wrap="square" tIns="45700">
                  <a:noAutofit/>
                </a:bodyPr>
                <a:lstStyle/>
                <a:p>
                  <a:pPr indent="-121920" marL="243840" marR="0" rtl="0" algn="l">
                    <a:spcBef>
                      <a:spcPts val="0"/>
                    </a:spcBef>
                    <a:spcAft>
                      <a:spcPts val="0"/>
                    </a:spcAft>
                    <a:buClr>
                      <a:schemeClr val="dk1"/>
                    </a:buClr>
                    <a:buSzPts val="1200"/>
                    <a:buChar char="•"/>
                  </a:pPr>
                  <a:r>
                    <a:rPr b="1" sz="1200">
                      <a:solidFill>
                        <a:schemeClr val="dk1"/>
                      </a:solidFill>
                      <a:latin typeface="Arial"/>
                    </a:rPr>
                    <a:t>An interoperable produce sourcing experience</a:t>
                  </a:r>
                  <a:endParaRPr/>
                </a:p>
                <a:p>
                  <a:pPr lvl="1" marL="487680" indent="-121920" algn="l">
                    <a:spcBef>
                      <a:spcPts val="300"/>
                    </a:spcBef>
                    <a:buChar char="•"/>
                  </a:pPr>
                  <a:r>
                    <a:rPr b="0" i="0" u="none" sz="1200">
                      <a:solidFill>
                        <a:schemeClr val="dk1"/>
                      </a:solidFill>
                      <a:latin typeface="Arial"/>
                    </a:rPr>
                    <a:t>Allow buyers to source produce across a wide range of categories (e.g. vegetables, herbs, protein, specialty crops), based on unique identifiers (e.g. farm ID, batch number, crop variety)</a:t>
                  </a:r>
                </a:p>
                <a:p>
                  <a:pPr marL="243840" indent="-121920" algn="l">
                    <a:spcBef>
                      <a:spcPts val="600"/>
                    </a:spcBef>
                    <a:buChar char="•"/>
                  </a:pPr>
                  <a:r>
                    <a:rPr b="1" sz="1200">
                      <a:solidFill>
                        <a:schemeClr val="dk1"/>
                      </a:solidFill>
                      <a:latin typeface="Arial"/>
                    </a:rPr>
                    <a:t>A common standard for interoperable farming</a:t>
                  </a:r>
                </a:p>
                <a:p>
                  <a:pPr marL="243840" indent="-121920" algn="l">
                    <a:spcBef>
                      <a:spcPts val="600"/>
                    </a:spcBef>
                    <a:buChar char="•"/>
                  </a:pPr>
                  <a:r>
                    <a:rPr b="1" sz="1200">
                      <a:solidFill>
                        <a:schemeClr val="dk1"/>
                      </a:solidFill>
                      <a:latin typeface="Arial"/>
                    </a:rPr>
                    <a:t>A produce distribution processing service</a:t>
                  </a:r>
                </a:p>
                <a:p>
                  <a:pPr lvl="1" marL="487680" indent="-121920" algn="l">
                    <a:spcBef>
                      <a:spcPts val="300"/>
                    </a:spcBef>
                    <a:buChar char="•"/>
                  </a:pPr>
                  <a:r>
                    <a:rPr b="0" i="0" u="none" sz="1200">
                      <a:solidFill>
                        <a:schemeClr val="dk1"/>
                      </a:solidFill>
                      <a:latin typeface="Arial"/>
                    </a:rPr>
                    <a:t>Facilitate and authenticate produce transactions between farm network users</a:t>
                  </a:r>
                </a:p>
                <a:p>
                  <a:pPr marL="243840" indent="-121920" algn="l">
                    <a:spcBef>
                      <a:spcPts val="600"/>
                    </a:spcBef>
                    <a:buChar char="•"/>
                  </a:pPr>
                  <a:r>
                    <a:rPr b="1" sz="1200">
                      <a:solidFill>
                        <a:schemeClr val="dk1"/>
                      </a:solidFill>
                      <a:latin typeface="Arial"/>
                    </a:rPr>
                    <a:t>A merchant services offering</a:t>
                  </a:r>
                </a:p>
                <a:p>
                  <a:pPr lvl="1" marL="487680" indent="-121920" algn="l">
                    <a:spcBef>
                      <a:spcPts val="300"/>
                    </a:spcBef>
                    <a:buChar char="•"/>
                  </a:pPr>
                  <a:r>
                    <a:rPr b="0" i="0" u="none" sz="1200">
                      <a:solidFill>
                        <a:schemeClr val="dk1"/>
                      </a:solidFill>
                      <a:latin typeface="Arial"/>
                    </a:rPr>
                    <a:t>Offer solutions to support day-to-day merchant sourcing and operational needs, digitising food businesses</a:t>
                  </a:r>
                </a:p>
              </p:txBody>
            </p:sp>
          </p:grpSp>
          <p:sp>
            <p:nvSpPr>
              <p:cNvPr id="765" name="Google Shape;765;p37"/>
              <p:cNvSpPr/>
              <p:nvPr/>
            </p:nvSpPr>
            <p:spPr>
              <a:xfrm>
                <a:off x="4919473" y="1444444"/>
                <a:ext cx="3417094" cy="35004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200">
                    <a:solidFill>
                      <a:schemeClr val="lt1"/>
                    </a:solidFill>
                    <a:latin typeface="Arial"/>
                  </a:rPr>
                  <a:t>AgriCo is not …</a:t>
                </a:r>
                <a:endParaRPr/>
              </a:p>
            </p:txBody>
          </p:sp>
          <p:sp>
            <p:nvSpPr>
              <p:cNvPr id="766" name="Google Shape;766;p37"/>
              <p:cNvSpPr/>
              <p:nvPr/>
            </p:nvSpPr>
            <p:spPr>
              <a:xfrm>
                <a:off x="4919473" y="1803438"/>
                <a:ext cx="3417094" cy="2844000"/>
              </a:xfrm>
              <a:prstGeom prst="rect">
                <a:avLst/>
              </a:prstGeom>
              <a:solidFill>
                <a:srgbClr val="EAE8E2"/>
              </a:solidFill>
              <a:ln>
                <a:noFill/>
              </a:ln>
            </p:spPr>
            <p:txBody>
              <a:bodyPr anchorCtr="0" anchor="t" bIns="45700" lIns="91425" spcFirstLastPara="1" rIns="91425" wrap="square" tIns="45700">
                <a:noAutofit/>
              </a:bodyPr>
              <a:lstStyle/>
              <a:p>
                <a:pPr indent="-121920" marL="243840" marR="0" rtl="0" algn="l">
                  <a:spcBef>
                    <a:spcPts val="0"/>
                  </a:spcBef>
                  <a:spcAft>
                    <a:spcPts val="0"/>
                  </a:spcAft>
                  <a:buClr>
                    <a:schemeClr val="dk1"/>
                  </a:buClr>
                  <a:buSzPts val="1200"/>
                  <a:buChar char="•"/>
                </a:pPr>
                <a:r>
                  <a:rPr b="1" sz="1200">
                    <a:solidFill>
                      <a:schemeClr val="dk1"/>
                    </a:solidFill>
                    <a:latin typeface="Arial"/>
                  </a:rPr>
                  <a:t>A supermarket</a:t>
                </a:r>
                <a:endParaRPr/>
              </a:p>
              <a:p>
                <a:pPr lvl="1" marL="487680" indent="-121920" algn="l">
                  <a:spcBef>
                    <a:spcPts val="300"/>
                  </a:spcBef>
                  <a:buChar char="•"/>
                </a:pPr>
                <a:r>
                  <a:rPr b="0" i="0" u="none" sz="1200">
                    <a:solidFill>
                      <a:schemeClr val="dk1"/>
                    </a:solidFill>
                    <a:latin typeface="Arial"/>
                  </a:rPr>
                  <a:t>AgriCo will not provide retail services to consumers (e.g. branded stores, consumer shelf space, etc.)</a:t>
                </a:r>
              </a:p>
              <a:p>
                <a:pPr marL="243840" indent="-121920" algn="l">
                  <a:spcBef>
                    <a:spcPts val="600"/>
                  </a:spcBef>
                  <a:buChar char="•"/>
                </a:pPr>
                <a:r>
                  <a:rPr b="1" sz="1200">
                    <a:solidFill>
                      <a:schemeClr val="dk1"/>
                    </a:solidFill>
                    <a:latin typeface="Arial"/>
                  </a:rPr>
                  <a:t>A cold-chain distributor</a:t>
                </a:r>
              </a:p>
              <a:p>
                <a:pPr lvl="1" marL="487680" indent="-121920" algn="l">
                  <a:spcBef>
                    <a:spcPts val="300"/>
                  </a:spcBef>
                  <a:buChar char="•"/>
                </a:pPr>
                <a:r>
                  <a:rPr b="0" i="0" u="none" sz="1200">
                    <a:solidFill>
                      <a:schemeClr val="dk1"/>
                    </a:solidFill>
                    <a:latin typeface="Arial"/>
                  </a:rPr>
                  <a:t>AgriCo will not perform functions of a logistics and cold-chain distribution facility (e.g. require license from food authority)</a:t>
                </a:r>
              </a:p>
              <a:p>
                <a:pPr marL="243840" indent="-121920" algn="l">
                  <a:spcBef>
                    <a:spcPts val="600"/>
                  </a:spcBef>
                  <a:buChar char="•"/>
                </a:pPr>
                <a:r>
                  <a:rPr b="1" sz="1200">
                    <a:solidFill>
                      <a:schemeClr val="dk1"/>
                    </a:solidFill>
                    <a:latin typeface="Arial"/>
                  </a:rPr>
                  <a:t>“Another” farm in the market</a:t>
                </a:r>
              </a:p>
              <a:p>
                <a:pPr lvl="1" marL="487680" indent="-121920" algn="l">
                  <a:spcBef>
                    <a:spcPts val="300"/>
                  </a:spcBef>
                  <a:buChar char="•"/>
                </a:pPr>
                <a:r>
                  <a:rPr b="0" i="0" u="none" sz="1200">
                    <a:solidFill>
                      <a:schemeClr val="dk1"/>
                    </a:solidFill>
                    <a:latin typeface="Arial"/>
                  </a:rPr>
                  <a:t>AgriCo will not add to the market fragmentation of urban farms in the country but rather to unify existing farming offerings</a:t>
                </a:r>
              </a:p>
            </p:txBody>
          </p:sp>
          <p:sp>
            <p:nvSpPr>
              <p:cNvPr id="767" name="Google Shape;767;p37"/>
              <p:cNvSpPr/>
              <p:nvPr/>
            </p:nvSpPr>
            <p:spPr>
              <a:xfrm rot="5400000">
                <a:off x="4976280" y="1905963"/>
                <a:ext cx="115570" cy="106387"/>
              </a:xfrm>
              <a:custGeom>
                <a:rect b="b" l="l" r="r" t="t"/>
                <a:pathLst>
                  <a:path extrusionOk="0" h="353" w="354">
                    <a:moveTo>
                      <a:pt x="260" y="179"/>
                    </a:moveTo>
                    <a:cubicBezTo>
                      <a:pt x="287" y="198"/>
                      <a:pt x="344" y="234"/>
                      <a:pt x="350" y="270"/>
                    </a:cubicBezTo>
                    <a:cubicBezTo>
                      <a:pt x="354" y="307"/>
                      <a:pt x="313" y="337"/>
                      <a:pt x="285" y="353"/>
                    </a:cubicBezTo>
                    <a:cubicBezTo>
                      <a:pt x="290" y="304"/>
                      <a:pt x="237" y="260"/>
                      <a:pt x="203" y="234"/>
                    </a:cubicBezTo>
                    <a:cubicBezTo>
                      <a:pt x="176" y="259"/>
                      <a:pt x="140" y="293"/>
                      <a:pt x="101" y="297"/>
                    </a:cubicBezTo>
                    <a:cubicBezTo>
                      <a:pt x="69" y="300"/>
                      <a:pt x="40" y="263"/>
                      <a:pt x="22" y="241"/>
                    </a:cubicBezTo>
                    <a:cubicBezTo>
                      <a:pt x="69" y="234"/>
                      <a:pt x="106" y="212"/>
                      <a:pt x="142" y="182"/>
                    </a:cubicBezTo>
                    <a:cubicBezTo>
                      <a:pt x="80" y="139"/>
                      <a:pt x="0" y="49"/>
                      <a:pt x="113" y="11"/>
                    </a:cubicBezTo>
                    <a:cubicBezTo>
                      <a:pt x="105" y="47"/>
                      <a:pt x="172" y="112"/>
                      <a:pt x="200" y="128"/>
                    </a:cubicBezTo>
                    <a:cubicBezTo>
                      <a:pt x="236" y="93"/>
                      <a:pt x="265" y="52"/>
                      <a:pt x="265" y="0"/>
                    </a:cubicBezTo>
                    <a:cubicBezTo>
                      <a:pt x="291" y="13"/>
                      <a:pt x="331" y="36"/>
                      <a:pt x="332" y="69"/>
                    </a:cubicBezTo>
                    <a:cubicBezTo>
                      <a:pt x="330" y="107"/>
                      <a:pt x="283" y="153"/>
                      <a:pt x="260" y="17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768" name="Google Shape;768;p37"/>
              <p:cNvSpPr/>
              <p:nvPr/>
            </p:nvSpPr>
            <p:spPr>
              <a:xfrm rot="5400000">
                <a:off x="4976280" y="2759666"/>
                <a:ext cx="115570" cy="106387"/>
              </a:xfrm>
              <a:custGeom>
                <a:rect b="b" l="l" r="r" t="t"/>
                <a:pathLst>
                  <a:path extrusionOk="0" h="353" w="354">
                    <a:moveTo>
                      <a:pt x="260" y="179"/>
                    </a:moveTo>
                    <a:cubicBezTo>
                      <a:pt x="287" y="198"/>
                      <a:pt x="344" y="234"/>
                      <a:pt x="350" y="270"/>
                    </a:cubicBezTo>
                    <a:cubicBezTo>
                      <a:pt x="354" y="307"/>
                      <a:pt x="313" y="337"/>
                      <a:pt x="285" y="353"/>
                    </a:cubicBezTo>
                    <a:cubicBezTo>
                      <a:pt x="290" y="304"/>
                      <a:pt x="237" y="260"/>
                      <a:pt x="203" y="234"/>
                    </a:cubicBezTo>
                    <a:cubicBezTo>
                      <a:pt x="176" y="259"/>
                      <a:pt x="140" y="293"/>
                      <a:pt x="101" y="297"/>
                    </a:cubicBezTo>
                    <a:cubicBezTo>
                      <a:pt x="69" y="300"/>
                      <a:pt x="40" y="263"/>
                      <a:pt x="22" y="241"/>
                    </a:cubicBezTo>
                    <a:cubicBezTo>
                      <a:pt x="69" y="234"/>
                      <a:pt x="106" y="212"/>
                      <a:pt x="142" y="182"/>
                    </a:cubicBezTo>
                    <a:cubicBezTo>
                      <a:pt x="80" y="139"/>
                      <a:pt x="0" y="49"/>
                      <a:pt x="113" y="11"/>
                    </a:cubicBezTo>
                    <a:cubicBezTo>
                      <a:pt x="105" y="47"/>
                      <a:pt x="172" y="112"/>
                      <a:pt x="200" y="128"/>
                    </a:cubicBezTo>
                    <a:cubicBezTo>
                      <a:pt x="236" y="93"/>
                      <a:pt x="265" y="52"/>
                      <a:pt x="265" y="0"/>
                    </a:cubicBezTo>
                    <a:cubicBezTo>
                      <a:pt x="291" y="13"/>
                      <a:pt x="331" y="36"/>
                      <a:pt x="332" y="69"/>
                    </a:cubicBezTo>
                    <a:cubicBezTo>
                      <a:pt x="330" y="107"/>
                      <a:pt x="283" y="153"/>
                      <a:pt x="260" y="17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769" name="Google Shape;769;p37"/>
              <p:cNvSpPr/>
              <p:nvPr/>
            </p:nvSpPr>
            <p:spPr>
              <a:xfrm rot="5400000">
                <a:off x="4976280" y="3636942"/>
                <a:ext cx="115570" cy="106387"/>
              </a:xfrm>
              <a:custGeom>
                <a:rect b="b" l="l" r="r" t="t"/>
                <a:pathLst>
                  <a:path extrusionOk="0" h="353" w="354">
                    <a:moveTo>
                      <a:pt x="260" y="179"/>
                    </a:moveTo>
                    <a:cubicBezTo>
                      <a:pt x="287" y="198"/>
                      <a:pt x="344" y="234"/>
                      <a:pt x="350" y="270"/>
                    </a:cubicBezTo>
                    <a:cubicBezTo>
                      <a:pt x="354" y="307"/>
                      <a:pt x="313" y="337"/>
                      <a:pt x="285" y="353"/>
                    </a:cubicBezTo>
                    <a:cubicBezTo>
                      <a:pt x="290" y="304"/>
                      <a:pt x="237" y="260"/>
                      <a:pt x="203" y="234"/>
                    </a:cubicBezTo>
                    <a:cubicBezTo>
                      <a:pt x="176" y="259"/>
                      <a:pt x="140" y="293"/>
                      <a:pt x="101" y="297"/>
                    </a:cubicBezTo>
                    <a:cubicBezTo>
                      <a:pt x="69" y="300"/>
                      <a:pt x="40" y="263"/>
                      <a:pt x="22" y="241"/>
                    </a:cubicBezTo>
                    <a:cubicBezTo>
                      <a:pt x="69" y="234"/>
                      <a:pt x="106" y="212"/>
                      <a:pt x="142" y="182"/>
                    </a:cubicBezTo>
                    <a:cubicBezTo>
                      <a:pt x="80" y="139"/>
                      <a:pt x="0" y="49"/>
                      <a:pt x="113" y="11"/>
                    </a:cubicBezTo>
                    <a:cubicBezTo>
                      <a:pt x="105" y="47"/>
                      <a:pt x="172" y="112"/>
                      <a:pt x="200" y="128"/>
                    </a:cubicBezTo>
                    <a:cubicBezTo>
                      <a:pt x="236" y="93"/>
                      <a:pt x="265" y="52"/>
                      <a:pt x="265" y="0"/>
                    </a:cubicBezTo>
                    <a:cubicBezTo>
                      <a:pt x="291" y="13"/>
                      <a:pt x="331" y="36"/>
                      <a:pt x="332" y="69"/>
                    </a:cubicBezTo>
                    <a:cubicBezTo>
                      <a:pt x="330" y="107"/>
                      <a:pt x="283" y="153"/>
                      <a:pt x="260" y="17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pSp>
        <p:grpSp>
          <p:nvGrpSpPr>
            <p:cNvPr id="770" name="Google Shape;770;p37"/>
            <p:cNvGrpSpPr/>
            <p:nvPr/>
          </p:nvGrpSpPr>
          <p:grpSpPr>
            <a:xfrm>
              <a:off x="4364648" y="2323410"/>
              <a:ext cx="414704" cy="1425575"/>
              <a:chOff x="4366580" y="3125935"/>
              <a:chExt cx="414704" cy="1425575"/>
            </a:xfrm>
          </p:grpSpPr>
          <p:sp>
            <p:nvSpPr>
              <p:cNvPr id="771" name="Google Shape;771;p37"/>
              <p:cNvSpPr/>
              <p:nvPr/>
            </p:nvSpPr>
            <p:spPr>
              <a:xfrm rot="-5400000">
                <a:off x="3742448" y="3750066"/>
                <a:ext cx="1425575" cy="177312"/>
              </a:xfrm>
              <a:prstGeom prst="triangle">
                <a:avLst>
                  <a:gd fmla="val 50000" name="adj"/>
                </a:avLst>
              </a:prstGeom>
              <a:solidFill>
                <a:schemeClr val="accent3"/>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772" name="Google Shape;772;p37"/>
              <p:cNvSpPr/>
              <p:nvPr/>
            </p:nvSpPr>
            <p:spPr>
              <a:xfrm flipH="1" rot="5400000">
                <a:off x="3979840" y="3750066"/>
                <a:ext cx="1425575" cy="177312"/>
              </a:xfrm>
              <a:prstGeom prst="triangle">
                <a:avLst>
                  <a:gd fmla="val 50000" name="adj"/>
                </a:avLst>
              </a:prstGeom>
              <a:solidFill>
                <a:schemeClr val="accent3"/>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8"/>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AgriCo operates Farm Network and Distribution Platform, supported by merchant services and a standards arm</a:t>
            </a:r>
            <a:endParaRPr/>
          </a:p>
        </p:txBody>
      </p:sp>
      <p:sp>
        <p:nvSpPr>
          <p:cNvPr id="779" name="Google Shape;779;p38"/>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0" u="none" sz="600">
                <a:solidFill>
                  <a:srgbClr val="000000"/>
                </a:solidFill>
                <a:latin typeface="Arial"/>
              </a:rPr>
              <a:t>Confidential information for the sole benefit and use of PwC's client.</a:t>
            </a:r>
            <a:endParaRPr b="0" i="0" sz="600" u="none" cap="none" strike="noStrike">
              <a:solidFill>
                <a:srgbClr val="000000"/>
              </a:solidFill>
              <a:latin typeface="Arial"/>
              <a:ea typeface="Arial"/>
              <a:cs typeface="Arial"/>
              <a:sym typeface="Arial"/>
            </a:endParaRPr>
          </a:p>
        </p:txBody>
      </p:sp>
      <p:sp>
        <p:nvSpPr>
          <p:cNvPr id="780" name="Google Shape;780;p38"/>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781" name="Google Shape;781;p38"/>
          <p:cNvSpPr txBox="1"/>
          <p:nvPr/>
        </p:nvSpPr>
        <p:spPr>
          <a:xfrm>
            <a:off x="352236" y="1138144"/>
            <a:ext cx="814070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AgriCo's Lines of Service</a:t>
            </a:r>
            <a:endParaRPr b="0" i="0" sz="1200" u="none" cap="none" strike="noStrike">
              <a:solidFill>
                <a:srgbClr val="000000"/>
              </a:solidFill>
              <a:latin typeface="Arial"/>
              <a:ea typeface="Arial"/>
              <a:cs typeface="Arial"/>
              <a:sym typeface="Arial"/>
            </a:endParaRPr>
          </a:p>
        </p:txBody>
      </p:sp>
      <p:sp>
        <p:nvSpPr>
          <p:cNvPr id="782" name="Google Shape;782;p38"/>
          <p:cNvSpPr/>
          <p:nvPr/>
        </p:nvSpPr>
        <p:spPr>
          <a:xfrm>
            <a:off x="4623692" y="2714051"/>
            <a:ext cx="2084181" cy="330784"/>
          </a:xfrm>
          <a:prstGeom prst="rect">
            <a:avLst/>
          </a:prstGeom>
          <a:solidFill>
            <a:srgbClr val="706951"/>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Merchant Services</a:t>
            </a:r>
            <a:endParaRPr/>
          </a:p>
        </p:txBody>
      </p:sp>
      <p:sp>
        <p:nvSpPr>
          <p:cNvPr id="783" name="Google Shape;783;p38"/>
          <p:cNvSpPr/>
          <p:nvPr/>
        </p:nvSpPr>
        <p:spPr>
          <a:xfrm>
            <a:off x="4623693" y="3084160"/>
            <a:ext cx="2084180" cy="1585629"/>
          </a:xfrm>
          <a:prstGeom prst="rect">
            <a:avLst/>
          </a:prstGeom>
          <a:solidFill>
            <a:srgbClr val="EAE8E2"/>
          </a:solidFill>
          <a:ln>
            <a:noFill/>
          </a:ln>
        </p:spPr>
        <p:txBody>
          <a:bodyPr anchorCtr="0" anchor="t" bIns="45700" lIns="91425" spcFirstLastPara="1" rIns="91425" wrap="square" tIns="45700">
            <a:noAutofit/>
          </a:bodyPr>
          <a:lstStyle/>
          <a:p>
            <a:pPr indent="0" lvl="0" marL="0" marR="0" rtl="0" algn="l">
              <a:buNone/>
              <a:lnSpc>
                <a:spcPts val="1000"/>
              </a:lnSpc>
              <a:spcBef>
                <a:spcPts val="0"/>
              </a:spcBef>
              <a:spcAft>
                <a:spcPts val="0"/>
              </a:spcAft>
            </a:pPr>
            <a:r>
              <a:rPr sz="1000">
                <a:solidFill>
                  <a:srgbClr val="000000"/>
                </a:solidFill>
                <a:latin typeface="Arial"/>
              </a:rPr>
              <a:t>Provides merchants with solutions that cater to day-to-day sourcing needs, including but not limited to:</a:t>
            </a:r>
            <a:endParaRPr/>
          </a:p>
          <a:p>
            <a:pPr marL="203200" indent="-101600" algn="l">
              <a:lnSpc>
                <a:spcPts val="1000"/>
              </a:lnSpc>
              <a:buChar char="•"/>
            </a:pPr>
            <a:r>
              <a:rPr sz="1000">
                <a:solidFill>
                  <a:srgbClr val="000000"/>
                </a:solidFill>
                <a:latin typeface="Arial"/>
              </a:rPr>
              <a:t>e-ordering and invoicing</a:t>
            </a:r>
          </a:p>
          <a:p>
            <a:pPr marL="203200" indent="-101600" algn="l">
              <a:lnSpc>
                <a:spcPts val="1000"/>
              </a:lnSpc>
              <a:buChar char="•"/>
            </a:pPr>
            <a:r>
              <a:rPr sz="1000">
                <a:solidFill>
                  <a:srgbClr val="000000"/>
                </a:solidFill>
                <a:latin typeface="Arial"/>
              </a:rPr>
              <a:t>Auto inventory tracking</a:t>
            </a:r>
          </a:p>
          <a:p>
            <a:pPr marL="203200" indent="-101600" algn="l">
              <a:lnSpc>
                <a:spcPts val="1000"/>
              </a:lnSpc>
              <a:buChar char="•"/>
            </a:pPr>
            <a:r>
              <a:rPr b="0" i="0" u="none" sz="1000">
                <a:solidFill>
                  <a:srgbClr val="000000"/>
                </a:solidFill>
                <a:latin typeface="Arial"/>
              </a:rPr>
              <a:t>Supplier and quality management</a:t>
            </a:r>
          </a:p>
          <a:p>
            <a:pPr marL="203200" indent="-101600" algn="l">
              <a:lnSpc>
                <a:spcPts val="1000"/>
              </a:lnSpc>
              <a:buChar char="•"/>
            </a:pPr>
            <a:r>
              <a:rPr sz="1000">
                <a:solidFill>
                  <a:srgbClr val="000000"/>
                </a:solidFill>
                <a:latin typeface="Arial"/>
              </a:rPr>
              <a:t>Freshness monitoring</a:t>
            </a:r>
          </a:p>
        </p:txBody>
      </p:sp>
      <p:sp>
        <p:nvSpPr>
          <p:cNvPr id="784" name="Google Shape;784;p38"/>
          <p:cNvSpPr/>
          <p:nvPr/>
        </p:nvSpPr>
        <p:spPr>
          <a:xfrm>
            <a:off x="4684283" y="2736493"/>
            <a:ext cx="252000" cy="252000"/>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3</a:t>
            </a:r>
            <a:endParaRPr/>
          </a:p>
        </p:txBody>
      </p:sp>
      <p:sp>
        <p:nvSpPr>
          <p:cNvPr id="785" name="Google Shape;785;p38"/>
          <p:cNvSpPr/>
          <p:nvPr/>
        </p:nvSpPr>
        <p:spPr>
          <a:xfrm>
            <a:off x="7457209" y="1728807"/>
            <a:ext cx="620857" cy="672711"/>
          </a:xfrm>
          <a:custGeom>
            <a:rect b="b" l="l" r="r" t="t"/>
            <a:pathLst>
              <a:path extrusionOk="0" h="753" w="546">
                <a:moveTo>
                  <a:pt x="546" y="67"/>
                </a:moveTo>
                <a:cubicBezTo>
                  <a:pt x="546" y="718"/>
                  <a:pt x="546" y="718"/>
                  <a:pt x="546" y="718"/>
                </a:cubicBezTo>
                <a:cubicBezTo>
                  <a:pt x="546" y="738"/>
                  <a:pt x="530" y="753"/>
                  <a:pt x="511" y="753"/>
                </a:cubicBezTo>
                <a:cubicBezTo>
                  <a:pt x="34" y="753"/>
                  <a:pt x="34" y="753"/>
                  <a:pt x="34" y="753"/>
                </a:cubicBezTo>
                <a:cubicBezTo>
                  <a:pt x="15" y="753"/>
                  <a:pt x="0" y="738"/>
                  <a:pt x="0" y="718"/>
                </a:cubicBezTo>
                <a:cubicBezTo>
                  <a:pt x="0" y="67"/>
                  <a:pt x="0" y="67"/>
                  <a:pt x="0" y="67"/>
                </a:cubicBezTo>
                <a:cubicBezTo>
                  <a:pt x="0" y="48"/>
                  <a:pt x="15" y="32"/>
                  <a:pt x="34" y="32"/>
                </a:cubicBezTo>
                <a:cubicBezTo>
                  <a:pt x="194" y="32"/>
                  <a:pt x="194" y="32"/>
                  <a:pt x="194" y="32"/>
                </a:cubicBezTo>
                <a:cubicBezTo>
                  <a:pt x="192" y="40"/>
                  <a:pt x="190" y="48"/>
                  <a:pt x="190" y="57"/>
                </a:cubicBezTo>
                <a:cubicBezTo>
                  <a:pt x="190" y="63"/>
                  <a:pt x="187" y="69"/>
                  <a:pt x="182" y="73"/>
                </a:cubicBezTo>
                <a:cubicBezTo>
                  <a:pt x="36" y="73"/>
                  <a:pt x="36" y="73"/>
                  <a:pt x="36" y="73"/>
                </a:cubicBezTo>
                <a:cubicBezTo>
                  <a:pt x="36" y="719"/>
                  <a:pt x="36" y="719"/>
                  <a:pt x="36" y="719"/>
                </a:cubicBezTo>
                <a:cubicBezTo>
                  <a:pt x="509" y="719"/>
                  <a:pt x="509" y="719"/>
                  <a:pt x="509" y="719"/>
                </a:cubicBezTo>
                <a:cubicBezTo>
                  <a:pt x="509" y="73"/>
                  <a:pt x="509" y="73"/>
                  <a:pt x="509" y="73"/>
                </a:cubicBezTo>
                <a:cubicBezTo>
                  <a:pt x="363" y="73"/>
                  <a:pt x="363" y="73"/>
                  <a:pt x="363" y="73"/>
                </a:cubicBezTo>
                <a:cubicBezTo>
                  <a:pt x="358" y="69"/>
                  <a:pt x="355" y="63"/>
                  <a:pt x="355" y="57"/>
                </a:cubicBezTo>
                <a:cubicBezTo>
                  <a:pt x="355" y="48"/>
                  <a:pt x="353" y="40"/>
                  <a:pt x="351" y="32"/>
                </a:cubicBezTo>
                <a:cubicBezTo>
                  <a:pt x="511" y="32"/>
                  <a:pt x="511" y="32"/>
                  <a:pt x="511" y="32"/>
                </a:cubicBezTo>
                <a:cubicBezTo>
                  <a:pt x="530" y="32"/>
                  <a:pt x="546" y="48"/>
                  <a:pt x="546" y="67"/>
                </a:cubicBezTo>
                <a:close/>
                <a:moveTo>
                  <a:pt x="468" y="203"/>
                </a:moveTo>
                <a:cubicBezTo>
                  <a:pt x="468" y="676"/>
                  <a:pt x="468" y="676"/>
                  <a:pt x="468" y="676"/>
                </a:cubicBezTo>
                <a:cubicBezTo>
                  <a:pt x="77" y="676"/>
                  <a:pt x="77" y="676"/>
                  <a:pt x="77" y="676"/>
                </a:cubicBezTo>
                <a:cubicBezTo>
                  <a:pt x="77" y="203"/>
                  <a:pt x="77" y="203"/>
                  <a:pt x="77" y="203"/>
                </a:cubicBezTo>
                <a:cubicBezTo>
                  <a:pt x="78" y="203"/>
                  <a:pt x="78" y="203"/>
                  <a:pt x="79" y="203"/>
                </a:cubicBezTo>
                <a:cubicBezTo>
                  <a:pt x="467" y="203"/>
                  <a:pt x="467" y="203"/>
                  <a:pt x="467" y="203"/>
                </a:cubicBezTo>
                <a:cubicBezTo>
                  <a:pt x="467" y="203"/>
                  <a:pt x="468" y="203"/>
                  <a:pt x="468" y="203"/>
                </a:cubicBezTo>
                <a:close/>
                <a:moveTo>
                  <a:pt x="286" y="401"/>
                </a:moveTo>
                <a:cubicBezTo>
                  <a:pt x="277" y="392"/>
                  <a:pt x="263" y="392"/>
                  <a:pt x="255" y="401"/>
                </a:cubicBezTo>
                <a:cubicBezTo>
                  <a:pt x="185" y="471"/>
                  <a:pt x="185" y="471"/>
                  <a:pt x="185" y="471"/>
                </a:cubicBezTo>
                <a:cubicBezTo>
                  <a:pt x="160" y="446"/>
                  <a:pt x="160" y="446"/>
                  <a:pt x="160" y="446"/>
                </a:cubicBezTo>
                <a:cubicBezTo>
                  <a:pt x="152" y="438"/>
                  <a:pt x="138" y="438"/>
                  <a:pt x="130" y="446"/>
                </a:cubicBezTo>
                <a:cubicBezTo>
                  <a:pt x="121" y="454"/>
                  <a:pt x="121" y="468"/>
                  <a:pt x="130" y="477"/>
                </a:cubicBezTo>
                <a:cubicBezTo>
                  <a:pt x="170" y="517"/>
                  <a:pt x="170" y="517"/>
                  <a:pt x="170" y="517"/>
                </a:cubicBezTo>
                <a:cubicBezTo>
                  <a:pt x="174" y="521"/>
                  <a:pt x="179" y="523"/>
                  <a:pt x="185" y="523"/>
                </a:cubicBezTo>
                <a:cubicBezTo>
                  <a:pt x="191" y="523"/>
                  <a:pt x="196" y="521"/>
                  <a:pt x="200" y="517"/>
                </a:cubicBezTo>
                <a:cubicBezTo>
                  <a:pt x="286" y="431"/>
                  <a:pt x="286" y="431"/>
                  <a:pt x="286" y="431"/>
                </a:cubicBezTo>
                <a:cubicBezTo>
                  <a:pt x="294" y="423"/>
                  <a:pt x="294" y="409"/>
                  <a:pt x="286" y="401"/>
                </a:cubicBezTo>
                <a:close/>
                <a:moveTo>
                  <a:pt x="286" y="267"/>
                </a:moveTo>
                <a:cubicBezTo>
                  <a:pt x="277" y="258"/>
                  <a:pt x="263" y="258"/>
                  <a:pt x="255" y="267"/>
                </a:cubicBezTo>
                <a:cubicBezTo>
                  <a:pt x="185" y="337"/>
                  <a:pt x="185" y="337"/>
                  <a:pt x="185" y="337"/>
                </a:cubicBezTo>
                <a:cubicBezTo>
                  <a:pt x="160" y="312"/>
                  <a:pt x="160" y="312"/>
                  <a:pt x="160" y="312"/>
                </a:cubicBezTo>
                <a:cubicBezTo>
                  <a:pt x="152" y="303"/>
                  <a:pt x="138" y="303"/>
                  <a:pt x="130" y="312"/>
                </a:cubicBezTo>
                <a:cubicBezTo>
                  <a:pt x="121" y="320"/>
                  <a:pt x="121" y="334"/>
                  <a:pt x="130" y="343"/>
                </a:cubicBezTo>
                <a:cubicBezTo>
                  <a:pt x="170" y="383"/>
                  <a:pt x="170" y="383"/>
                  <a:pt x="170" y="383"/>
                </a:cubicBezTo>
                <a:cubicBezTo>
                  <a:pt x="174" y="387"/>
                  <a:pt x="179" y="389"/>
                  <a:pt x="185" y="389"/>
                </a:cubicBezTo>
                <a:cubicBezTo>
                  <a:pt x="191" y="389"/>
                  <a:pt x="196" y="387"/>
                  <a:pt x="200" y="383"/>
                </a:cubicBezTo>
                <a:cubicBezTo>
                  <a:pt x="286" y="297"/>
                  <a:pt x="286" y="297"/>
                  <a:pt x="286" y="297"/>
                </a:cubicBezTo>
                <a:cubicBezTo>
                  <a:pt x="294" y="289"/>
                  <a:pt x="294" y="275"/>
                  <a:pt x="286" y="267"/>
                </a:cubicBezTo>
                <a:close/>
                <a:moveTo>
                  <a:pt x="77" y="138"/>
                </a:moveTo>
                <a:cubicBezTo>
                  <a:pt x="77" y="119"/>
                  <a:pt x="92" y="104"/>
                  <a:pt x="111" y="104"/>
                </a:cubicBezTo>
                <a:cubicBezTo>
                  <a:pt x="169" y="104"/>
                  <a:pt x="169" y="104"/>
                  <a:pt x="169" y="104"/>
                </a:cubicBezTo>
                <a:cubicBezTo>
                  <a:pt x="195" y="104"/>
                  <a:pt x="216" y="83"/>
                  <a:pt x="216" y="57"/>
                </a:cubicBezTo>
                <a:cubicBezTo>
                  <a:pt x="216" y="25"/>
                  <a:pt x="242" y="0"/>
                  <a:pt x="273" y="0"/>
                </a:cubicBezTo>
                <a:cubicBezTo>
                  <a:pt x="304" y="0"/>
                  <a:pt x="329" y="25"/>
                  <a:pt x="329" y="57"/>
                </a:cubicBezTo>
                <a:cubicBezTo>
                  <a:pt x="329" y="83"/>
                  <a:pt x="350" y="104"/>
                  <a:pt x="377" y="104"/>
                </a:cubicBezTo>
                <a:cubicBezTo>
                  <a:pt x="435" y="104"/>
                  <a:pt x="435" y="104"/>
                  <a:pt x="435" y="104"/>
                </a:cubicBezTo>
                <a:cubicBezTo>
                  <a:pt x="453" y="104"/>
                  <a:pt x="468" y="119"/>
                  <a:pt x="468" y="138"/>
                </a:cubicBezTo>
                <a:cubicBezTo>
                  <a:pt x="468" y="168"/>
                  <a:pt x="468" y="168"/>
                  <a:pt x="468" y="168"/>
                </a:cubicBezTo>
                <a:cubicBezTo>
                  <a:pt x="468" y="171"/>
                  <a:pt x="468" y="174"/>
                  <a:pt x="467" y="177"/>
                </a:cubicBezTo>
                <a:cubicBezTo>
                  <a:pt x="79" y="177"/>
                  <a:pt x="79" y="177"/>
                  <a:pt x="79" y="177"/>
                </a:cubicBezTo>
                <a:cubicBezTo>
                  <a:pt x="78" y="174"/>
                  <a:pt x="77" y="171"/>
                  <a:pt x="77" y="168"/>
                </a:cubicBezTo>
                <a:lnTo>
                  <a:pt x="77" y="138"/>
                </a:lnTo>
                <a:close/>
                <a:moveTo>
                  <a:pt x="250" y="57"/>
                </a:moveTo>
                <a:cubicBezTo>
                  <a:pt x="250" y="69"/>
                  <a:pt x="260" y="79"/>
                  <a:pt x="273" y="79"/>
                </a:cubicBezTo>
                <a:cubicBezTo>
                  <a:pt x="285" y="79"/>
                  <a:pt x="296" y="69"/>
                  <a:pt x="296" y="57"/>
                </a:cubicBezTo>
                <a:cubicBezTo>
                  <a:pt x="296" y="44"/>
                  <a:pt x="285" y="34"/>
                  <a:pt x="273" y="34"/>
                </a:cubicBezTo>
                <a:cubicBezTo>
                  <a:pt x="260" y="34"/>
                  <a:pt x="250" y="44"/>
                  <a:pt x="250" y="57"/>
                </a:cubicBezTo>
                <a:close/>
              </a:path>
            </a:pathLst>
          </a:custGeom>
          <a:solidFill>
            <a:srgbClr val="706951"/>
          </a:solidFill>
          <a:ln>
            <a:noFill/>
          </a:ln>
        </p:spPr>
        <p:txBody>
          <a:bodyPr anchorCtr="0" anchor="t" bIns="40050" lIns="80125" spcFirstLastPara="1" rIns="80125" wrap="square" tIns="4005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6" name="Google Shape;786;p38"/>
          <p:cNvSpPr/>
          <p:nvPr/>
        </p:nvSpPr>
        <p:spPr>
          <a:xfrm>
            <a:off x="287566" y="2714051"/>
            <a:ext cx="2084181" cy="330784"/>
          </a:xfrm>
          <a:prstGeom prst="rect">
            <a:avLst/>
          </a:prstGeom>
          <a:solidFill>
            <a:srgbClr val="82141E"/>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Farm Network</a:t>
            </a:r>
            <a:endParaRPr/>
          </a:p>
        </p:txBody>
      </p:sp>
      <p:sp>
        <p:nvSpPr>
          <p:cNvPr id="787" name="Google Shape;787;p38"/>
          <p:cNvSpPr/>
          <p:nvPr/>
        </p:nvSpPr>
        <p:spPr>
          <a:xfrm>
            <a:off x="2442325" y="2714051"/>
            <a:ext cx="2084181" cy="330784"/>
          </a:xfrm>
          <a:prstGeom prst="rect">
            <a:avLst/>
          </a:prstGeom>
          <a:solidFill>
            <a:srgbClr val="EB8C00"/>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Distribution</a:t>
            </a:r>
            <a:endParaRPr/>
          </a:p>
        </p:txBody>
      </p:sp>
      <p:sp>
        <p:nvSpPr>
          <p:cNvPr id="788" name="Google Shape;788;p38"/>
          <p:cNvSpPr/>
          <p:nvPr/>
        </p:nvSpPr>
        <p:spPr>
          <a:xfrm>
            <a:off x="358516" y="2745289"/>
            <a:ext cx="252000" cy="259625"/>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1</a:t>
            </a:r>
            <a:endParaRPr/>
          </a:p>
        </p:txBody>
      </p:sp>
      <p:sp>
        <p:nvSpPr>
          <p:cNvPr id="789" name="Google Shape;789;p38"/>
          <p:cNvSpPr/>
          <p:nvPr/>
        </p:nvSpPr>
        <p:spPr>
          <a:xfrm>
            <a:off x="2496000" y="2745289"/>
            <a:ext cx="252000" cy="259625"/>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2</a:t>
            </a:r>
            <a:endParaRPr b="1" i="0" sz="1200" u="none" cap="none" strike="noStrike">
              <a:solidFill>
                <a:srgbClr val="FFFFFF"/>
              </a:solidFill>
              <a:latin typeface="Arial"/>
              <a:ea typeface="Arial"/>
              <a:cs typeface="Arial"/>
              <a:sym typeface="Arial"/>
            </a:endParaRPr>
          </a:p>
        </p:txBody>
      </p:sp>
      <p:sp>
        <p:nvSpPr>
          <p:cNvPr id="790" name="Google Shape;790;p38"/>
          <p:cNvSpPr/>
          <p:nvPr/>
        </p:nvSpPr>
        <p:spPr>
          <a:xfrm>
            <a:off x="287567" y="3084160"/>
            <a:ext cx="2084180" cy="1585629"/>
          </a:xfrm>
          <a:prstGeom prst="rect">
            <a:avLst/>
          </a:prstGeom>
          <a:solidFill>
            <a:srgbClr val="EAE8E2"/>
          </a:solidFill>
          <a:ln>
            <a:noFill/>
          </a:ln>
        </p:spPr>
        <p:txBody>
          <a:bodyPr anchorCtr="0" anchor="t" bIns="45700" lIns="91425" spcFirstLastPara="1" rIns="91425" wrap="square" tIns="45700">
            <a:noAutofit/>
          </a:bodyPr>
          <a:lstStyle/>
          <a:p>
            <a:pPr indent="-101600" marL="203200" marR="0" rtl="0" algn="l">
              <a:lnSpc>
                <a:spcPts val="1000"/>
              </a:lnSpc>
              <a:spcBef>
                <a:spcPts val="0"/>
              </a:spcBef>
              <a:spcAft>
                <a:spcPts val="0"/>
              </a:spcAft>
              <a:buClr>
                <a:srgbClr val="000000"/>
              </a:buClr>
              <a:buSzPts val="1000"/>
              <a:buChar char="•"/>
            </a:pPr>
            <a:r>
              <a:rPr b="0" i="0" u="none" sz="1000">
                <a:solidFill>
                  <a:srgbClr val="000000"/>
                </a:solidFill>
                <a:latin typeface="Arial"/>
              </a:rPr>
              <a:t>Enables multiple category produce lines (i.e. first and third party farms) and 'Produce-on-demand' / pre-order transactions</a:t>
            </a:r>
            <a:endParaRPr/>
          </a:p>
          <a:p>
            <a:pPr marL="203200" indent="-101600" algn="l">
              <a:lnSpc>
                <a:spcPts val="1000"/>
              </a:lnSpc>
              <a:spcBef>
                <a:spcPts val="250"/>
              </a:spcBef>
              <a:buChar char="•"/>
            </a:pPr>
            <a:r>
              <a:rPr b="0" i="0" u="none" sz="1000">
                <a:solidFill>
                  <a:srgbClr val="000000"/>
                </a:solidFill>
                <a:latin typeface="Arial"/>
              </a:rPr>
              <a:t>Ensures interoperability between all participating entities for a wide range of produce categories (e.g. vegetables, herbs, protein, specialty crops)</a:t>
            </a:r>
          </a:p>
        </p:txBody>
      </p:sp>
      <p:sp>
        <p:nvSpPr>
          <p:cNvPr id="791" name="Google Shape;791;p38"/>
          <p:cNvSpPr/>
          <p:nvPr/>
        </p:nvSpPr>
        <p:spPr>
          <a:xfrm>
            <a:off x="2442326" y="3084160"/>
            <a:ext cx="2084180" cy="1585629"/>
          </a:xfrm>
          <a:prstGeom prst="rect">
            <a:avLst/>
          </a:prstGeom>
          <a:solidFill>
            <a:srgbClr val="EAE8E2"/>
          </a:solidFill>
          <a:ln>
            <a:noFill/>
          </a:ln>
        </p:spPr>
        <p:txBody>
          <a:bodyPr anchorCtr="0" anchor="t" bIns="45700" lIns="91425" spcFirstLastPara="1" rIns="91425" wrap="square" tIns="45700">
            <a:noAutofit/>
          </a:bodyPr>
          <a:lstStyle/>
          <a:p>
            <a:pPr indent="-101600" marL="203200" marR="0" rtl="0" algn="l">
              <a:lnSpc>
                <a:spcPts val="1000"/>
              </a:lnSpc>
              <a:spcBef>
                <a:spcPts val="0"/>
              </a:spcBef>
              <a:spcAft>
                <a:spcPts val="0"/>
              </a:spcAft>
              <a:buClr>
                <a:srgbClr val="000000"/>
              </a:buClr>
              <a:buSzPts val="1000"/>
              <a:buChar char="•"/>
            </a:pPr>
            <a:r>
              <a:rPr b="0" i="0" u="none" sz="1000">
                <a:solidFill>
                  <a:srgbClr val="000000"/>
                </a:solidFill>
                <a:latin typeface="Arial"/>
              </a:rPr>
              <a:t>Facilitates and authenticates produce distribution transactions</a:t>
            </a:r>
            <a:endParaRPr/>
          </a:p>
          <a:p>
            <a:pPr marL="203200" indent="-101600" algn="l">
              <a:lnSpc>
                <a:spcPts val="1000"/>
              </a:lnSpc>
              <a:spcBef>
                <a:spcPts val="250"/>
              </a:spcBef>
              <a:buChar char="•"/>
            </a:pPr>
            <a:r>
              <a:rPr b="0" i="0" u="none" sz="1000">
                <a:solidFill>
                  <a:srgbClr val="000000"/>
                </a:solidFill>
                <a:latin typeface="Arial"/>
              </a:rPr>
              <a:t>Enables order processing, fulfilment, and settlement for distribution service users</a:t>
            </a:r>
          </a:p>
          <a:p>
            <a:pPr marL="203200" indent="-101600" algn="l">
              <a:lnSpc>
                <a:spcPts val="1000"/>
              </a:lnSpc>
              <a:spcBef>
                <a:spcPts val="250"/>
              </a:spcBef>
              <a:buChar char="•"/>
            </a:pPr>
            <a:r>
              <a:rPr b="0" i="0" u="none" sz="1000">
                <a:solidFill>
                  <a:srgbClr val="000000"/>
                </a:solidFill>
                <a:latin typeface="Arial"/>
              </a:rPr>
              <a:t>Sets and enforces distribution operating rules (e.g. quality management, freshness requirements)</a:t>
            </a:r>
          </a:p>
        </p:txBody>
      </p:sp>
      <p:grpSp>
        <p:nvGrpSpPr>
          <p:cNvPr id="792" name="Google Shape;792;p38"/>
          <p:cNvGrpSpPr/>
          <p:nvPr/>
        </p:nvGrpSpPr>
        <p:grpSpPr>
          <a:xfrm>
            <a:off x="492897" y="1582297"/>
            <a:ext cx="1633794" cy="1137819"/>
            <a:chOff x="697717" y="1358205"/>
            <a:chExt cx="1797173" cy="1214843"/>
          </a:xfrm>
        </p:grpSpPr>
        <p:grpSp>
          <p:nvGrpSpPr>
            <p:cNvPr id="793" name="Google Shape;793;p38"/>
            <p:cNvGrpSpPr/>
            <p:nvPr/>
          </p:nvGrpSpPr>
          <p:grpSpPr>
            <a:xfrm>
              <a:off x="1145795" y="1358205"/>
              <a:ext cx="973742" cy="879823"/>
              <a:chOff x="1153544" y="1306238"/>
              <a:chExt cx="973742" cy="967805"/>
            </a:xfrm>
          </p:grpSpPr>
          <p:grpSp>
            <p:nvGrpSpPr>
              <p:cNvPr id="794" name="Google Shape;794;p38"/>
              <p:cNvGrpSpPr/>
              <p:nvPr/>
            </p:nvGrpSpPr>
            <p:grpSpPr>
              <a:xfrm>
                <a:off x="1153544" y="1306238"/>
                <a:ext cx="973742" cy="967805"/>
                <a:chOff x="2023318" y="1553585"/>
                <a:chExt cx="1789307" cy="1957403"/>
              </a:xfrm>
            </p:grpSpPr>
            <p:pic>
              <p:nvPicPr>
                <p:cNvPr id="795" name="Google Shape;795;p38"/>
                <p:cNvPicPr preferRelativeResize="0"/>
                <p:nvPr/>
              </p:nvPicPr>
              <p:blipFill rotWithShape="1">
                <a:blip r:embed="rId3">
                  <a:alphaModFix/>
                </a:blip>
                <a:srcRect b="0" l="0" r="0" t="0"/>
                <a:stretch/>
              </p:blipFill>
              <p:spPr>
                <a:xfrm>
                  <a:off x="2023318" y="1721681"/>
                  <a:ext cx="1789307" cy="1789307"/>
                </a:xfrm>
                <a:prstGeom prst="rect">
                  <a:avLst/>
                </a:prstGeom>
                <a:noFill/>
                <a:ln>
                  <a:noFill/>
                </a:ln>
              </p:spPr>
            </p:pic>
            <p:sp>
              <p:nvSpPr>
                <p:cNvPr id="796" name="Google Shape;796;p38"/>
                <p:cNvSpPr/>
                <p:nvPr/>
              </p:nvSpPr>
              <p:spPr>
                <a:xfrm rot="8323590">
                  <a:off x="2202679" y="1765182"/>
                  <a:ext cx="933180" cy="774387"/>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grpSp>
          <p:pic>
            <p:nvPicPr>
              <p:cNvPr id="797" name="Google Shape;797;p38"/>
              <p:cNvPicPr preferRelativeResize="0"/>
              <p:nvPr/>
            </p:nvPicPr>
            <p:blipFill rotWithShape="1">
              <a:blip r:embed="rId4">
                <a:alphaModFix/>
              </a:blip>
              <a:srcRect b="61662" l="0" r="0" t="0"/>
              <a:stretch/>
            </p:blipFill>
            <p:spPr>
              <a:xfrm>
                <a:off x="1186027" y="1385858"/>
                <a:ext cx="607596" cy="195044"/>
              </a:xfrm>
              <a:prstGeom prst="rect">
                <a:avLst/>
              </a:prstGeom>
              <a:noFill/>
              <a:ln>
                <a:noFill/>
              </a:ln>
            </p:spPr>
          </p:pic>
        </p:grpSp>
        <p:sp>
          <p:nvSpPr>
            <p:cNvPr id="798" name="Google Shape;798;p38"/>
            <p:cNvSpPr/>
            <p:nvPr/>
          </p:nvSpPr>
          <p:spPr>
            <a:xfrm rot="-2199964">
              <a:off x="731644" y="2182045"/>
              <a:ext cx="462524" cy="266892"/>
            </a:xfrm>
            <a:prstGeom prst="roundRect">
              <a:avLst>
                <a:gd fmla="val 16667" name="adj"/>
              </a:avLst>
            </a:prstGeom>
            <a:solidFill>
              <a:srgbClr val="E6D0D2"/>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799" name="Google Shape;799;p38"/>
            <p:cNvCxnSpPr/>
            <p:nvPr/>
          </p:nvCxnSpPr>
          <p:spPr>
            <a:xfrm rot="-2199964">
              <a:off x="821668" y="2366348"/>
              <a:ext cx="365769" cy="0"/>
            </a:xfrm>
            <a:prstGeom prst="straightConnector1">
              <a:avLst/>
            </a:prstGeom>
            <a:noFill/>
            <a:ln cap="flat" cmpd="sng" w="28575">
              <a:solidFill>
                <a:schemeClr val="dk1"/>
              </a:solidFill>
              <a:prstDash val="solid"/>
              <a:round/>
              <a:headEnd len="sm" w="sm" type="none"/>
              <a:tailEnd len="sm" w="sm" type="none"/>
            </a:ln>
          </p:spPr>
        </p:cxnSp>
        <p:sp>
          <p:nvSpPr>
            <p:cNvPr id="800" name="Google Shape;800;p38"/>
            <p:cNvSpPr/>
            <p:nvPr/>
          </p:nvSpPr>
          <p:spPr>
            <a:xfrm rot="-2199964">
              <a:off x="978324" y="2184155"/>
              <a:ext cx="462524" cy="266892"/>
            </a:xfrm>
            <a:prstGeom prst="roundRect">
              <a:avLst>
                <a:gd fmla="val 16667" name="adj"/>
              </a:avLst>
            </a:prstGeom>
            <a:solidFill>
              <a:srgbClr val="E6D0D2"/>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01" name="Google Shape;801;p38"/>
            <p:cNvCxnSpPr/>
            <p:nvPr/>
          </p:nvCxnSpPr>
          <p:spPr>
            <a:xfrm rot="-2199964">
              <a:off x="1068348" y="2368458"/>
              <a:ext cx="365769" cy="0"/>
            </a:xfrm>
            <a:prstGeom prst="straightConnector1">
              <a:avLst/>
            </a:prstGeom>
            <a:noFill/>
            <a:ln cap="flat" cmpd="sng" w="28575">
              <a:solidFill>
                <a:schemeClr val="dk1"/>
              </a:solidFill>
              <a:prstDash val="solid"/>
              <a:round/>
              <a:headEnd len="sm" w="sm" type="none"/>
              <a:tailEnd len="sm" w="sm" type="none"/>
            </a:ln>
          </p:spPr>
        </p:cxnSp>
        <p:sp>
          <p:nvSpPr>
            <p:cNvPr id="802" name="Google Shape;802;p38"/>
            <p:cNvSpPr/>
            <p:nvPr/>
          </p:nvSpPr>
          <p:spPr>
            <a:xfrm rot="-2199964">
              <a:off x="1229132" y="2177991"/>
              <a:ext cx="462524" cy="266892"/>
            </a:xfrm>
            <a:prstGeom prst="roundRect">
              <a:avLst>
                <a:gd fmla="val 16667" name="adj"/>
              </a:avLst>
            </a:prstGeom>
            <a:solidFill>
              <a:srgbClr val="E6D0D2"/>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03" name="Google Shape;803;p38"/>
            <p:cNvCxnSpPr/>
            <p:nvPr/>
          </p:nvCxnSpPr>
          <p:spPr>
            <a:xfrm rot="-2199964">
              <a:off x="1319156" y="2362294"/>
              <a:ext cx="365769" cy="0"/>
            </a:xfrm>
            <a:prstGeom prst="straightConnector1">
              <a:avLst/>
            </a:prstGeom>
            <a:noFill/>
            <a:ln cap="flat" cmpd="sng" w="28575">
              <a:solidFill>
                <a:schemeClr val="dk1"/>
              </a:solidFill>
              <a:prstDash val="solid"/>
              <a:round/>
              <a:headEnd len="sm" w="sm" type="none"/>
              <a:tailEnd len="sm" w="sm" type="none"/>
            </a:ln>
          </p:spPr>
        </p:cxnSp>
        <p:pic>
          <p:nvPicPr>
            <p:cNvPr descr="Image result for visa" id="804" name="Google Shape;804;p38"/>
            <p:cNvPicPr preferRelativeResize="0"/>
            <p:nvPr/>
          </p:nvPicPr>
          <p:blipFill rotWithShape="1">
            <a:blip r:embed="rId5">
              <a:alphaModFix/>
            </a:blip>
            <a:srcRect b="0" l="0" r="0" t="0"/>
            <a:stretch/>
          </p:blipFill>
          <p:spPr>
            <a:xfrm rot="-2297754">
              <a:off x="761266" y="2266547"/>
              <a:ext cx="265699" cy="78003"/>
            </a:xfrm>
            <a:prstGeom prst="rect">
              <a:avLst/>
            </a:prstGeom>
            <a:noFill/>
            <a:ln>
              <a:noFill/>
            </a:ln>
          </p:spPr>
        </p:pic>
        <p:pic>
          <p:nvPicPr>
            <p:cNvPr descr="Image result for mastercard logo" id="805" name="Google Shape;805;p38"/>
            <p:cNvPicPr preferRelativeResize="0"/>
            <p:nvPr/>
          </p:nvPicPr>
          <p:blipFill rotWithShape="1">
            <a:blip r:embed="rId6">
              <a:alphaModFix/>
            </a:blip>
            <a:srcRect b="11365" l="27973" r="27972" t="9386"/>
            <a:stretch/>
          </p:blipFill>
          <p:spPr>
            <a:xfrm rot="-2269255">
              <a:off x="1056373" y="2254212"/>
              <a:ext cx="180149" cy="128126"/>
            </a:xfrm>
            <a:prstGeom prst="rect">
              <a:avLst/>
            </a:prstGeom>
            <a:noFill/>
            <a:ln>
              <a:noFill/>
            </a:ln>
          </p:spPr>
        </p:pic>
        <p:sp>
          <p:nvSpPr>
            <p:cNvPr id="806" name="Google Shape;806;p38"/>
            <p:cNvSpPr/>
            <p:nvPr/>
          </p:nvSpPr>
          <p:spPr>
            <a:xfrm rot="-2199964">
              <a:off x="1490937" y="2185708"/>
              <a:ext cx="462524" cy="266892"/>
            </a:xfrm>
            <a:prstGeom prst="roundRect">
              <a:avLst>
                <a:gd fmla="val 16667" name="adj"/>
              </a:avLst>
            </a:prstGeom>
            <a:solidFill>
              <a:srgbClr val="E6D0D2"/>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07" name="Google Shape;807;p38"/>
            <p:cNvCxnSpPr/>
            <p:nvPr/>
          </p:nvCxnSpPr>
          <p:spPr>
            <a:xfrm rot="-2199964">
              <a:off x="1580961" y="2370010"/>
              <a:ext cx="365769" cy="0"/>
            </a:xfrm>
            <a:prstGeom prst="straightConnector1">
              <a:avLst/>
            </a:prstGeom>
            <a:noFill/>
            <a:ln cap="flat" cmpd="sng" w="28575">
              <a:solidFill>
                <a:schemeClr val="dk1"/>
              </a:solidFill>
              <a:prstDash val="solid"/>
              <a:round/>
              <a:headEnd len="sm" w="sm" type="none"/>
              <a:tailEnd len="sm" w="sm" type="none"/>
            </a:ln>
          </p:spPr>
        </p:cxnSp>
        <p:pic>
          <p:nvPicPr>
            <p:cNvPr id="808" name="Google Shape;808;p38"/>
            <p:cNvPicPr preferRelativeResize="0"/>
            <p:nvPr/>
          </p:nvPicPr>
          <p:blipFill rotWithShape="1">
            <a:blip r:embed="rId7">
              <a:alphaModFix/>
            </a:blip>
            <a:srcRect b="0" l="0" r="0" t="0"/>
            <a:stretch/>
          </p:blipFill>
          <p:spPr>
            <a:xfrm rot="-2230129">
              <a:off x="1524549" y="2229044"/>
              <a:ext cx="312704" cy="149806"/>
            </a:xfrm>
            <a:prstGeom prst="rect">
              <a:avLst/>
            </a:prstGeom>
            <a:noFill/>
            <a:ln>
              <a:noFill/>
            </a:ln>
          </p:spPr>
        </p:pic>
        <p:sp>
          <p:nvSpPr>
            <p:cNvPr id="809" name="Google Shape;809;p38"/>
            <p:cNvSpPr/>
            <p:nvPr/>
          </p:nvSpPr>
          <p:spPr>
            <a:xfrm rot="-2199964">
              <a:off x="1737617" y="2187818"/>
              <a:ext cx="462524" cy="266892"/>
            </a:xfrm>
            <a:prstGeom prst="roundRect">
              <a:avLst>
                <a:gd fmla="val 16667" name="adj"/>
              </a:avLst>
            </a:prstGeom>
            <a:solidFill>
              <a:srgbClr val="E6D0D2"/>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10" name="Google Shape;810;p38"/>
            <p:cNvCxnSpPr/>
            <p:nvPr/>
          </p:nvCxnSpPr>
          <p:spPr>
            <a:xfrm rot="-2199964">
              <a:off x="1827641" y="2372120"/>
              <a:ext cx="365769" cy="0"/>
            </a:xfrm>
            <a:prstGeom prst="straightConnector1">
              <a:avLst/>
            </a:prstGeom>
            <a:noFill/>
            <a:ln cap="flat" cmpd="sng" w="28575">
              <a:solidFill>
                <a:schemeClr val="dk1"/>
              </a:solidFill>
              <a:prstDash val="solid"/>
              <a:round/>
              <a:headEnd len="sm" w="sm" type="none"/>
              <a:tailEnd len="sm" w="sm" type="none"/>
            </a:ln>
          </p:spPr>
        </p:cxnSp>
        <p:pic>
          <p:nvPicPr>
            <p:cNvPr id="811" name="Google Shape;811;p38"/>
            <p:cNvPicPr preferRelativeResize="0"/>
            <p:nvPr/>
          </p:nvPicPr>
          <p:blipFill rotWithShape="1">
            <a:blip r:embed="rId8">
              <a:alphaModFix/>
            </a:blip>
            <a:srcRect b="19062" l="11615" r="6699" t="21633"/>
            <a:stretch/>
          </p:blipFill>
          <p:spPr>
            <a:xfrm rot="-2451282">
              <a:off x="1772138" y="2234614"/>
              <a:ext cx="326278" cy="143303"/>
            </a:xfrm>
            <a:prstGeom prst="rect">
              <a:avLst/>
            </a:prstGeom>
            <a:noFill/>
            <a:ln>
              <a:noFill/>
            </a:ln>
          </p:spPr>
        </p:pic>
        <p:sp>
          <p:nvSpPr>
            <p:cNvPr id="812" name="Google Shape;812;p38"/>
            <p:cNvSpPr/>
            <p:nvPr/>
          </p:nvSpPr>
          <p:spPr>
            <a:xfrm rot="-2199964">
              <a:off x="1993670" y="2180074"/>
              <a:ext cx="462524" cy="282861"/>
            </a:xfrm>
            <a:prstGeom prst="roundRect">
              <a:avLst>
                <a:gd fmla="val 16667" name="adj"/>
              </a:avLst>
            </a:prstGeom>
            <a:solidFill>
              <a:srgbClr val="E6D0D2"/>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13" name="Google Shape;813;p38"/>
            <p:cNvCxnSpPr/>
            <p:nvPr/>
          </p:nvCxnSpPr>
          <p:spPr>
            <a:xfrm rot="-2199964">
              <a:off x="2078450" y="2365957"/>
              <a:ext cx="365769" cy="0"/>
            </a:xfrm>
            <a:prstGeom prst="straightConnector1">
              <a:avLst/>
            </a:prstGeom>
            <a:noFill/>
            <a:ln cap="flat" cmpd="sng" w="28575">
              <a:solidFill>
                <a:schemeClr val="dk1"/>
              </a:solidFill>
              <a:prstDash val="solid"/>
              <a:round/>
              <a:headEnd len="sm" w="sm" type="none"/>
              <a:tailEnd len="sm" w="sm" type="none"/>
            </a:ln>
          </p:spPr>
        </p:cxnSp>
        <p:pic>
          <p:nvPicPr>
            <p:cNvPr descr="Image result for STARBUCKS REWARDS" id="814" name="Google Shape;814;p38"/>
            <p:cNvPicPr preferRelativeResize="0"/>
            <p:nvPr/>
          </p:nvPicPr>
          <p:blipFill rotWithShape="1">
            <a:blip r:embed="rId9">
              <a:alphaModFix/>
            </a:blip>
            <a:srcRect b="0" l="0" r="0" t="0"/>
            <a:stretch/>
          </p:blipFill>
          <p:spPr>
            <a:xfrm rot="-2267463">
              <a:off x="2023629" y="2168165"/>
              <a:ext cx="355713" cy="255296"/>
            </a:xfrm>
            <a:prstGeom prst="rect">
              <a:avLst/>
            </a:prstGeom>
            <a:noFill/>
            <a:ln>
              <a:noFill/>
            </a:ln>
          </p:spPr>
        </p:pic>
      </p:grpSp>
      <p:grpSp>
        <p:nvGrpSpPr>
          <p:cNvPr id="815" name="Google Shape;815;p38"/>
          <p:cNvGrpSpPr/>
          <p:nvPr/>
        </p:nvGrpSpPr>
        <p:grpSpPr>
          <a:xfrm>
            <a:off x="2685088" y="1728855"/>
            <a:ext cx="1640877" cy="808645"/>
            <a:chOff x="2685088" y="1656285"/>
            <a:chExt cx="1640877" cy="808645"/>
          </a:xfrm>
        </p:grpSpPr>
        <p:sp>
          <p:nvSpPr>
            <p:cNvPr id="816" name="Google Shape;816;p38"/>
            <p:cNvSpPr/>
            <p:nvPr/>
          </p:nvSpPr>
          <p:spPr>
            <a:xfrm rot="-2199964">
              <a:off x="2756151" y="1823004"/>
              <a:ext cx="715845" cy="475208"/>
            </a:xfrm>
            <a:prstGeom prst="roundRect">
              <a:avLst>
                <a:gd fmla="val 16667" name="adj"/>
              </a:avLst>
            </a:prstGeom>
            <a:solidFill>
              <a:srgbClr val="F7D199"/>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17" name="Google Shape;817;p38"/>
            <p:cNvCxnSpPr/>
            <p:nvPr/>
          </p:nvCxnSpPr>
          <p:spPr>
            <a:xfrm rot="-2199964">
              <a:off x="2903101" y="2168029"/>
              <a:ext cx="566098" cy="0"/>
            </a:xfrm>
            <a:prstGeom prst="straightConnector1">
              <a:avLst/>
            </a:prstGeom>
            <a:noFill/>
            <a:ln cap="flat" cmpd="sng" w="76200">
              <a:solidFill>
                <a:schemeClr val="dk1"/>
              </a:solidFill>
              <a:prstDash val="solid"/>
              <a:round/>
              <a:headEnd len="sm" w="sm" type="none"/>
              <a:tailEnd len="sm" w="sm" type="none"/>
            </a:ln>
          </p:spPr>
        </p:cxnSp>
        <p:sp>
          <p:nvSpPr>
            <p:cNvPr id="818" name="Google Shape;818;p38"/>
            <p:cNvSpPr/>
            <p:nvPr/>
          </p:nvSpPr>
          <p:spPr>
            <a:xfrm rot="-2199964">
              <a:off x="3137935" y="1823004"/>
              <a:ext cx="715845" cy="475208"/>
            </a:xfrm>
            <a:prstGeom prst="roundRect">
              <a:avLst>
                <a:gd fmla="val 16667" name="adj"/>
              </a:avLst>
            </a:prstGeom>
            <a:solidFill>
              <a:srgbClr val="F7D199"/>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19" name="Google Shape;819;p38"/>
            <p:cNvCxnSpPr/>
            <p:nvPr/>
          </p:nvCxnSpPr>
          <p:spPr>
            <a:xfrm rot="-2199964">
              <a:off x="3305059" y="2143654"/>
              <a:ext cx="566098" cy="0"/>
            </a:xfrm>
            <a:prstGeom prst="straightConnector1">
              <a:avLst/>
            </a:prstGeom>
            <a:noFill/>
            <a:ln cap="flat" cmpd="sng" w="76200">
              <a:solidFill>
                <a:schemeClr val="dk1"/>
              </a:solidFill>
              <a:prstDash val="solid"/>
              <a:round/>
              <a:headEnd len="sm" w="sm" type="none"/>
              <a:tailEnd len="sm" w="sm" type="none"/>
            </a:ln>
          </p:spPr>
        </p:cxnSp>
        <p:sp>
          <p:nvSpPr>
            <p:cNvPr id="820" name="Google Shape;820;p38"/>
            <p:cNvSpPr/>
            <p:nvPr/>
          </p:nvSpPr>
          <p:spPr>
            <a:xfrm rot="-2199964">
              <a:off x="3539057" y="1823004"/>
              <a:ext cx="715845" cy="475208"/>
            </a:xfrm>
            <a:prstGeom prst="roundRect">
              <a:avLst>
                <a:gd fmla="val 16667" name="adj"/>
              </a:avLst>
            </a:prstGeom>
            <a:solidFill>
              <a:srgbClr val="F7D199"/>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21" name="Google Shape;821;p38"/>
            <p:cNvCxnSpPr/>
            <p:nvPr/>
          </p:nvCxnSpPr>
          <p:spPr>
            <a:xfrm rot="-2199964">
              <a:off x="3686007" y="2151160"/>
              <a:ext cx="566098" cy="0"/>
            </a:xfrm>
            <a:prstGeom prst="straightConnector1">
              <a:avLst/>
            </a:prstGeom>
            <a:noFill/>
            <a:ln cap="flat" cmpd="sng" w="76200">
              <a:solidFill>
                <a:schemeClr val="dk1"/>
              </a:solidFill>
              <a:prstDash val="solid"/>
              <a:round/>
              <a:headEnd len="sm" w="sm" type="none"/>
              <a:tailEnd len="sm" w="sm" type="none"/>
            </a:ln>
          </p:spPr>
        </p:cxnSp>
      </p:grpSp>
      <p:sp>
        <p:nvSpPr>
          <p:cNvPr id="822" name="Google Shape;822;p38"/>
          <p:cNvSpPr txBox="1"/>
          <p:nvPr/>
        </p:nvSpPr>
        <p:spPr>
          <a:xfrm>
            <a:off x="306157" y="4696026"/>
            <a:ext cx="8135175"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u="none" sz="600">
                <a:solidFill>
                  <a:srgbClr val="000000"/>
                </a:solidFill>
                <a:latin typeface="Arial"/>
              </a:rPr>
              <a:t>Source: PwC Strategy&amp; analysis</a:t>
            </a:r>
            <a:endParaRPr b="0" i="1" sz="600" u="none" cap="none" strike="noStrike">
              <a:solidFill>
                <a:srgbClr val="000000"/>
              </a:solidFill>
              <a:latin typeface="Arial"/>
              <a:ea typeface="Arial"/>
              <a:cs typeface="Arial"/>
              <a:sym typeface="Arial"/>
            </a:endParaRPr>
          </a:p>
        </p:txBody>
      </p:sp>
      <p:grpSp>
        <p:nvGrpSpPr>
          <p:cNvPr id="823" name="Google Shape;823;p38"/>
          <p:cNvGrpSpPr/>
          <p:nvPr/>
        </p:nvGrpSpPr>
        <p:grpSpPr>
          <a:xfrm>
            <a:off x="6751842" y="2714051"/>
            <a:ext cx="2084181" cy="1955738"/>
            <a:chOff x="6751842" y="2714051"/>
            <a:chExt cx="2084181" cy="1955738"/>
          </a:xfrm>
        </p:grpSpPr>
        <p:sp>
          <p:nvSpPr>
            <p:cNvPr id="824" name="Google Shape;824;p38"/>
            <p:cNvSpPr/>
            <p:nvPr/>
          </p:nvSpPr>
          <p:spPr>
            <a:xfrm>
              <a:off x="6751843" y="3084160"/>
              <a:ext cx="2084180" cy="1585629"/>
            </a:xfrm>
            <a:prstGeom prst="rect">
              <a:avLst/>
            </a:prstGeom>
            <a:solidFill>
              <a:srgbClr val="EAE8E2"/>
            </a:solidFill>
            <a:ln>
              <a:noFill/>
            </a:ln>
          </p:spPr>
          <p:txBody>
            <a:bodyPr anchorCtr="0" anchor="t" bIns="45700" lIns="91425" spcFirstLastPara="1" rIns="91425" wrap="square" tIns="45700">
              <a:noAutofit/>
            </a:bodyPr>
            <a:lstStyle/>
            <a:p>
              <a:pPr indent="-101600" marL="203200" marR="0" rtl="0" algn="l">
                <a:lnSpc>
                  <a:spcPts val="1000"/>
                </a:lnSpc>
                <a:spcBef>
                  <a:spcPts val="0"/>
                </a:spcBef>
                <a:spcAft>
                  <a:spcPts val="0"/>
                </a:spcAft>
                <a:buClr>
                  <a:srgbClr val="000000"/>
                </a:buClr>
                <a:buSzPts val="1000"/>
                <a:buChar char="•"/>
              </a:pPr>
              <a:r>
                <a:rPr b="0" i="0" u="none" sz="1000">
                  <a:solidFill>
                    <a:srgbClr val="000000"/>
                  </a:solidFill>
                  <a:latin typeface="Arial"/>
                </a:rPr>
                <a:t>Sets quality standard required for service users to participate in Farm Network</a:t>
              </a:r>
              <a:endParaRPr/>
            </a:p>
            <a:p>
              <a:pPr marL="203200" indent="-101600" algn="l">
                <a:lnSpc>
                  <a:spcPts val="1000"/>
                </a:lnSpc>
                <a:spcBef>
                  <a:spcPts val="250"/>
                </a:spcBef>
                <a:buChar char="•"/>
              </a:pPr>
              <a:r>
                <a:rPr b="0" i="0" u="none" sz="1000">
                  <a:solidFill>
                    <a:srgbClr val="000000"/>
                  </a:solidFill>
                  <a:latin typeface="Arial"/>
                </a:rPr>
                <a:t>Determines standard required for interoperability</a:t>
              </a:r>
            </a:p>
            <a:p>
              <a:pPr marL="203200" indent="-101600" algn="l">
                <a:lnSpc>
                  <a:spcPts val="1000"/>
                </a:lnSpc>
                <a:spcBef>
                  <a:spcPts val="250"/>
                </a:spcBef>
                <a:buChar char="•"/>
              </a:pPr>
              <a:r>
                <a:rPr b="0" i="0" u="none" sz="1000">
                  <a:solidFill>
                    <a:srgbClr val="000000"/>
                  </a:solidFill>
                  <a:latin typeface="Arial"/>
                </a:rPr>
                <a:t>Leads initiatives to educate and shift public mindset to increase local produce adoption</a:t>
              </a:r>
            </a:p>
          </p:txBody>
        </p:sp>
        <p:sp>
          <p:nvSpPr>
            <p:cNvPr id="825" name="Google Shape;825;p38"/>
            <p:cNvSpPr/>
            <p:nvPr/>
          </p:nvSpPr>
          <p:spPr>
            <a:xfrm>
              <a:off x="6751842" y="2714051"/>
              <a:ext cx="2084181" cy="330784"/>
            </a:xfrm>
            <a:prstGeom prst="rect">
              <a:avLst/>
            </a:prstGeom>
            <a:solidFill>
              <a:srgbClr val="706951"/>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Standards</a:t>
              </a:r>
              <a:endParaRPr/>
            </a:p>
          </p:txBody>
        </p:sp>
        <p:sp>
          <p:nvSpPr>
            <p:cNvPr id="826" name="Google Shape;826;p38"/>
            <p:cNvSpPr/>
            <p:nvPr/>
          </p:nvSpPr>
          <p:spPr>
            <a:xfrm>
              <a:off x="6807253" y="2736493"/>
              <a:ext cx="252000" cy="252000"/>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lnSpc>
                  <a:spcPts val="1200"/>
                </a:lnSpc>
                <a:spcBef>
                  <a:spcPts val="0"/>
                </a:spcBef>
                <a:spcAft>
                  <a:spcPts val="0"/>
                </a:spcAft>
                <a:buClr>
                  <a:srgbClr val="FFFFFF"/>
                </a:buClr>
                <a:buSzPts val="1200"/>
              </a:pPr>
              <a:r>
                <a:rPr b="1" sz="1200">
                  <a:solidFill>
                    <a:srgbClr val="FFFFFF"/>
                  </a:solidFill>
                  <a:latin typeface="Arial"/>
                </a:rPr>
                <a:t>4</a:t>
              </a:r>
              <a:endParaRPr b="1" i="0" sz="1200" u="none" cap="none" strike="noStrike">
                <a:solidFill>
                  <a:srgbClr val="FFFFFF"/>
                </a:solidFill>
                <a:latin typeface="Arial"/>
                <a:ea typeface="Arial"/>
                <a:cs typeface="Arial"/>
                <a:sym typeface="Arial"/>
              </a:endParaRPr>
            </a:p>
          </p:txBody>
        </p:sp>
      </p:grpSp>
      <p:grpSp>
        <p:nvGrpSpPr>
          <p:cNvPr id="827" name="Google Shape;827;p38"/>
          <p:cNvGrpSpPr/>
          <p:nvPr/>
        </p:nvGrpSpPr>
        <p:grpSpPr>
          <a:xfrm>
            <a:off x="5164264" y="1845386"/>
            <a:ext cx="898361" cy="539861"/>
            <a:chOff x="7325698" y="1791763"/>
            <a:chExt cx="898361" cy="539861"/>
          </a:xfrm>
        </p:grpSpPr>
        <p:sp>
          <p:nvSpPr>
            <p:cNvPr id="828" name="Google Shape;828;p38"/>
            <p:cNvSpPr/>
            <p:nvPr/>
          </p:nvSpPr>
          <p:spPr>
            <a:xfrm>
              <a:off x="7684199" y="1791763"/>
              <a:ext cx="539860" cy="535644"/>
            </a:xfrm>
            <a:custGeom>
              <a:rect b="b" l="l" r="r" t="t"/>
              <a:pathLst>
                <a:path extrusionOk="0" h="124" w="125">
                  <a:moveTo>
                    <a:pt x="122" y="65"/>
                  </a:moveTo>
                  <a:cubicBezTo>
                    <a:pt x="115" y="64"/>
                    <a:pt x="115" y="64"/>
                    <a:pt x="115" y="64"/>
                  </a:cubicBezTo>
                  <a:cubicBezTo>
                    <a:pt x="115" y="58"/>
                    <a:pt x="114" y="52"/>
                    <a:pt x="113" y="47"/>
                  </a:cubicBezTo>
                  <a:cubicBezTo>
                    <a:pt x="119" y="43"/>
                    <a:pt x="119" y="43"/>
                    <a:pt x="119" y="43"/>
                  </a:cubicBezTo>
                  <a:cubicBezTo>
                    <a:pt x="121" y="42"/>
                    <a:pt x="121" y="40"/>
                    <a:pt x="120" y="39"/>
                  </a:cubicBezTo>
                  <a:cubicBezTo>
                    <a:pt x="111" y="23"/>
                    <a:pt x="111" y="23"/>
                    <a:pt x="111" y="23"/>
                  </a:cubicBezTo>
                  <a:cubicBezTo>
                    <a:pt x="110" y="22"/>
                    <a:pt x="109" y="21"/>
                    <a:pt x="107" y="22"/>
                  </a:cubicBezTo>
                  <a:cubicBezTo>
                    <a:pt x="100" y="26"/>
                    <a:pt x="100" y="26"/>
                    <a:pt x="100" y="26"/>
                  </a:cubicBezTo>
                  <a:cubicBezTo>
                    <a:pt x="96" y="22"/>
                    <a:pt x="92" y="19"/>
                    <a:pt x="87" y="17"/>
                  </a:cubicBezTo>
                  <a:cubicBezTo>
                    <a:pt x="89" y="8"/>
                    <a:pt x="89" y="8"/>
                    <a:pt x="89" y="8"/>
                  </a:cubicBezTo>
                  <a:cubicBezTo>
                    <a:pt x="90" y="7"/>
                    <a:pt x="89" y="5"/>
                    <a:pt x="87" y="5"/>
                  </a:cubicBezTo>
                  <a:cubicBezTo>
                    <a:pt x="69" y="0"/>
                    <a:pt x="69" y="0"/>
                    <a:pt x="69" y="0"/>
                  </a:cubicBezTo>
                  <a:cubicBezTo>
                    <a:pt x="68" y="0"/>
                    <a:pt x="66" y="1"/>
                    <a:pt x="66" y="2"/>
                  </a:cubicBezTo>
                  <a:cubicBezTo>
                    <a:pt x="64" y="11"/>
                    <a:pt x="64" y="11"/>
                    <a:pt x="64" y="11"/>
                  </a:cubicBezTo>
                  <a:cubicBezTo>
                    <a:pt x="58" y="11"/>
                    <a:pt x="53" y="11"/>
                    <a:pt x="48" y="13"/>
                  </a:cubicBezTo>
                  <a:cubicBezTo>
                    <a:pt x="43" y="5"/>
                    <a:pt x="43" y="5"/>
                    <a:pt x="43" y="5"/>
                  </a:cubicBezTo>
                  <a:cubicBezTo>
                    <a:pt x="43" y="4"/>
                    <a:pt x="41" y="3"/>
                    <a:pt x="39" y="4"/>
                  </a:cubicBezTo>
                  <a:cubicBezTo>
                    <a:pt x="24" y="13"/>
                    <a:pt x="24" y="13"/>
                    <a:pt x="24" y="13"/>
                  </a:cubicBezTo>
                  <a:cubicBezTo>
                    <a:pt x="22" y="14"/>
                    <a:pt x="22" y="16"/>
                    <a:pt x="23" y="17"/>
                  </a:cubicBezTo>
                  <a:cubicBezTo>
                    <a:pt x="27" y="25"/>
                    <a:pt x="27" y="25"/>
                    <a:pt x="27" y="25"/>
                  </a:cubicBezTo>
                  <a:cubicBezTo>
                    <a:pt x="23" y="28"/>
                    <a:pt x="20" y="33"/>
                    <a:pt x="17" y="37"/>
                  </a:cubicBezTo>
                  <a:cubicBezTo>
                    <a:pt x="9" y="35"/>
                    <a:pt x="9" y="35"/>
                    <a:pt x="9" y="35"/>
                  </a:cubicBezTo>
                  <a:cubicBezTo>
                    <a:pt x="7" y="35"/>
                    <a:pt x="6" y="36"/>
                    <a:pt x="5" y="37"/>
                  </a:cubicBezTo>
                  <a:cubicBezTo>
                    <a:pt x="1" y="55"/>
                    <a:pt x="1" y="55"/>
                    <a:pt x="1" y="55"/>
                  </a:cubicBezTo>
                  <a:cubicBezTo>
                    <a:pt x="0" y="57"/>
                    <a:pt x="1" y="58"/>
                    <a:pt x="3" y="59"/>
                  </a:cubicBezTo>
                  <a:cubicBezTo>
                    <a:pt x="10" y="61"/>
                    <a:pt x="10" y="61"/>
                    <a:pt x="10" y="61"/>
                  </a:cubicBezTo>
                  <a:cubicBezTo>
                    <a:pt x="10" y="66"/>
                    <a:pt x="11" y="72"/>
                    <a:pt x="12" y="77"/>
                  </a:cubicBezTo>
                  <a:cubicBezTo>
                    <a:pt x="5" y="81"/>
                    <a:pt x="5" y="81"/>
                    <a:pt x="5" y="81"/>
                  </a:cubicBezTo>
                  <a:cubicBezTo>
                    <a:pt x="4" y="82"/>
                    <a:pt x="4" y="84"/>
                    <a:pt x="4" y="85"/>
                  </a:cubicBezTo>
                  <a:cubicBezTo>
                    <a:pt x="14" y="101"/>
                    <a:pt x="14" y="101"/>
                    <a:pt x="14" y="101"/>
                  </a:cubicBezTo>
                  <a:cubicBezTo>
                    <a:pt x="15" y="102"/>
                    <a:pt x="16" y="103"/>
                    <a:pt x="18" y="102"/>
                  </a:cubicBezTo>
                  <a:cubicBezTo>
                    <a:pt x="24" y="98"/>
                    <a:pt x="24" y="98"/>
                    <a:pt x="24" y="98"/>
                  </a:cubicBezTo>
                  <a:cubicBezTo>
                    <a:pt x="28" y="103"/>
                    <a:pt x="32" y="106"/>
                    <a:pt x="37" y="109"/>
                  </a:cubicBezTo>
                  <a:cubicBezTo>
                    <a:pt x="36" y="116"/>
                    <a:pt x="36" y="116"/>
                    <a:pt x="36" y="116"/>
                  </a:cubicBezTo>
                  <a:cubicBezTo>
                    <a:pt x="35" y="117"/>
                    <a:pt x="36" y="119"/>
                    <a:pt x="38" y="119"/>
                  </a:cubicBezTo>
                  <a:cubicBezTo>
                    <a:pt x="56" y="124"/>
                    <a:pt x="56" y="124"/>
                    <a:pt x="56" y="124"/>
                  </a:cubicBezTo>
                  <a:cubicBezTo>
                    <a:pt x="57" y="124"/>
                    <a:pt x="59" y="123"/>
                    <a:pt x="59" y="122"/>
                  </a:cubicBezTo>
                  <a:cubicBezTo>
                    <a:pt x="61" y="116"/>
                    <a:pt x="61" y="116"/>
                    <a:pt x="61" y="116"/>
                  </a:cubicBezTo>
                  <a:cubicBezTo>
                    <a:pt x="67" y="116"/>
                    <a:pt x="73" y="115"/>
                    <a:pt x="78" y="113"/>
                  </a:cubicBezTo>
                  <a:cubicBezTo>
                    <a:pt x="82" y="119"/>
                    <a:pt x="82" y="119"/>
                    <a:pt x="82" y="119"/>
                  </a:cubicBezTo>
                  <a:cubicBezTo>
                    <a:pt x="82" y="120"/>
                    <a:pt x="84" y="121"/>
                    <a:pt x="86" y="120"/>
                  </a:cubicBezTo>
                  <a:cubicBezTo>
                    <a:pt x="101" y="111"/>
                    <a:pt x="101" y="111"/>
                    <a:pt x="101" y="111"/>
                  </a:cubicBezTo>
                  <a:cubicBezTo>
                    <a:pt x="103" y="110"/>
                    <a:pt x="103" y="108"/>
                    <a:pt x="102" y="107"/>
                  </a:cubicBezTo>
                  <a:cubicBezTo>
                    <a:pt x="99" y="101"/>
                    <a:pt x="99" y="101"/>
                    <a:pt x="99" y="101"/>
                  </a:cubicBezTo>
                  <a:cubicBezTo>
                    <a:pt x="103" y="97"/>
                    <a:pt x="107" y="92"/>
                    <a:pt x="109" y="87"/>
                  </a:cubicBezTo>
                  <a:cubicBezTo>
                    <a:pt x="116" y="89"/>
                    <a:pt x="116" y="89"/>
                    <a:pt x="116" y="89"/>
                  </a:cubicBezTo>
                  <a:cubicBezTo>
                    <a:pt x="118" y="89"/>
                    <a:pt x="119" y="88"/>
                    <a:pt x="120" y="87"/>
                  </a:cubicBezTo>
                  <a:cubicBezTo>
                    <a:pt x="124" y="69"/>
                    <a:pt x="124" y="69"/>
                    <a:pt x="124" y="69"/>
                  </a:cubicBezTo>
                  <a:cubicBezTo>
                    <a:pt x="125" y="67"/>
                    <a:pt x="124" y="66"/>
                    <a:pt x="122" y="65"/>
                  </a:cubicBezTo>
                  <a:close/>
                  <a:moveTo>
                    <a:pt x="58" y="82"/>
                  </a:moveTo>
                  <a:cubicBezTo>
                    <a:pt x="48" y="79"/>
                    <a:pt x="41" y="69"/>
                    <a:pt x="44" y="58"/>
                  </a:cubicBezTo>
                  <a:cubicBezTo>
                    <a:pt x="47" y="48"/>
                    <a:pt x="57" y="42"/>
                    <a:pt x="67" y="44"/>
                  </a:cubicBezTo>
                  <a:cubicBezTo>
                    <a:pt x="78" y="47"/>
                    <a:pt x="84" y="58"/>
                    <a:pt x="81" y="68"/>
                  </a:cubicBezTo>
                  <a:cubicBezTo>
                    <a:pt x="79" y="78"/>
                    <a:pt x="68" y="84"/>
                    <a:pt x="58" y="82"/>
                  </a:cubicBezTo>
                  <a:close/>
                </a:path>
              </a:pathLst>
            </a:custGeom>
            <a:solidFill>
              <a:srgbClr val="7169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9" name="Google Shape;829;p38"/>
            <p:cNvSpPr/>
            <p:nvPr/>
          </p:nvSpPr>
          <p:spPr>
            <a:xfrm>
              <a:off x="7325698" y="1943599"/>
              <a:ext cx="390134" cy="388025"/>
            </a:xfrm>
            <a:custGeom>
              <a:rect b="b" l="l" r="r" t="t"/>
              <a:pathLst>
                <a:path extrusionOk="0" h="90" w="90">
                  <a:moveTo>
                    <a:pt x="84" y="26"/>
                  </a:moveTo>
                  <a:cubicBezTo>
                    <a:pt x="79" y="28"/>
                    <a:pt x="79" y="28"/>
                    <a:pt x="79" y="28"/>
                  </a:cubicBezTo>
                  <a:cubicBezTo>
                    <a:pt x="77" y="24"/>
                    <a:pt x="75" y="21"/>
                    <a:pt x="72" y="18"/>
                  </a:cubicBezTo>
                  <a:cubicBezTo>
                    <a:pt x="75" y="13"/>
                    <a:pt x="75" y="13"/>
                    <a:pt x="75" y="13"/>
                  </a:cubicBezTo>
                  <a:cubicBezTo>
                    <a:pt x="75" y="12"/>
                    <a:pt x="75" y="11"/>
                    <a:pt x="74" y="10"/>
                  </a:cubicBezTo>
                  <a:cubicBezTo>
                    <a:pt x="63" y="3"/>
                    <a:pt x="63" y="3"/>
                    <a:pt x="63" y="3"/>
                  </a:cubicBezTo>
                  <a:cubicBezTo>
                    <a:pt x="62" y="3"/>
                    <a:pt x="60" y="3"/>
                    <a:pt x="60" y="4"/>
                  </a:cubicBezTo>
                  <a:cubicBezTo>
                    <a:pt x="57" y="9"/>
                    <a:pt x="57" y="9"/>
                    <a:pt x="57" y="9"/>
                  </a:cubicBezTo>
                  <a:cubicBezTo>
                    <a:pt x="53" y="8"/>
                    <a:pt x="49" y="7"/>
                    <a:pt x="45" y="8"/>
                  </a:cubicBezTo>
                  <a:cubicBezTo>
                    <a:pt x="44" y="1"/>
                    <a:pt x="44" y="1"/>
                    <a:pt x="44" y="1"/>
                  </a:cubicBezTo>
                  <a:cubicBezTo>
                    <a:pt x="43" y="0"/>
                    <a:pt x="42" y="0"/>
                    <a:pt x="41" y="0"/>
                  </a:cubicBezTo>
                  <a:cubicBezTo>
                    <a:pt x="28" y="3"/>
                    <a:pt x="28" y="3"/>
                    <a:pt x="28" y="3"/>
                  </a:cubicBezTo>
                  <a:cubicBezTo>
                    <a:pt x="27" y="3"/>
                    <a:pt x="26" y="5"/>
                    <a:pt x="27" y="6"/>
                  </a:cubicBezTo>
                  <a:cubicBezTo>
                    <a:pt x="28" y="12"/>
                    <a:pt x="28" y="12"/>
                    <a:pt x="28" y="12"/>
                  </a:cubicBezTo>
                  <a:cubicBezTo>
                    <a:pt x="25" y="13"/>
                    <a:pt x="22" y="16"/>
                    <a:pt x="19" y="18"/>
                  </a:cubicBezTo>
                  <a:cubicBezTo>
                    <a:pt x="13" y="15"/>
                    <a:pt x="13" y="15"/>
                    <a:pt x="13" y="15"/>
                  </a:cubicBezTo>
                  <a:cubicBezTo>
                    <a:pt x="12" y="15"/>
                    <a:pt x="11" y="15"/>
                    <a:pt x="11" y="16"/>
                  </a:cubicBezTo>
                  <a:cubicBezTo>
                    <a:pt x="4" y="27"/>
                    <a:pt x="4" y="27"/>
                    <a:pt x="4" y="27"/>
                  </a:cubicBezTo>
                  <a:cubicBezTo>
                    <a:pt x="3" y="28"/>
                    <a:pt x="3" y="29"/>
                    <a:pt x="4" y="30"/>
                  </a:cubicBezTo>
                  <a:cubicBezTo>
                    <a:pt x="10" y="33"/>
                    <a:pt x="10" y="33"/>
                    <a:pt x="10" y="33"/>
                  </a:cubicBezTo>
                  <a:cubicBezTo>
                    <a:pt x="8" y="37"/>
                    <a:pt x="8" y="41"/>
                    <a:pt x="8" y="45"/>
                  </a:cubicBezTo>
                  <a:cubicBezTo>
                    <a:pt x="2" y="46"/>
                    <a:pt x="2" y="46"/>
                    <a:pt x="2" y="46"/>
                  </a:cubicBezTo>
                  <a:cubicBezTo>
                    <a:pt x="1" y="46"/>
                    <a:pt x="0" y="47"/>
                    <a:pt x="0" y="49"/>
                  </a:cubicBezTo>
                  <a:cubicBezTo>
                    <a:pt x="3" y="61"/>
                    <a:pt x="3" y="61"/>
                    <a:pt x="3" y="61"/>
                  </a:cubicBezTo>
                  <a:cubicBezTo>
                    <a:pt x="4" y="63"/>
                    <a:pt x="5" y="63"/>
                    <a:pt x="6" y="63"/>
                  </a:cubicBezTo>
                  <a:cubicBezTo>
                    <a:pt x="11" y="62"/>
                    <a:pt x="11" y="62"/>
                    <a:pt x="11" y="62"/>
                  </a:cubicBezTo>
                  <a:cubicBezTo>
                    <a:pt x="13" y="65"/>
                    <a:pt x="16" y="69"/>
                    <a:pt x="18" y="71"/>
                  </a:cubicBezTo>
                  <a:cubicBezTo>
                    <a:pt x="15" y="76"/>
                    <a:pt x="15" y="76"/>
                    <a:pt x="15" y="76"/>
                  </a:cubicBezTo>
                  <a:cubicBezTo>
                    <a:pt x="15" y="77"/>
                    <a:pt x="15" y="79"/>
                    <a:pt x="16" y="79"/>
                  </a:cubicBezTo>
                  <a:cubicBezTo>
                    <a:pt x="27" y="86"/>
                    <a:pt x="27" y="86"/>
                    <a:pt x="27" y="86"/>
                  </a:cubicBezTo>
                  <a:cubicBezTo>
                    <a:pt x="28" y="87"/>
                    <a:pt x="30" y="86"/>
                    <a:pt x="30" y="85"/>
                  </a:cubicBezTo>
                  <a:cubicBezTo>
                    <a:pt x="33" y="81"/>
                    <a:pt x="33" y="81"/>
                    <a:pt x="33" y="81"/>
                  </a:cubicBezTo>
                  <a:cubicBezTo>
                    <a:pt x="37" y="82"/>
                    <a:pt x="41" y="83"/>
                    <a:pt x="45" y="83"/>
                  </a:cubicBezTo>
                  <a:cubicBezTo>
                    <a:pt x="46" y="88"/>
                    <a:pt x="46" y="88"/>
                    <a:pt x="46" y="88"/>
                  </a:cubicBezTo>
                  <a:cubicBezTo>
                    <a:pt x="47" y="89"/>
                    <a:pt x="48" y="90"/>
                    <a:pt x="49" y="89"/>
                  </a:cubicBezTo>
                  <a:cubicBezTo>
                    <a:pt x="62" y="86"/>
                    <a:pt x="62" y="86"/>
                    <a:pt x="62" y="86"/>
                  </a:cubicBezTo>
                  <a:cubicBezTo>
                    <a:pt x="63" y="86"/>
                    <a:pt x="64" y="85"/>
                    <a:pt x="63" y="84"/>
                  </a:cubicBezTo>
                  <a:cubicBezTo>
                    <a:pt x="62" y="79"/>
                    <a:pt x="62" y="79"/>
                    <a:pt x="62" y="79"/>
                  </a:cubicBezTo>
                  <a:cubicBezTo>
                    <a:pt x="66" y="77"/>
                    <a:pt x="69" y="75"/>
                    <a:pt x="72" y="72"/>
                  </a:cubicBezTo>
                  <a:cubicBezTo>
                    <a:pt x="77" y="74"/>
                    <a:pt x="77" y="74"/>
                    <a:pt x="77" y="74"/>
                  </a:cubicBezTo>
                  <a:cubicBezTo>
                    <a:pt x="78" y="75"/>
                    <a:pt x="79" y="75"/>
                    <a:pt x="79" y="74"/>
                  </a:cubicBezTo>
                  <a:cubicBezTo>
                    <a:pt x="86" y="62"/>
                    <a:pt x="86" y="62"/>
                    <a:pt x="86" y="62"/>
                  </a:cubicBezTo>
                  <a:cubicBezTo>
                    <a:pt x="87" y="61"/>
                    <a:pt x="87" y="60"/>
                    <a:pt x="86" y="59"/>
                  </a:cubicBezTo>
                  <a:cubicBezTo>
                    <a:pt x="81" y="57"/>
                    <a:pt x="81" y="57"/>
                    <a:pt x="81" y="57"/>
                  </a:cubicBezTo>
                  <a:cubicBezTo>
                    <a:pt x="83" y="53"/>
                    <a:pt x="83" y="49"/>
                    <a:pt x="83" y="45"/>
                  </a:cubicBezTo>
                  <a:cubicBezTo>
                    <a:pt x="88" y="43"/>
                    <a:pt x="88" y="43"/>
                    <a:pt x="88" y="43"/>
                  </a:cubicBezTo>
                  <a:cubicBezTo>
                    <a:pt x="89" y="43"/>
                    <a:pt x="90" y="42"/>
                    <a:pt x="90" y="41"/>
                  </a:cubicBezTo>
                  <a:cubicBezTo>
                    <a:pt x="87" y="28"/>
                    <a:pt x="87" y="28"/>
                    <a:pt x="87" y="28"/>
                  </a:cubicBezTo>
                  <a:cubicBezTo>
                    <a:pt x="86" y="27"/>
                    <a:pt x="85" y="26"/>
                    <a:pt x="84" y="26"/>
                  </a:cubicBezTo>
                  <a:close/>
                  <a:moveTo>
                    <a:pt x="49" y="59"/>
                  </a:moveTo>
                  <a:cubicBezTo>
                    <a:pt x="41" y="61"/>
                    <a:pt x="34" y="56"/>
                    <a:pt x="32" y="49"/>
                  </a:cubicBezTo>
                  <a:cubicBezTo>
                    <a:pt x="30" y="41"/>
                    <a:pt x="35" y="34"/>
                    <a:pt x="42" y="32"/>
                  </a:cubicBezTo>
                  <a:cubicBezTo>
                    <a:pt x="50" y="30"/>
                    <a:pt x="57" y="35"/>
                    <a:pt x="59" y="42"/>
                  </a:cubicBezTo>
                  <a:cubicBezTo>
                    <a:pt x="61" y="49"/>
                    <a:pt x="56" y="57"/>
                    <a:pt x="49" y="59"/>
                  </a:cubicBezTo>
                  <a:close/>
                </a:path>
              </a:pathLst>
            </a:custGeom>
            <a:solidFill>
              <a:srgbClr val="71695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30" name="Google Shape;830;p38"/>
          <p:cNvSpPr/>
          <p:nvPr/>
        </p:nvSpPr>
        <p:spPr>
          <a:xfrm>
            <a:off x="287338" y="1353459"/>
            <a:ext cx="1319080" cy="20950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200">
                <a:solidFill>
                  <a:schemeClr val="lt1"/>
                </a:solidFill>
                <a:latin typeface="Arial"/>
              </a:rPr>
              <a:t>Core Services</a:t>
            </a:r>
            <a:endParaRPr/>
          </a:p>
        </p:txBody>
      </p:sp>
      <p:sp>
        <p:nvSpPr>
          <p:cNvPr id="831" name="Google Shape;831;p38"/>
          <p:cNvSpPr/>
          <p:nvPr/>
        </p:nvSpPr>
        <p:spPr>
          <a:xfrm>
            <a:off x="4623692" y="1353459"/>
            <a:ext cx="1319080" cy="209503"/>
          </a:xfrm>
          <a:prstGeom prst="rect">
            <a:avLst/>
          </a:prstGeom>
          <a:solidFill>
            <a:srgbClr val="968C6D"/>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200">
                <a:solidFill>
                  <a:schemeClr val="lt1"/>
                </a:solidFill>
                <a:latin typeface="Arial"/>
              </a:rPr>
              <a:t>Enablers</a:t>
            </a:r>
            <a:endParaRPr/>
          </a:p>
        </p:txBody>
      </p:sp>
      <p:cxnSp>
        <p:nvCxnSpPr>
          <p:cNvPr id="832" name="Google Shape;832;p38"/>
          <p:cNvCxnSpPr/>
          <p:nvPr/>
        </p:nvCxnSpPr>
        <p:spPr>
          <a:xfrm>
            <a:off x="4572000" y="1358235"/>
            <a:ext cx="0" cy="3299475"/>
          </a:xfrm>
          <a:prstGeom prst="straightConnector1">
            <a:avLst/>
          </a:prstGeom>
          <a:noFill/>
          <a:ln cap="flat" cmpd="sng" w="9525">
            <a:solidFill>
              <a:schemeClr val="dk1"/>
            </a:solidFill>
            <a:prstDash val="dash"/>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9"/>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The Farm Network is a unified platform that allows users to access multiple produce categories, promoting interoperability</a:t>
            </a:r>
            <a:endParaRPr/>
          </a:p>
        </p:txBody>
      </p:sp>
      <p:sp>
        <p:nvSpPr>
          <p:cNvPr id="838" name="Google Shape;838;p39"/>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0" u="none" sz="600">
                <a:solidFill>
                  <a:srgbClr val="000000"/>
                </a:solidFill>
                <a:latin typeface="Arial"/>
              </a:rPr>
              <a:t>Confidential information for the sole benefit and use of PwC's client.</a:t>
            </a:r>
            <a:endParaRPr b="0" i="0" sz="600" u="none" cap="none" strike="noStrike">
              <a:solidFill>
                <a:srgbClr val="000000"/>
              </a:solidFill>
              <a:latin typeface="Arial"/>
              <a:ea typeface="Arial"/>
              <a:cs typeface="Arial"/>
              <a:sym typeface="Arial"/>
            </a:endParaRPr>
          </a:p>
        </p:txBody>
      </p:sp>
      <p:sp>
        <p:nvSpPr>
          <p:cNvPr id="839" name="Google Shape;839;p39"/>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840" name="Google Shape;840;p39"/>
          <p:cNvSpPr txBox="1"/>
          <p:nvPr/>
        </p:nvSpPr>
        <p:spPr>
          <a:xfrm>
            <a:off x="352236" y="1138144"/>
            <a:ext cx="814070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Farm Network</a:t>
            </a:r>
            <a:endParaRPr b="0" i="0" sz="1200" u="none" cap="none" strike="noStrike">
              <a:solidFill>
                <a:srgbClr val="000000"/>
              </a:solidFill>
              <a:latin typeface="Arial"/>
              <a:ea typeface="Arial"/>
              <a:cs typeface="Arial"/>
              <a:sym typeface="Arial"/>
            </a:endParaRPr>
          </a:p>
        </p:txBody>
      </p:sp>
      <p:sp>
        <p:nvSpPr>
          <p:cNvPr id="841" name="Google Shape;841;p39"/>
          <p:cNvSpPr/>
          <p:nvPr/>
        </p:nvSpPr>
        <p:spPr>
          <a:xfrm>
            <a:off x="2340244" y="1414385"/>
            <a:ext cx="6494194" cy="557044"/>
          </a:xfrm>
          <a:prstGeom prst="rect">
            <a:avLst/>
          </a:prstGeom>
          <a:solidFill>
            <a:srgbClr val="EDD2D2"/>
          </a:solidFill>
          <a:ln>
            <a:noFill/>
          </a:ln>
        </p:spPr>
        <p:txBody>
          <a:bodyPr anchorCtr="0" anchor="ctr" bIns="45700" lIns="91425" spcFirstLastPara="1" rIns="91425" wrap="square" tIns="45700">
            <a:noAutofit/>
          </a:bodyPr>
          <a:lstStyle/>
          <a:p>
            <a:pPr indent="0" lvl="0" marL="0" marR="0" rtl="0" algn="l">
              <a:buNone/>
              <a:lnSpc>
                <a:spcPts val="1200"/>
              </a:lnSpc>
              <a:spcBef>
                <a:spcPts val="0"/>
              </a:spcBef>
              <a:spcAft>
                <a:spcPts val="0"/>
              </a:spcAft>
              <a:buClr>
                <a:srgbClr val="000000"/>
              </a:buClr>
              <a:buSzPts val="1200"/>
            </a:pPr>
            <a:r>
              <a:rPr b="1" i="0" u="none" sz="1200">
                <a:solidFill>
                  <a:srgbClr val="000000"/>
                </a:solidFill>
                <a:latin typeface="Arial"/>
              </a:rPr>
              <a:t>Farm Network is a unified platform / 'Produce-on-demand' that enables users to access multiple produce categories, promoting interoperability and reducing fragmentation of food supply in the country</a:t>
            </a:r>
            <a:endParaRPr b="0" i="0" sz="1200" u="none" cap="none" strike="noStrike">
              <a:solidFill>
                <a:srgbClr val="000000"/>
              </a:solidFill>
              <a:latin typeface="Arial"/>
              <a:ea typeface="Arial"/>
              <a:cs typeface="Arial"/>
              <a:sym typeface="Arial"/>
            </a:endParaRPr>
          </a:p>
        </p:txBody>
      </p:sp>
      <p:grpSp>
        <p:nvGrpSpPr>
          <p:cNvPr id="842" name="Google Shape;842;p39"/>
          <p:cNvGrpSpPr/>
          <p:nvPr/>
        </p:nvGrpSpPr>
        <p:grpSpPr>
          <a:xfrm>
            <a:off x="2340244" y="2038026"/>
            <a:ext cx="6494194" cy="889932"/>
            <a:chOff x="2340244" y="3734521"/>
            <a:chExt cx="6494194" cy="889932"/>
          </a:xfrm>
        </p:grpSpPr>
        <p:sp>
          <p:nvSpPr>
            <p:cNvPr id="843" name="Google Shape;843;p39"/>
            <p:cNvSpPr/>
            <p:nvPr/>
          </p:nvSpPr>
          <p:spPr>
            <a:xfrm>
              <a:off x="2340244" y="3734521"/>
              <a:ext cx="1170122" cy="887204"/>
            </a:xfrm>
            <a:prstGeom prst="rect">
              <a:avLst/>
            </a:prstGeom>
            <a:solidFill>
              <a:srgbClr val="82141E"/>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Who does it serve?</a:t>
              </a:r>
              <a:endParaRPr/>
            </a:p>
          </p:txBody>
        </p:sp>
        <p:sp>
          <p:nvSpPr>
            <p:cNvPr id="844" name="Google Shape;844;p39"/>
            <p:cNvSpPr/>
            <p:nvPr/>
          </p:nvSpPr>
          <p:spPr>
            <a:xfrm>
              <a:off x="3595608" y="3737249"/>
              <a:ext cx="5238830" cy="887204"/>
            </a:xfrm>
            <a:prstGeom prst="rect">
              <a:avLst/>
            </a:prstGeom>
            <a:solidFill>
              <a:srgbClr val="EAE8E2"/>
            </a:solidFill>
            <a:ln>
              <a:noFill/>
            </a:ln>
          </p:spPr>
          <p:txBody>
            <a:bodyPr anchorCtr="0" anchor="t" bIns="45700" lIns="91425" spcFirstLastPara="1" rIns="91425" wrap="square" tIns="45700">
              <a:noAutofit/>
            </a:bodyPr>
            <a:lstStyle/>
            <a:p>
              <a:pPr indent="0" lvl="0" marL="0" marR="0" rtl="0" algn="l">
                <a:buNone/>
                <a:lnSpc>
                  <a:spcPts val="1100"/>
                </a:lnSpc>
                <a:spcBef>
                  <a:spcPts val="0"/>
                </a:spcBef>
                <a:spcAft>
                  <a:spcPts val="0"/>
                </a:spcAft>
                <a:buClr>
                  <a:schemeClr val="dk1"/>
                </a:buClr>
                <a:buSzPts val="1100"/>
              </a:pPr>
              <a:r>
                <a:rPr b="1" i="0" u="none" sz="1100">
                  <a:solidFill>
                    <a:schemeClr val="dk1"/>
                  </a:solidFill>
                  <a:latin typeface="Arial"/>
                </a:rPr>
                <a:t>Service users (i.e. produce category providers) who compete on freshness and variety on their respective platforms (e.g. farm-to-table, organic certification)</a:t>
              </a:r>
              <a:endParaRPr/>
            </a:p>
            <a:p>
              <a:pPr marL="0" indent="0">
                <a:lnSpc>
                  <a:spcPts val="1100"/>
                </a:lnSpc>
                <a:spcBef>
                  <a:spcPts val="550"/>
                </a:spcBef>
                <a:buNone/>
              </a:pPr>
              <a:r>
                <a:rPr b="1" i="0" u="none" sz="1100">
                  <a:solidFill>
                    <a:srgbClr val="000000"/>
                  </a:solidFill>
                  <a:latin typeface="Arial"/>
                </a:rPr>
                <a:t>Consumers who want to access fresh local produce across a wide range of categories and distribution channels</a:t>
              </a:r>
            </a:p>
          </p:txBody>
        </p:sp>
      </p:grpSp>
      <p:grpSp>
        <p:nvGrpSpPr>
          <p:cNvPr id="845" name="Google Shape;845;p39"/>
          <p:cNvGrpSpPr/>
          <p:nvPr/>
        </p:nvGrpSpPr>
        <p:grpSpPr>
          <a:xfrm>
            <a:off x="2335696" y="2987394"/>
            <a:ext cx="6494194" cy="1705903"/>
            <a:chOff x="2340244" y="2038026"/>
            <a:chExt cx="6494194" cy="1627650"/>
          </a:xfrm>
        </p:grpSpPr>
        <p:sp>
          <p:nvSpPr>
            <p:cNvPr id="846" name="Google Shape;846;p39"/>
            <p:cNvSpPr/>
            <p:nvPr/>
          </p:nvSpPr>
          <p:spPr>
            <a:xfrm>
              <a:off x="2340244" y="2038026"/>
              <a:ext cx="1170122" cy="1624922"/>
            </a:xfrm>
            <a:prstGeom prst="rect">
              <a:avLst/>
            </a:prstGeom>
            <a:solidFill>
              <a:srgbClr val="82141E"/>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How does it work?</a:t>
              </a:r>
              <a:endParaRPr/>
            </a:p>
          </p:txBody>
        </p:sp>
        <p:sp>
          <p:nvSpPr>
            <p:cNvPr id="847" name="Google Shape;847;p39"/>
            <p:cNvSpPr/>
            <p:nvPr/>
          </p:nvSpPr>
          <p:spPr>
            <a:xfrm>
              <a:off x="3595608" y="2040754"/>
              <a:ext cx="5238830" cy="1624922"/>
            </a:xfrm>
            <a:prstGeom prst="rect">
              <a:avLst/>
            </a:prstGeom>
            <a:solidFill>
              <a:srgbClr val="EAE8E2"/>
            </a:solidFill>
            <a:ln>
              <a:noFill/>
            </a:ln>
          </p:spPr>
          <p:txBody>
            <a:bodyPr anchorCtr="0" anchor="t" bIns="45700" lIns="91425" spcFirstLastPara="1" rIns="91425" wrap="square" tIns="45700">
              <a:noAutofit/>
            </a:bodyPr>
            <a:lstStyle/>
            <a:p>
              <a:pPr indent="-111760" marL="223520" marR="0" rtl="0" algn="l">
                <a:lnSpc>
                  <a:spcPts val="1100"/>
                </a:lnSpc>
                <a:spcBef>
                  <a:spcPts val="0"/>
                </a:spcBef>
                <a:spcAft>
                  <a:spcPts val="0"/>
                </a:spcAft>
                <a:buClr>
                  <a:srgbClr val="000000"/>
                </a:buClr>
                <a:buSzPts val="1100"/>
                <a:buChar char="•"/>
              </a:pPr>
              <a:r>
                <a:rPr b="0" i="0" u="none" sz="1100">
                  <a:solidFill>
                    <a:srgbClr val="000000"/>
                  </a:solidFill>
                  <a:latin typeface="Arial"/>
                </a:rPr>
                <a:t>Produce category providers register to participate in Farm Network to enhance their respective distribution with wide access and interoperability</a:t>
              </a:r>
              <a:endParaRPr/>
            </a:p>
            <a:p>
              <a:pPr marL="223520" indent="-111760" algn="l">
                <a:lnSpc>
                  <a:spcPts val="1100"/>
                </a:lnSpc>
                <a:spcBef>
                  <a:spcPts val="550"/>
                </a:spcBef>
                <a:buChar char="•"/>
              </a:pPr>
              <a:r>
                <a:rPr b="0" i="0" u="none" sz="1100">
                  <a:solidFill>
                    <a:srgbClr val="000000"/>
                  </a:solidFill>
                  <a:latin typeface="Arial"/>
                </a:rPr>
                <a:t>Consumers browse their preferred produce categories on the Farm Network platform (e.g. vegetables, herbs, protein, specialty crops)</a:t>
              </a:r>
            </a:p>
            <a:p>
              <a:pPr marL="223520" indent="-111760" algn="l">
                <a:lnSpc>
                  <a:spcPts val="1100"/>
                </a:lnSpc>
                <a:spcBef>
                  <a:spcPts val="550"/>
                </a:spcBef>
                <a:buChar char="•"/>
              </a:pPr>
              <a:r>
                <a:rPr b="0" i="0" u="none" sz="1100">
                  <a:solidFill>
                    <a:srgbClr val="000000"/>
                  </a:solidFill>
                  <a:latin typeface="Arial"/>
                </a:rPr>
                <a:t>Consumers select the most preferred source of produce to complete an order (e.g. organic greens from a vertical farm)</a:t>
              </a:r>
            </a:p>
            <a:p>
              <a:pPr marL="223520" indent="-111760" algn="l">
                <a:lnSpc>
                  <a:spcPts val="1100"/>
                </a:lnSpc>
                <a:spcBef>
                  <a:spcPts val="550"/>
                </a:spcBef>
                <a:buChar char="•"/>
              </a:pPr>
              <a:r>
                <a:rPr b="0" i="0" u="none" sz="1100">
                  <a:solidFill>
                    <a:srgbClr val="000000"/>
                  </a:solidFill>
                  <a:latin typeface="Arial"/>
                </a:rPr>
                <a:t>Consumers receive produce (direct delivery or collection) through mode offered by merchants (e.g. neighbourhood pickup, home delivery, market stall), enabled by 'Produce-on-demand'</a:t>
              </a:r>
            </a:p>
          </p:txBody>
        </p:sp>
        <p:sp>
          <p:nvSpPr>
            <p:cNvPr id="848" name="Google Shape;848;p39"/>
            <p:cNvSpPr/>
            <p:nvPr/>
          </p:nvSpPr>
          <p:spPr>
            <a:xfrm>
              <a:off x="3621448" y="2092991"/>
              <a:ext cx="189332" cy="189332"/>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rgbClr val="FFFFFF"/>
                </a:buClr>
                <a:buSzPts val="1100"/>
              </a:pPr>
              <a:r>
                <a:rPr b="1" i="0" u="none" sz="1100">
                  <a:solidFill>
                    <a:srgbClr val="FFFFFF"/>
                  </a:solidFill>
                  <a:latin typeface="Arial"/>
                </a:rPr>
                <a:t>1</a:t>
              </a:r>
              <a:endParaRPr/>
            </a:p>
          </p:txBody>
        </p:sp>
        <p:sp>
          <p:nvSpPr>
            <p:cNvPr id="849" name="Google Shape;849;p39"/>
            <p:cNvSpPr/>
            <p:nvPr/>
          </p:nvSpPr>
          <p:spPr>
            <a:xfrm>
              <a:off x="3621448" y="2495620"/>
              <a:ext cx="189332" cy="189332"/>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rgbClr val="FFFFFF"/>
                </a:buClr>
                <a:buSzPts val="1100"/>
              </a:pPr>
              <a:r>
                <a:rPr b="1" i="0" u="none" sz="1100">
                  <a:solidFill>
                    <a:srgbClr val="FFFFFF"/>
                  </a:solidFill>
                  <a:latin typeface="Arial"/>
                </a:rPr>
                <a:t>2</a:t>
              </a:r>
              <a:endParaRPr/>
            </a:p>
          </p:txBody>
        </p:sp>
        <p:sp>
          <p:nvSpPr>
            <p:cNvPr id="850" name="Google Shape;850;p39"/>
            <p:cNvSpPr/>
            <p:nvPr/>
          </p:nvSpPr>
          <p:spPr>
            <a:xfrm>
              <a:off x="3621448" y="2888976"/>
              <a:ext cx="189332" cy="189332"/>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rgbClr val="FFFFFF"/>
                </a:buClr>
                <a:buSzPts val="1100"/>
              </a:pPr>
              <a:r>
                <a:rPr b="1" i="0" u="none" sz="1100">
                  <a:solidFill>
                    <a:srgbClr val="FFFFFF"/>
                  </a:solidFill>
                  <a:latin typeface="Arial"/>
                </a:rPr>
                <a:t>3</a:t>
              </a:r>
              <a:endParaRPr/>
            </a:p>
          </p:txBody>
        </p:sp>
        <p:sp>
          <p:nvSpPr>
            <p:cNvPr id="851" name="Google Shape;851;p39"/>
            <p:cNvSpPr/>
            <p:nvPr/>
          </p:nvSpPr>
          <p:spPr>
            <a:xfrm>
              <a:off x="3621448" y="3280858"/>
              <a:ext cx="189332" cy="189332"/>
            </a:xfrm>
            <a:prstGeom prst="ellipse">
              <a:avLst/>
            </a:prstGeom>
            <a:solidFill>
              <a:srgbClr val="000000"/>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rgbClr val="FFFFFF"/>
                </a:buClr>
                <a:buSzPts val="1100"/>
              </a:pPr>
              <a:r>
                <a:rPr b="1" i="0" u="none" sz="1100">
                  <a:solidFill>
                    <a:srgbClr val="FFFFFF"/>
                  </a:solidFill>
                  <a:latin typeface="Arial"/>
                </a:rPr>
                <a:t>4</a:t>
              </a:r>
              <a:endParaRPr/>
            </a:p>
          </p:txBody>
        </p:sp>
      </p:grpSp>
      <p:sp>
        <p:nvSpPr>
          <p:cNvPr id="852" name="Google Shape;852;p39"/>
          <p:cNvSpPr txBox="1"/>
          <p:nvPr/>
        </p:nvSpPr>
        <p:spPr>
          <a:xfrm>
            <a:off x="432752" y="4099797"/>
            <a:ext cx="1776350" cy="169277"/>
          </a:xfrm>
          <a:prstGeom prst="rect">
            <a:avLst/>
          </a:prstGeom>
          <a:noFill/>
          <a:ln>
            <a:noFill/>
          </a:ln>
        </p:spPr>
        <p:txBody>
          <a:bodyPr anchorCtr="0" anchor="t" bIns="0" lIns="0" spcFirstLastPara="1" rIns="0" wrap="square" tIns="0">
            <a:spAutoFit/>
          </a:bodyPr>
          <a:lstStyle/>
          <a:p>
            <a:pPr indent="0" lvl="0" marL="0" marR="0" rtl="0" algn="ctr">
              <a:buNone/>
              <a:lnSpc>
                <a:spcPts val="1100"/>
              </a:lnSpc>
              <a:spcBef>
                <a:spcPts val="0"/>
              </a:spcBef>
              <a:spcAft>
                <a:spcPts val="0"/>
              </a:spcAft>
              <a:buClr>
                <a:srgbClr val="000000"/>
              </a:buClr>
              <a:buSzPts val="1100"/>
            </a:pPr>
            <a:r>
              <a:rPr b="1" u="none" sz="1100">
                <a:solidFill>
                  <a:srgbClr val="000000"/>
                </a:solidFill>
                <a:latin typeface="Arial"/>
              </a:rPr>
              <a:t>Farm Network</a:t>
            </a:r>
            <a:endParaRPr/>
          </a:p>
        </p:txBody>
      </p:sp>
      <p:grpSp>
        <p:nvGrpSpPr>
          <p:cNvPr id="853" name="Google Shape;853;p39"/>
          <p:cNvGrpSpPr/>
          <p:nvPr/>
        </p:nvGrpSpPr>
        <p:grpSpPr>
          <a:xfrm>
            <a:off x="2103630" y="1032425"/>
            <a:ext cx="333663" cy="331629"/>
            <a:chOff x="1153544" y="1306238"/>
            <a:chExt cx="973742" cy="967805"/>
          </a:xfrm>
        </p:grpSpPr>
        <p:grpSp>
          <p:nvGrpSpPr>
            <p:cNvPr id="854" name="Google Shape;854;p39"/>
            <p:cNvGrpSpPr/>
            <p:nvPr/>
          </p:nvGrpSpPr>
          <p:grpSpPr>
            <a:xfrm>
              <a:off x="1153544" y="1306238"/>
              <a:ext cx="973742" cy="967805"/>
              <a:chOff x="2023318" y="1553585"/>
              <a:chExt cx="1789307" cy="1957403"/>
            </a:xfrm>
          </p:grpSpPr>
          <p:pic>
            <p:nvPicPr>
              <p:cNvPr id="855" name="Google Shape;855;p39"/>
              <p:cNvPicPr preferRelativeResize="0"/>
              <p:nvPr/>
            </p:nvPicPr>
            <p:blipFill rotWithShape="1">
              <a:blip r:embed="rId3">
                <a:alphaModFix/>
              </a:blip>
              <a:srcRect b="0" l="0" r="0" t="0"/>
              <a:stretch/>
            </p:blipFill>
            <p:spPr>
              <a:xfrm>
                <a:off x="2023318" y="1721681"/>
                <a:ext cx="1789307" cy="1789307"/>
              </a:xfrm>
              <a:prstGeom prst="rect">
                <a:avLst/>
              </a:prstGeom>
              <a:noFill/>
              <a:ln>
                <a:noFill/>
              </a:ln>
            </p:spPr>
          </p:pic>
          <p:sp>
            <p:nvSpPr>
              <p:cNvPr id="856" name="Google Shape;856;p39"/>
              <p:cNvSpPr/>
              <p:nvPr/>
            </p:nvSpPr>
            <p:spPr>
              <a:xfrm rot="8323590">
                <a:off x="2202679" y="1765182"/>
                <a:ext cx="933180" cy="774387"/>
              </a:xfrm>
              <a:prstGeom prst="rtTriangl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grpSp>
        <p:pic>
          <p:nvPicPr>
            <p:cNvPr id="857" name="Google Shape;857;p39"/>
            <p:cNvPicPr preferRelativeResize="0"/>
            <p:nvPr/>
          </p:nvPicPr>
          <p:blipFill rotWithShape="1">
            <a:blip r:embed="rId4">
              <a:alphaModFix/>
            </a:blip>
            <a:srcRect b="61662" l="0" r="0" t="0"/>
            <a:stretch/>
          </p:blipFill>
          <p:spPr>
            <a:xfrm>
              <a:off x="1186027" y="1385858"/>
              <a:ext cx="607596" cy="195044"/>
            </a:xfrm>
            <a:prstGeom prst="rect">
              <a:avLst/>
            </a:prstGeom>
            <a:noFill/>
            <a:ln>
              <a:noFill/>
            </a:ln>
          </p:spPr>
        </p:pic>
      </p:grpSp>
      <p:sp>
        <p:nvSpPr>
          <p:cNvPr id="858" name="Google Shape;858;p39"/>
          <p:cNvSpPr txBox="1"/>
          <p:nvPr/>
        </p:nvSpPr>
        <p:spPr>
          <a:xfrm>
            <a:off x="306157" y="4696026"/>
            <a:ext cx="8135175"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u="none" sz="600">
                <a:solidFill>
                  <a:srgbClr val="000000"/>
                </a:solidFill>
                <a:latin typeface="Arial"/>
              </a:rPr>
              <a:t>Source: PwC Strategy&amp; analysis</a:t>
            </a:r>
            <a:endParaRPr b="0" i="1" sz="600" u="none" cap="none" strike="noStrike">
              <a:solidFill>
                <a:srgbClr val="000000"/>
              </a:solidFill>
              <a:latin typeface="Arial"/>
              <a:ea typeface="Arial"/>
              <a:cs typeface="Arial"/>
              <a:sym typeface="Arial"/>
            </a:endParaRPr>
          </a:p>
        </p:txBody>
      </p:sp>
      <p:sp>
        <p:nvSpPr>
          <p:cNvPr id="859" name="Google Shape;859;p39"/>
          <p:cNvSpPr/>
          <p:nvPr/>
        </p:nvSpPr>
        <p:spPr>
          <a:xfrm>
            <a:off x="7659394" y="1087414"/>
            <a:ext cx="1165759" cy="22828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21600" lIns="36000" spcFirstLastPara="1" rIns="36000" wrap="square" tIns="21600">
            <a:noAutofit/>
          </a:bodyPr>
          <a:lstStyle/>
          <a:p>
            <a:pPr indent="0" lvl="0" marL="0" marR="0" rtl="0" algn="r">
              <a:buNone/>
              <a:lnSpc>
                <a:spcPts val="1200"/>
              </a:lnSpc>
              <a:spcBef>
                <a:spcPts val="0"/>
              </a:spcBef>
              <a:spcAft>
                <a:spcPts val="0"/>
              </a:spcAft>
              <a:buClr>
                <a:srgbClr val="FFFFFF"/>
              </a:buClr>
              <a:buSzPts val="1200"/>
            </a:pPr>
            <a:r>
              <a:rPr b="1" i="0" u="none" sz="1200">
                <a:solidFill>
                  <a:srgbClr val="FFFFFF"/>
                </a:solidFill>
                <a:latin typeface="Arial"/>
              </a:rPr>
              <a:t>ILLUSTRATIVE</a:t>
            </a:r>
            <a:endParaRPr b="1" i="0" sz="1200" u="none" cap="none" strike="noStrike">
              <a:solidFill>
                <a:srgbClr val="FFFFFF"/>
              </a:solidFill>
              <a:latin typeface="Arial"/>
              <a:ea typeface="Arial"/>
              <a:cs typeface="Arial"/>
              <a:sym typeface="Arial"/>
            </a:endParaRPr>
          </a:p>
        </p:txBody>
      </p:sp>
      <p:grpSp>
        <p:nvGrpSpPr>
          <p:cNvPr id="860" name="Google Shape;860;p39"/>
          <p:cNvGrpSpPr/>
          <p:nvPr/>
        </p:nvGrpSpPr>
        <p:grpSpPr>
          <a:xfrm>
            <a:off x="-151124" y="1375516"/>
            <a:ext cx="2954409" cy="2794438"/>
            <a:chOff x="-178191" y="1334188"/>
            <a:chExt cx="2954409" cy="2794438"/>
          </a:xfrm>
        </p:grpSpPr>
        <p:pic>
          <p:nvPicPr>
            <p:cNvPr descr="Image result for iphone x icon" id="861" name="Google Shape;861;p39"/>
            <p:cNvPicPr preferRelativeResize="0"/>
            <p:nvPr/>
          </p:nvPicPr>
          <p:blipFill rotWithShape="1">
            <a:blip r:embed="rId5">
              <a:alphaModFix/>
            </a:blip>
            <a:srcRect b="0" l="0" r="0" t="0"/>
            <a:stretch/>
          </p:blipFill>
          <p:spPr>
            <a:xfrm>
              <a:off x="-178191" y="1334188"/>
              <a:ext cx="2954409" cy="2794438"/>
            </a:xfrm>
            <a:prstGeom prst="rect">
              <a:avLst/>
            </a:prstGeom>
            <a:noFill/>
            <a:ln>
              <a:noFill/>
            </a:ln>
          </p:spPr>
        </p:pic>
        <p:grpSp>
          <p:nvGrpSpPr>
            <p:cNvPr id="862" name="Google Shape;862;p39"/>
            <p:cNvGrpSpPr/>
            <p:nvPr/>
          </p:nvGrpSpPr>
          <p:grpSpPr>
            <a:xfrm>
              <a:off x="803231" y="1791804"/>
              <a:ext cx="916712" cy="1907490"/>
              <a:chOff x="883059" y="1881008"/>
              <a:chExt cx="833721" cy="1818285"/>
            </a:xfrm>
          </p:grpSpPr>
          <p:sp>
            <p:nvSpPr>
              <p:cNvPr id="863" name="Google Shape;863;p39"/>
              <p:cNvSpPr/>
              <p:nvPr/>
            </p:nvSpPr>
            <p:spPr>
              <a:xfrm>
                <a:off x="883059" y="3179545"/>
                <a:ext cx="824388" cy="519748"/>
              </a:xfrm>
              <a:prstGeom prst="roundRect">
                <a:avLst>
                  <a:gd fmla="val 16667" name="adj"/>
                </a:avLst>
              </a:prstGeom>
              <a:solidFill>
                <a:srgbClr val="EAE8E2"/>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64" name="Google Shape;864;p39"/>
              <p:cNvCxnSpPr/>
              <p:nvPr/>
            </p:nvCxnSpPr>
            <p:spPr>
              <a:xfrm>
                <a:off x="1021176" y="3608503"/>
                <a:ext cx="555676" cy="0"/>
              </a:xfrm>
              <a:prstGeom prst="straightConnector1">
                <a:avLst/>
              </a:prstGeom>
              <a:noFill/>
              <a:ln cap="flat" cmpd="sng" w="19050">
                <a:solidFill>
                  <a:schemeClr val="dk1"/>
                </a:solidFill>
                <a:prstDash val="solid"/>
                <a:round/>
                <a:headEnd len="sm" w="sm" type="none"/>
                <a:tailEnd len="sm" w="sm" type="none"/>
              </a:ln>
            </p:spPr>
          </p:cxnSp>
          <p:sp>
            <p:nvSpPr>
              <p:cNvPr id="865" name="Google Shape;865;p39"/>
              <p:cNvSpPr/>
              <p:nvPr/>
            </p:nvSpPr>
            <p:spPr>
              <a:xfrm>
                <a:off x="883059" y="2718156"/>
                <a:ext cx="824388" cy="519748"/>
              </a:xfrm>
              <a:prstGeom prst="roundRect">
                <a:avLst>
                  <a:gd fmla="val 16667" name="adj"/>
                </a:avLst>
              </a:prstGeom>
              <a:solidFill>
                <a:srgbClr val="EAE8E2"/>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66" name="Google Shape;866;p39"/>
              <p:cNvCxnSpPr/>
              <p:nvPr/>
            </p:nvCxnSpPr>
            <p:spPr>
              <a:xfrm>
                <a:off x="1021176" y="3163834"/>
                <a:ext cx="555676" cy="0"/>
              </a:xfrm>
              <a:prstGeom prst="straightConnector1">
                <a:avLst/>
              </a:prstGeom>
              <a:noFill/>
              <a:ln cap="flat" cmpd="sng" w="19050">
                <a:solidFill>
                  <a:schemeClr val="dk1"/>
                </a:solidFill>
                <a:prstDash val="solid"/>
                <a:round/>
                <a:headEnd len="sm" w="sm" type="none"/>
                <a:tailEnd len="sm" w="sm" type="none"/>
              </a:ln>
            </p:spPr>
          </p:cxnSp>
          <p:sp>
            <p:nvSpPr>
              <p:cNvPr id="867" name="Google Shape;867;p39"/>
              <p:cNvSpPr/>
              <p:nvPr/>
            </p:nvSpPr>
            <p:spPr>
              <a:xfrm>
                <a:off x="883059" y="2337487"/>
                <a:ext cx="824388" cy="519748"/>
              </a:xfrm>
              <a:prstGeom prst="roundRect">
                <a:avLst>
                  <a:gd fmla="val 16667" name="adj"/>
                </a:avLst>
              </a:prstGeom>
              <a:solidFill>
                <a:srgbClr val="EAE8E2"/>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68" name="Google Shape;868;p39"/>
              <p:cNvCxnSpPr/>
              <p:nvPr/>
            </p:nvCxnSpPr>
            <p:spPr>
              <a:xfrm>
                <a:off x="995644" y="2766445"/>
                <a:ext cx="599216" cy="0"/>
              </a:xfrm>
              <a:prstGeom prst="straightConnector1">
                <a:avLst/>
              </a:prstGeom>
              <a:noFill/>
              <a:ln cap="flat" cmpd="sng" w="19050">
                <a:solidFill>
                  <a:schemeClr val="dk1"/>
                </a:solidFill>
                <a:prstDash val="solid"/>
                <a:round/>
                <a:headEnd len="sm" w="sm" type="none"/>
                <a:tailEnd len="sm" w="sm" type="none"/>
              </a:ln>
            </p:spPr>
          </p:cxnSp>
          <p:sp>
            <p:nvSpPr>
              <p:cNvPr id="869" name="Google Shape;869;p39"/>
              <p:cNvSpPr/>
              <p:nvPr/>
            </p:nvSpPr>
            <p:spPr>
              <a:xfrm>
                <a:off x="883059" y="1881008"/>
                <a:ext cx="824388" cy="519748"/>
              </a:xfrm>
              <a:prstGeom prst="roundRect">
                <a:avLst>
                  <a:gd fmla="val 16667" name="adj"/>
                </a:avLst>
              </a:prstGeom>
              <a:solidFill>
                <a:srgbClr val="EAE8E2"/>
              </a:solid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870" name="Google Shape;870;p39"/>
              <p:cNvCxnSpPr/>
              <p:nvPr/>
            </p:nvCxnSpPr>
            <p:spPr>
              <a:xfrm>
                <a:off x="995645" y="2309966"/>
                <a:ext cx="599216" cy="0"/>
              </a:xfrm>
              <a:prstGeom prst="straightConnector1">
                <a:avLst/>
              </a:prstGeom>
              <a:noFill/>
              <a:ln cap="flat" cmpd="sng" w="19050">
                <a:solidFill>
                  <a:schemeClr val="dk1"/>
                </a:solidFill>
                <a:prstDash val="solid"/>
                <a:round/>
                <a:headEnd len="sm" w="sm" type="none"/>
                <a:tailEnd len="sm" w="sm" type="none"/>
              </a:ln>
            </p:spPr>
          </p:cxnSp>
          <p:sp>
            <p:nvSpPr>
              <p:cNvPr id="871" name="Google Shape;871;p39"/>
              <p:cNvSpPr txBox="1"/>
              <p:nvPr/>
            </p:nvSpPr>
            <p:spPr>
              <a:xfrm>
                <a:off x="1143096" y="2053266"/>
                <a:ext cx="573684" cy="1692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1100">
                    <a:solidFill>
                      <a:schemeClr val="dk1"/>
                    </a:solidFill>
                    <a:latin typeface="Arial"/>
                  </a:rPr>
                  <a:t>Vegetables</a:t>
                </a:r>
                <a:endParaRPr/>
              </a:p>
            </p:txBody>
          </p:sp>
          <p:sp>
            <p:nvSpPr>
              <p:cNvPr id="872" name="Google Shape;872;p39"/>
              <p:cNvSpPr/>
              <p:nvPr/>
            </p:nvSpPr>
            <p:spPr>
              <a:xfrm>
                <a:off x="946829" y="2060121"/>
                <a:ext cx="140119" cy="147929"/>
              </a:xfrm>
              <a:custGeom>
                <a:rect b="b" l="l" r="r" t="t"/>
                <a:pathLst>
                  <a:path extrusionOk="0" h="759" w="560">
                    <a:moveTo>
                      <a:pt x="343" y="268"/>
                    </a:moveTo>
                    <a:cubicBezTo>
                      <a:pt x="26" y="169"/>
                      <a:pt x="26" y="169"/>
                      <a:pt x="26" y="169"/>
                    </a:cubicBezTo>
                    <a:cubicBezTo>
                      <a:pt x="20" y="167"/>
                      <a:pt x="13" y="168"/>
                      <a:pt x="8" y="172"/>
                    </a:cubicBezTo>
                    <a:cubicBezTo>
                      <a:pt x="3" y="176"/>
                      <a:pt x="0" y="182"/>
                      <a:pt x="0" y="189"/>
                    </a:cubicBezTo>
                    <a:cubicBezTo>
                      <a:pt x="0" y="640"/>
                      <a:pt x="0" y="640"/>
                      <a:pt x="0" y="640"/>
                    </a:cubicBezTo>
                    <a:cubicBezTo>
                      <a:pt x="0" y="649"/>
                      <a:pt x="5" y="657"/>
                      <a:pt x="14" y="659"/>
                    </a:cubicBezTo>
                    <a:cubicBezTo>
                      <a:pt x="330" y="759"/>
                      <a:pt x="330" y="759"/>
                      <a:pt x="330" y="759"/>
                    </a:cubicBezTo>
                    <a:cubicBezTo>
                      <a:pt x="332" y="759"/>
                      <a:pt x="334" y="759"/>
                      <a:pt x="336" y="759"/>
                    </a:cubicBezTo>
                    <a:cubicBezTo>
                      <a:pt x="341" y="759"/>
                      <a:pt x="345" y="758"/>
                      <a:pt x="349" y="755"/>
                    </a:cubicBezTo>
                    <a:cubicBezTo>
                      <a:pt x="354" y="752"/>
                      <a:pt x="357" y="745"/>
                      <a:pt x="357" y="739"/>
                    </a:cubicBezTo>
                    <a:cubicBezTo>
                      <a:pt x="357" y="288"/>
                      <a:pt x="357" y="288"/>
                      <a:pt x="357" y="288"/>
                    </a:cubicBezTo>
                    <a:cubicBezTo>
                      <a:pt x="357" y="279"/>
                      <a:pt x="351" y="271"/>
                      <a:pt x="343" y="268"/>
                    </a:cubicBezTo>
                    <a:close/>
                    <a:moveTo>
                      <a:pt x="133" y="149"/>
                    </a:moveTo>
                    <a:cubicBezTo>
                      <a:pt x="133" y="148"/>
                      <a:pt x="139" y="72"/>
                      <a:pt x="190" y="72"/>
                    </a:cubicBezTo>
                    <a:cubicBezTo>
                      <a:pt x="249" y="72"/>
                      <a:pt x="262" y="176"/>
                      <a:pt x="264" y="202"/>
                    </a:cubicBezTo>
                    <a:cubicBezTo>
                      <a:pt x="304" y="215"/>
                      <a:pt x="304" y="215"/>
                      <a:pt x="304" y="215"/>
                    </a:cubicBezTo>
                    <a:cubicBezTo>
                      <a:pt x="305" y="213"/>
                      <a:pt x="306" y="210"/>
                      <a:pt x="306" y="206"/>
                    </a:cubicBezTo>
                    <a:cubicBezTo>
                      <a:pt x="306" y="199"/>
                      <a:pt x="298" y="31"/>
                      <a:pt x="190" y="31"/>
                    </a:cubicBezTo>
                    <a:cubicBezTo>
                      <a:pt x="119" y="31"/>
                      <a:pt x="95" y="106"/>
                      <a:pt x="92" y="146"/>
                    </a:cubicBezTo>
                    <a:cubicBezTo>
                      <a:pt x="130" y="158"/>
                      <a:pt x="130" y="158"/>
                      <a:pt x="130" y="158"/>
                    </a:cubicBezTo>
                    <a:cubicBezTo>
                      <a:pt x="131" y="156"/>
                      <a:pt x="133" y="153"/>
                      <a:pt x="133" y="149"/>
                    </a:cubicBezTo>
                    <a:close/>
                    <a:moveTo>
                      <a:pt x="552" y="237"/>
                    </a:moveTo>
                    <a:cubicBezTo>
                      <a:pt x="547" y="233"/>
                      <a:pt x="540" y="232"/>
                      <a:pt x="534" y="233"/>
                    </a:cubicBezTo>
                    <a:cubicBezTo>
                      <a:pt x="402" y="268"/>
                      <a:pt x="402" y="268"/>
                      <a:pt x="402" y="268"/>
                    </a:cubicBezTo>
                    <a:cubicBezTo>
                      <a:pt x="393" y="270"/>
                      <a:pt x="386" y="278"/>
                      <a:pt x="386" y="288"/>
                    </a:cubicBezTo>
                    <a:cubicBezTo>
                      <a:pt x="386" y="739"/>
                      <a:pt x="386" y="739"/>
                      <a:pt x="386" y="739"/>
                    </a:cubicBezTo>
                    <a:cubicBezTo>
                      <a:pt x="386" y="746"/>
                      <a:pt x="390" y="753"/>
                      <a:pt x="397" y="757"/>
                    </a:cubicBezTo>
                    <a:cubicBezTo>
                      <a:pt x="400" y="759"/>
                      <a:pt x="404" y="759"/>
                      <a:pt x="407" y="759"/>
                    </a:cubicBezTo>
                    <a:cubicBezTo>
                      <a:pt x="411" y="759"/>
                      <a:pt x="415" y="758"/>
                      <a:pt x="418" y="756"/>
                    </a:cubicBezTo>
                    <a:cubicBezTo>
                      <a:pt x="487" y="714"/>
                      <a:pt x="487" y="714"/>
                      <a:pt x="487" y="714"/>
                    </a:cubicBezTo>
                    <a:cubicBezTo>
                      <a:pt x="535" y="725"/>
                      <a:pt x="535" y="725"/>
                      <a:pt x="535" y="725"/>
                    </a:cubicBezTo>
                    <a:cubicBezTo>
                      <a:pt x="541" y="726"/>
                      <a:pt x="547" y="724"/>
                      <a:pt x="552" y="720"/>
                    </a:cubicBezTo>
                    <a:cubicBezTo>
                      <a:pt x="557" y="716"/>
                      <a:pt x="560" y="711"/>
                      <a:pt x="560" y="704"/>
                    </a:cubicBezTo>
                    <a:cubicBezTo>
                      <a:pt x="560" y="253"/>
                      <a:pt x="560" y="253"/>
                      <a:pt x="560" y="253"/>
                    </a:cubicBezTo>
                    <a:cubicBezTo>
                      <a:pt x="560" y="247"/>
                      <a:pt x="557" y="241"/>
                      <a:pt x="552" y="237"/>
                    </a:cubicBezTo>
                    <a:close/>
                    <a:moveTo>
                      <a:pt x="464" y="181"/>
                    </a:moveTo>
                    <a:cubicBezTo>
                      <a:pt x="464" y="179"/>
                      <a:pt x="465" y="177"/>
                      <a:pt x="464" y="175"/>
                    </a:cubicBezTo>
                    <a:cubicBezTo>
                      <a:pt x="464" y="168"/>
                      <a:pt x="457" y="0"/>
                      <a:pt x="348" y="0"/>
                    </a:cubicBezTo>
                    <a:cubicBezTo>
                      <a:pt x="315" y="0"/>
                      <a:pt x="292" y="16"/>
                      <a:pt x="277" y="38"/>
                    </a:cubicBezTo>
                    <a:cubicBezTo>
                      <a:pt x="288" y="47"/>
                      <a:pt x="297" y="59"/>
                      <a:pt x="304" y="72"/>
                    </a:cubicBezTo>
                    <a:cubicBezTo>
                      <a:pt x="313" y="55"/>
                      <a:pt x="326" y="41"/>
                      <a:pt x="348" y="41"/>
                    </a:cubicBezTo>
                    <a:cubicBezTo>
                      <a:pt x="405" y="41"/>
                      <a:pt x="419" y="136"/>
                      <a:pt x="422" y="167"/>
                    </a:cubicBezTo>
                    <a:lnTo>
                      <a:pt x="464" y="181"/>
                    </a:ln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873" name="Google Shape;873;p39"/>
              <p:cNvSpPr/>
              <p:nvPr/>
            </p:nvSpPr>
            <p:spPr>
              <a:xfrm>
                <a:off x="929439" y="3375410"/>
                <a:ext cx="168234" cy="113879"/>
              </a:xfrm>
              <a:custGeom>
                <a:rect b="b" l="l" r="r" t="t"/>
                <a:pathLst>
                  <a:path extrusionOk="0" h="581" w="773">
                    <a:moveTo>
                      <a:pt x="715" y="154"/>
                    </a:moveTo>
                    <a:cubicBezTo>
                      <a:pt x="712" y="148"/>
                      <a:pt x="708" y="142"/>
                      <a:pt x="704" y="136"/>
                    </a:cubicBezTo>
                    <a:cubicBezTo>
                      <a:pt x="675" y="85"/>
                      <a:pt x="638" y="40"/>
                      <a:pt x="609" y="18"/>
                    </a:cubicBezTo>
                    <a:cubicBezTo>
                      <a:pt x="586" y="1"/>
                      <a:pt x="433" y="0"/>
                      <a:pt x="387" y="0"/>
                    </a:cubicBezTo>
                    <a:cubicBezTo>
                      <a:pt x="340" y="0"/>
                      <a:pt x="187" y="1"/>
                      <a:pt x="165" y="18"/>
                    </a:cubicBezTo>
                    <a:cubicBezTo>
                      <a:pt x="135" y="40"/>
                      <a:pt x="99" y="85"/>
                      <a:pt x="69" y="136"/>
                    </a:cubicBezTo>
                    <a:cubicBezTo>
                      <a:pt x="66" y="142"/>
                      <a:pt x="62" y="148"/>
                      <a:pt x="58" y="154"/>
                    </a:cubicBezTo>
                    <a:cubicBezTo>
                      <a:pt x="31" y="199"/>
                      <a:pt x="0" y="249"/>
                      <a:pt x="0" y="363"/>
                    </a:cubicBezTo>
                    <a:cubicBezTo>
                      <a:pt x="0" y="439"/>
                      <a:pt x="12" y="483"/>
                      <a:pt x="13" y="485"/>
                    </a:cubicBezTo>
                    <a:cubicBezTo>
                      <a:pt x="15" y="495"/>
                      <a:pt x="25" y="503"/>
                      <a:pt x="36" y="503"/>
                    </a:cubicBezTo>
                    <a:cubicBezTo>
                      <a:pt x="36" y="503"/>
                      <a:pt x="36" y="503"/>
                      <a:pt x="36" y="503"/>
                    </a:cubicBezTo>
                    <a:cubicBezTo>
                      <a:pt x="50" y="503"/>
                      <a:pt x="50" y="503"/>
                      <a:pt x="50" y="503"/>
                    </a:cubicBezTo>
                    <a:cubicBezTo>
                      <a:pt x="50" y="557"/>
                      <a:pt x="50" y="557"/>
                      <a:pt x="50" y="557"/>
                    </a:cubicBezTo>
                    <a:cubicBezTo>
                      <a:pt x="50" y="570"/>
                      <a:pt x="61" y="581"/>
                      <a:pt x="74" y="581"/>
                    </a:cubicBezTo>
                    <a:cubicBezTo>
                      <a:pt x="131" y="581"/>
                      <a:pt x="131" y="581"/>
                      <a:pt x="131" y="581"/>
                    </a:cubicBezTo>
                    <a:cubicBezTo>
                      <a:pt x="145" y="581"/>
                      <a:pt x="156" y="570"/>
                      <a:pt x="156" y="557"/>
                    </a:cubicBezTo>
                    <a:cubicBezTo>
                      <a:pt x="156" y="502"/>
                      <a:pt x="156" y="502"/>
                      <a:pt x="156" y="502"/>
                    </a:cubicBezTo>
                    <a:cubicBezTo>
                      <a:pt x="387" y="502"/>
                      <a:pt x="387" y="502"/>
                      <a:pt x="387" y="502"/>
                    </a:cubicBezTo>
                    <a:cubicBezTo>
                      <a:pt x="618" y="502"/>
                      <a:pt x="618" y="502"/>
                      <a:pt x="618" y="502"/>
                    </a:cubicBezTo>
                    <a:cubicBezTo>
                      <a:pt x="618" y="557"/>
                      <a:pt x="618" y="557"/>
                      <a:pt x="618" y="557"/>
                    </a:cubicBezTo>
                    <a:cubicBezTo>
                      <a:pt x="618" y="570"/>
                      <a:pt x="629" y="581"/>
                      <a:pt x="642" y="581"/>
                    </a:cubicBezTo>
                    <a:cubicBezTo>
                      <a:pt x="699" y="581"/>
                      <a:pt x="699" y="581"/>
                      <a:pt x="699" y="581"/>
                    </a:cubicBezTo>
                    <a:cubicBezTo>
                      <a:pt x="713" y="581"/>
                      <a:pt x="724" y="570"/>
                      <a:pt x="724" y="557"/>
                    </a:cubicBezTo>
                    <a:cubicBezTo>
                      <a:pt x="724" y="503"/>
                      <a:pt x="724" y="503"/>
                      <a:pt x="724" y="503"/>
                    </a:cubicBezTo>
                    <a:cubicBezTo>
                      <a:pt x="737" y="503"/>
                      <a:pt x="737" y="503"/>
                      <a:pt x="737" y="503"/>
                    </a:cubicBezTo>
                    <a:cubicBezTo>
                      <a:pt x="737" y="503"/>
                      <a:pt x="737" y="503"/>
                      <a:pt x="737" y="503"/>
                    </a:cubicBezTo>
                    <a:cubicBezTo>
                      <a:pt x="748" y="503"/>
                      <a:pt x="758" y="495"/>
                      <a:pt x="761" y="485"/>
                    </a:cubicBezTo>
                    <a:cubicBezTo>
                      <a:pt x="762" y="483"/>
                      <a:pt x="773" y="439"/>
                      <a:pt x="773" y="363"/>
                    </a:cubicBezTo>
                    <a:cubicBezTo>
                      <a:pt x="773" y="249"/>
                      <a:pt x="742" y="199"/>
                      <a:pt x="715" y="154"/>
                    </a:cubicBezTo>
                    <a:close/>
                    <a:moveTo>
                      <a:pt x="191" y="52"/>
                    </a:moveTo>
                    <a:cubicBezTo>
                      <a:pt x="191" y="52"/>
                      <a:pt x="255" y="39"/>
                      <a:pt x="387" y="39"/>
                    </a:cubicBezTo>
                    <a:cubicBezTo>
                      <a:pt x="518" y="39"/>
                      <a:pt x="582" y="52"/>
                      <a:pt x="582" y="52"/>
                    </a:cubicBezTo>
                    <a:cubicBezTo>
                      <a:pt x="582" y="52"/>
                      <a:pt x="657" y="138"/>
                      <a:pt x="649" y="158"/>
                    </a:cubicBezTo>
                    <a:cubicBezTo>
                      <a:pt x="646" y="166"/>
                      <a:pt x="643" y="172"/>
                      <a:pt x="618" y="172"/>
                    </a:cubicBezTo>
                    <a:cubicBezTo>
                      <a:pt x="582" y="172"/>
                      <a:pt x="387" y="172"/>
                      <a:pt x="387" y="172"/>
                    </a:cubicBezTo>
                    <a:cubicBezTo>
                      <a:pt x="387" y="172"/>
                      <a:pt x="191" y="172"/>
                      <a:pt x="156" y="172"/>
                    </a:cubicBezTo>
                    <a:cubicBezTo>
                      <a:pt x="130" y="172"/>
                      <a:pt x="127" y="166"/>
                      <a:pt x="124" y="158"/>
                    </a:cubicBezTo>
                    <a:cubicBezTo>
                      <a:pt x="116" y="138"/>
                      <a:pt x="191" y="52"/>
                      <a:pt x="191" y="52"/>
                    </a:cubicBezTo>
                    <a:close/>
                    <a:moveTo>
                      <a:pt x="569" y="293"/>
                    </a:moveTo>
                    <a:cubicBezTo>
                      <a:pt x="569" y="314"/>
                      <a:pt x="552" y="332"/>
                      <a:pt x="530" y="332"/>
                    </a:cubicBezTo>
                    <a:cubicBezTo>
                      <a:pt x="243" y="332"/>
                      <a:pt x="243" y="332"/>
                      <a:pt x="243" y="332"/>
                    </a:cubicBezTo>
                    <a:cubicBezTo>
                      <a:pt x="222" y="332"/>
                      <a:pt x="204" y="314"/>
                      <a:pt x="204" y="293"/>
                    </a:cubicBezTo>
                    <a:lnTo>
                      <a:pt x="569" y="293"/>
                    </a:lnTo>
                    <a:close/>
                    <a:moveTo>
                      <a:pt x="100" y="326"/>
                    </a:moveTo>
                    <a:cubicBezTo>
                      <a:pt x="69" y="326"/>
                      <a:pt x="43" y="301"/>
                      <a:pt x="43" y="269"/>
                    </a:cubicBezTo>
                    <a:cubicBezTo>
                      <a:pt x="43" y="238"/>
                      <a:pt x="69" y="213"/>
                      <a:pt x="100" y="213"/>
                    </a:cubicBezTo>
                    <a:cubicBezTo>
                      <a:pt x="131" y="213"/>
                      <a:pt x="157" y="238"/>
                      <a:pt x="157" y="269"/>
                    </a:cubicBezTo>
                    <a:cubicBezTo>
                      <a:pt x="157" y="301"/>
                      <a:pt x="131" y="326"/>
                      <a:pt x="100" y="326"/>
                    </a:cubicBezTo>
                    <a:close/>
                    <a:moveTo>
                      <a:pt x="623" y="459"/>
                    </a:moveTo>
                    <a:cubicBezTo>
                      <a:pt x="445" y="459"/>
                      <a:pt x="445" y="459"/>
                      <a:pt x="445" y="459"/>
                    </a:cubicBezTo>
                    <a:cubicBezTo>
                      <a:pt x="338" y="459"/>
                      <a:pt x="338" y="459"/>
                      <a:pt x="338" y="459"/>
                    </a:cubicBezTo>
                    <a:cubicBezTo>
                      <a:pt x="150" y="459"/>
                      <a:pt x="150" y="459"/>
                      <a:pt x="150" y="459"/>
                    </a:cubicBezTo>
                    <a:cubicBezTo>
                      <a:pt x="150" y="444"/>
                      <a:pt x="150" y="444"/>
                      <a:pt x="150" y="444"/>
                    </a:cubicBezTo>
                    <a:cubicBezTo>
                      <a:pt x="150" y="418"/>
                      <a:pt x="171" y="397"/>
                      <a:pt x="197" y="397"/>
                    </a:cubicBezTo>
                    <a:cubicBezTo>
                      <a:pt x="332" y="397"/>
                      <a:pt x="332" y="397"/>
                      <a:pt x="332" y="397"/>
                    </a:cubicBezTo>
                    <a:cubicBezTo>
                      <a:pt x="451" y="397"/>
                      <a:pt x="451" y="397"/>
                      <a:pt x="451" y="397"/>
                    </a:cubicBezTo>
                    <a:cubicBezTo>
                      <a:pt x="577" y="397"/>
                      <a:pt x="577" y="397"/>
                      <a:pt x="577" y="397"/>
                    </a:cubicBezTo>
                    <a:cubicBezTo>
                      <a:pt x="602" y="397"/>
                      <a:pt x="623" y="418"/>
                      <a:pt x="623" y="444"/>
                    </a:cubicBezTo>
                    <a:lnTo>
                      <a:pt x="623" y="459"/>
                    </a:lnTo>
                    <a:close/>
                    <a:moveTo>
                      <a:pt x="674" y="326"/>
                    </a:moveTo>
                    <a:cubicBezTo>
                      <a:pt x="642" y="326"/>
                      <a:pt x="617" y="301"/>
                      <a:pt x="617" y="269"/>
                    </a:cubicBezTo>
                    <a:cubicBezTo>
                      <a:pt x="617" y="238"/>
                      <a:pt x="642" y="213"/>
                      <a:pt x="674" y="213"/>
                    </a:cubicBezTo>
                    <a:cubicBezTo>
                      <a:pt x="705" y="213"/>
                      <a:pt x="730" y="238"/>
                      <a:pt x="730" y="269"/>
                    </a:cubicBezTo>
                    <a:cubicBezTo>
                      <a:pt x="730" y="301"/>
                      <a:pt x="705" y="326"/>
                      <a:pt x="674" y="326"/>
                    </a:cubicBez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874" name="Google Shape;874;p39"/>
              <p:cNvSpPr/>
              <p:nvPr/>
            </p:nvSpPr>
            <p:spPr>
              <a:xfrm>
                <a:off x="944749" y="2517595"/>
                <a:ext cx="152895" cy="104289"/>
              </a:xfrm>
              <a:custGeom>
                <a:rect b="b" l="l" r="r" t="t"/>
                <a:pathLst>
                  <a:path extrusionOk="0" h="487" w="742">
                    <a:moveTo>
                      <a:pt x="667" y="244"/>
                    </a:moveTo>
                    <a:cubicBezTo>
                      <a:pt x="667" y="202"/>
                      <a:pt x="701" y="169"/>
                      <a:pt x="742" y="169"/>
                    </a:cubicBezTo>
                    <a:cubicBezTo>
                      <a:pt x="742" y="22"/>
                      <a:pt x="742" y="22"/>
                      <a:pt x="742" y="22"/>
                    </a:cubicBezTo>
                    <a:cubicBezTo>
                      <a:pt x="742" y="10"/>
                      <a:pt x="732" y="0"/>
                      <a:pt x="720" y="0"/>
                    </a:cubicBezTo>
                    <a:cubicBezTo>
                      <a:pt x="21" y="0"/>
                      <a:pt x="21" y="0"/>
                      <a:pt x="21" y="0"/>
                    </a:cubicBezTo>
                    <a:cubicBezTo>
                      <a:pt x="9" y="0"/>
                      <a:pt x="0" y="10"/>
                      <a:pt x="0" y="22"/>
                    </a:cubicBezTo>
                    <a:cubicBezTo>
                      <a:pt x="0" y="169"/>
                      <a:pt x="0" y="169"/>
                      <a:pt x="0" y="169"/>
                    </a:cubicBezTo>
                    <a:cubicBezTo>
                      <a:pt x="41" y="169"/>
                      <a:pt x="75" y="202"/>
                      <a:pt x="75" y="244"/>
                    </a:cubicBezTo>
                    <a:cubicBezTo>
                      <a:pt x="75" y="285"/>
                      <a:pt x="41" y="319"/>
                      <a:pt x="0" y="319"/>
                    </a:cubicBezTo>
                    <a:cubicBezTo>
                      <a:pt x="0" y="465"/>
                      <a:pt x="0" y="465"/>
                      <a:pt x="0" y="465"/>
                    </a:cubicBezTo>
                    <a:cubicBezTo>
                      <a:pt x="0" y="477"/>
                      <a:pt x="9" y="487"/>
                      <a:pt x="21" y="487"/>
                    </a:cubicBezTo>
                    <a:cubicBezTo>
                      <a:pt x="720" y="487"/>
                      <a:pt x="720" y="487"/>
                      <a:pt x="720" y="487"/>
                    </a:cubicBezTo>
                    <a:cubicBezTo>
                      <a:pt x="732" y="487"/>
                      <a:pt x="742" y="477"/>
                      <a:pt x="742" y="465"/>
                    </a:cubicBezTo>
                    <a:cubicBezTo>
                      <a:pt x="742" y="319"/>
                      <a:pt x="742" y="319"/>
                      <a:pt x="742" y="319"/>
                    </a:cubicBezTo>
                    <a:cubicBezTo>
                      <a:pt x="701" y="319"/>
                      <a:pt x="667" y="285"/>
                      <a:pt x="667" y="244"/>
                    </a:cubicBezTo>
                    <a:close/>
                    <a:moveTo>
                      <a:pt x="626" y="52"/>
                    </a:moveTo>
                    <a:cubicBezTo>
                      <a:pt x="688" y="52"/>
                      <a:pt x="688" y="52"/>
                      <a:pt x="688" y="52"/>
                    </a:cubicBezTo>
                    <a:cubicBezTo>
                      <a:pt x="688" y="116"/>
                      <a:pt x="688" y="116"/>
                      <a:pt x="688" y="116"/>
                    </a:cubicBezTo>
                    <a:cubicBezTo>
                      <a:pt x="626" y="116"/>
                      <a:pt x="626" y="116"/>
                      <a:pt x="626" y="116"/>
                    </a:cubicBezTo>
                    <a:lnTo>
                      <a:pt x="626" y="52"/>
                    </a:lnTo>
                    <a:close/>
                    <a:moveTo>
                      <a:pt x="281" y="52"/>
                    </a:moveTo>
                    <a:cubicBezTo>
                      <a:pt x="343" y="52"/>
                      <a:pt x="343" y="52"/>
                      <a:pt x="343" y="52"/>
                    </a:cubicBezTo>
                    <a:cubicBezTo>
                      <a:pt x="343" y="116"/>
                      <a:pt x="343" y="116"/>
                      <a:pt x="343" y="116"/>
                    </a:cubicBezTo>
                    <a:cubicBezTo>
                      <a:pt x="281" y="116"/>
                      <a:pt x="281" y="116"/>
                      <a:pt x="281" y="116"/>
                    </a:cubicBezTo>
                    <a:lnTo>
                      <a:pt x="281" y="52"/>
                    </a:lnTo>
                    <a:close/>
                    <a:moveTo>
                      <a:pt x="439" y="244"/>
                    </a:moveTo>
                    <a:cubicBezTo>
                      <a:pt x="330" y="318"/>
                      <a:pt x="330" y="318"/>
                      <a:pt x="330" y="318"/>
                    </a:cubicBezTo>
                    <a:cubicBezTo>
                      <a:pt x="330" y="170"/>
                      <a:pt x="330" y="170"/>
                      <a:pt x="330" y="170"/>
                    </a:cubicBezTo>
                    <a:lnTo>
                      <a:pt x="439" y="244"/>
                    </a:lnTo>
                    <a:close/>
                    <a:moveTo>
                      <a:pt x="113" y="444"/>
                    </a:moveTo>
                    <a:cubicBezTo>
                      <a:pt x="51" y="444"/>
                      <a:pt x="51" y="444"/>
                      <a:pt x="51" y="444"/>
                    </a:cubicBezTo>
                    <a:cubicBezTo>
                      <a:pt x="51" y="380"/>
                      <a:pt x="51" y="380"/>
                      <a:pt x="51" y="380"/>
                    </a:cubicBezTo>
                    <a:cubicBezTo>
                      <a:pt x="113" y="380"/>
                      <a:pt x="113" y="380"/>
                      <a:pt x="113" y="380"/>
                    </a:cubicBezTo>
                    <a:lnTo>
                      <a:pt x="113" y="444"/>
                    </a:lnTo>
                    <a:close/>
                    <a:moveTo>
                      <a:pt x="113" y="116"/>
                    </a:moveTo>
                    <a:cubicBezTo>
                      <a:pt x="51" y="116"/>
                      <a:pt x="51" y="116"/>
                      <a:pt x="51" y="116"/>
                    </a:cubicBezTo>
                    <a:cubicBezTo>
                      <a:pt x="51" y="52"/>
                      <a:pt x="51" y="52"/>
                      <a:pt x="51" y="52"/>
                    </a:cubicBezTo>
                    <a:cubicBezTo>
                      <a:pt x="113" y="52"/>
                      <a:pt x="113" y="52"/>
                      <a:pt x="113" y="52"/>
                    </a:cubicBezTo>
                    <a:lnTo>
                      <a:pt x="113" y="116"/>
                    </a:lnTo>
                    <a:close/>
                    <a:moveTo>
                      <a:pt x="228" y="444"/>
                    </a:moveTo>
                    <a:cubicBezTo>
                      <a:pt x="166" y="444"/>
                      <a:pt x="166" y="444"/>
                      <a:pt x="166" y="444"/>
                    </a:cubicBezTo>
                    <a:cubicBezTo>
                      <a:pt x="166" y="380"/>
                      <a:pt x="166" y="380"/>
                      <a:pt x="166" y="380"/>
                    </a:cubicBezTo>
                    <a:cubicBezTo>
                      <a:pt x="228" y="380"/>
                      <a:pt x="228" y="380"/>
                      <a:pt x="228" y="380"/>
                    </a:cubicBezTo>
                    <a:lnTo>
                      <a:pt x="228" y="444"/>
                    </a:lnTo>
                    <a:close/>
                    <a:moveTo>
                      <a:pt x="228" y="116"/>
                    </a:moveTo>
                    <a:cubicBezTo>
                      <a:pt x="166" y="116"/>
                      <a:pt x="166" y="116"/>
                      <a:pt x="166" y="116"/>
                    </a:cubicBezTo>
                    <a:cubicBezTo>
                      <a:pt x="166" y="52"/>
                      <a:pt x="166" y="52"/>
                      <a:pt x="166" y="52"/>
                    </a:cubicBezTo>
                    <a:cubicBezTo>
                      <a:pt x="228" y="52"/>
                      <a:pt x="228" y="52"/>
                      <a:pt x="228" y="52"/>
                    </a:cubicBezTo>
                    <a:lnTo>
                      <a:pt x="228" y="116"/>
                    </a:lnTo>
                    <a:close/>
                    <a:moveTo>
                      <a:pt x="343" y="444"/>
                    </a:moveTo>
                    <a:cubicBezTo>
                      <a:pt x="281" y="444"/>
                      <a:pt x="281" y="444"/>
                      <a:pt x="281" y="444"/>
                    </a:cubicBezTo>
                    <a:cubicBezTo>
                      <a:pt x="281" y="380"/>
                      <a:pt x="281" y="380"/>
                      <a:pt x="281" y="380"/>
                    </a:cubicBezTo>
                    <a:cubicBezTo>
                      <a:pt x="343" y="380"/>
                      <a:pt x="343" y="380"/>
                      <a:pt x="343" y="380"/>
                    </a:cubicBezTo>
                    <a:lnTo>
                      <a:pt x="343" y="444"/>
                    </a:lnTo>
                    <a:close/>
                    <a:moveTo>
                      <a:pt x="458" y="444"/>
                    </a:moveTo>
                    <a:cubicBezTo>
                      <a:pt x="396" y="444"/>
                      <a:pt x="396" y="444"/>
                      <a:pt x="396" y="444"/>
                    </a:cubicBezTo>
                    <a:cubicBezTo>
                      <a:pt x="396" y="380"/>
                      <a:pt x="396" y="380"/>
                      <a:pt x="396" y="380"/>
                    </a:cubicBezTo>
                    <a:cubicBezTo>
                      <a:pt x="458" y="380"/>
                      <a:pt x="458" y="380"/>
                      <a:pt x="458" y="380"/>
                    </a:cubicBezTo>
                    <a:lnTo>
                      <a:pt x="458" y="444"/>
                    </a:lnTo>
                    <a:close/>
                    <a:moveTo>
                      <a:pt x="458" y="116"/>
                    </a:moveTo>
                    <a:cubicBezTo>
                      <a:pt x="396" y="116"/>
                      <a:pt x="396" y="116"/>
                      <a:pt x="396" y="116"/>
                    </a:cubicBezTo>
                    <a:cubicBezTo>
                      <a:pt x="396" y="52"/>
                      <a:pt x="396" y="52"/>
                      <a:pt x="396" y="52"/>
                    </a:cubicBezTo>
                    <a:cubicBezTo>
                      <a:pt x="458" y="52"/>
                      <a:pt x="458" y="52"/>
                      <a:pt x="458" y="52"/>
                    </a:cubicBezTo>
                    <a:lnTo>
                      <a:pt x="458" y="116"/>
                    </a:lnTo>
                    <a:close/>
                    <a:moveTo>
                      <a:pt x="573" y="444"/>
                    </a:moveTo>
                    <a:cubicBezTo>
                      <a:pt x="511" y="444"/>
                      <a:pt x="511" y="444"/>
                      <a:pt x="511" y="444"/>
                    </a:cubicBezTo>
                    <a:cubicBezTo>
                      <a:pt x="511" y="380"/>
                      <a:pt x="511" y="380"/>
                      <a:pt x="511" y="380"/>
                    </a:cubicBezTo>
                    <a:cubicBezTo>
                      <a:pt x="573" y="380"/>
                      <a:pt x="573" y="380"/>
                      <a:pt x="573" y="380"/>
                    </a:cubicBezTo>
                    <a:lnTo>
                      <a:pt x="573" y="444"/>
                    </a:lnTo>
                    <a:close/>
                    <a:moveTo>
                      <a:pt x="573" y="116"/>
                    </a:moveTo>
                    <a:cubicBezTo>
                      <a:pt x="511" y="116"/>
                      <a:pt x="511" y="116"/>
                      <a:pt x="511" y="116"/>
                    </a:cubicBezTo>
                    <a:cubicBezTo>
                      <a:pt x="511" y="52"/>
                      <a:pt x="511" y="52"/>
                      <a:pt x="511" y="52"/>
                    </a:cubicBezTo>
                    <a:cubicBezTo>
                      <a:pt x="573" y="52"/>
                      <a:pt x="573" y="52"/>
                      <a:pt x="573" y="52"/>
                    </a:cubicBezTo>
                    <a:lnTo>
                      <a:pt x="573" y="116"/>
                    </a:lnTo>
                    <a:close/>
                    <a:moveTo>
                      <a:pt x="688" y="444"/>
                    </a:moveTo>
                    <a:cubicBezTo>
                      <a:pt x="626" y="444"/>
                      <a:pt x="626" y="444"/>
                      <a:pt x="626" y="444"/>
                    </a:cubicBezTo>
                    <a:cubicBezTo>
                      <a:pt x="626" y="380"/>
                      <a:pt x="626" y="380"/>
                      <a:pt x="626" y="380"/>
                    </a:cubicBezTo>
                    <a:cubicBezTo>
                      <a:pt x="688" y="380"/>
                      <a:pt x="688" y="380"/>
                      <a:pt x="688" y="380"/>
                    </a:cubicBezTo>
                    <a:lnTo>
                      <a:pt x="688" y="444"/>
                    </a:ln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5" name="Google Shape;875;p39"/>
              <p:cNvSpPr/>
              <p:nvPr/>
            </p:nvSpPr>
            <p:spPr>
              <a:xfrm>
                <a:off x="940285" y="2929171"/>
                <a:ext cx="146543" cy="134743"/>
              </a:xfrm>
              <a:custGeom>
                <a:rect b="b" l="l" r="r" t="t"/>
                <a:pathLst>
                  <a:path extrusionOk="0" h="743" w="858">
                    <a:moveTo>
                      <a:pt x="528" y="0"/>
                    </a:moveTo>
                    <a:cubicBezTo>
                      <a:pt x="487" y="0"/>
                      <a:pt x="451" y="21"/>
                      <a:pt x="429" y="52"/>
                    </a:cubicBezTo>
                    <a:cubicBezTo>
                      <a:pt x="407" y="21"/>
                      <a:pt x="371" y="0"/>
                      <a:pt x="330" y="0"/>
                    </a:cubicBezTo>
                    <a:cubicBezTo>
                      <a:pt x="264" y="0"/>
                      <a:pt x="209" y="54"/>
                      <a:pt x="209" y="121"/>
                    </a:cubicBezTo>
                    <a:cubicBezTo>
                      <a:pt x="209" y="146"/>
                      <a:pt x="217" y="170"/>
                      <a:pt x="233" y="191"/>
                    </a:cubicBezTo>
                    <a:cubicBezTo>
                      <a:pt x="233" y="193"/>
                      <a:pt x="234" y="194"/>
                      <a:pt x="235" y="195"/>
                    </a:cubicBezTo>
                    <a:cubicBezTo>
                      <a:pt x="412" y="425"/>
                      <a:pt x="412" y="425"/>
                      <a:pt x="412" y="425"/>
                    </a:cubicBezTo>
                    <a:cubicBezTo>
                      <a:pt x="416" y="431"/>
                      <a:pt x="422" y="434"/>
                      <a:pt x="429" y="434"/>
                    </a:cubicBezTo>
                    <a:cubicBezTo>
                      <a:pt x="436" y="434"/>
                      <a:pt x="442" y="431"/>
                      <a:pt x="446" y="425"/>
                    </a:cubicBezTo>
                    <a:cubicBezTo>
                      <a:pt x="623" y="195"/>
                      <a:pt x="623" y="195"/>
                      <a:pt x="623" y="195"/>
                    </a:cubicBezTo>
                    <a:cubicBezTo>
                      <a:pt x="623" y="194"/>
                      <a:pt x="624" y="193"/>
                      <a:pt x="625" y="191"/>
                    </a:cubicBezTo>
                    <a:cubicBezTo>
                      <a:pt x="640" y="170"/>
                      <a:pt x="648" y="146"/>
                      <a:pt x="648" y="121"/>
                    </a:cubicBezTo>
                    <a:cubicBezTo>
                      <a:pt x="648" y="54"/>
                      <a:pt x="594" y="0"/>
                      <a:pt x="528" y="0"/>
                    </a:cubicBezTo>
                    <a:close/>
                    <a:moveTo>
                      <a:pt x="748" y="254"/>
                    </a:moveTo>
                    <a:cubicBezTo>
                      <a:pt x="748" y="221"/>
                      <a:pt x="772" y="194"/>
                      <a:pt x="803" y="189"/>
                    </a:cubicBezTo>
                    <a:cubicBezTo>
                      <a:pt x="797" y="172"/>
                      <a:pt x="781" y="160"/>
                      <a:pt x="761" y="160"/>
                    </a:cubicBezTo>
                    <a:cubicBezTo>
                      <a:pt x="737" y="160"/>
                      <a:pt x="717" y="180"/>
                      <a:pt x="717" y="205"/>
                    </a:cubicBezTo>
                    <a:cubicBezTo>
                      <a:pt x="717" y="330"/>
                      <a:pt x="717" y="330"/>
                      <a:pt x="717" y="330"/>
                    </a:cubicBezTo>
                    <a:cubicBezTo>
                      <a:pt x="727" y="329"/>
                      <a:pt x="738" y="331"/>
                      <a:pt x="748" y="335"/>
                    </a:cubicBezTo>
                    <a:lnTo>
                      <a:pt x="748" y="254"/>
                    </a:lnTo>
                    <a:close/>
                    <a:moveTo>
                      <a:pt x="814" y="210"/>
                    </a:moveTo>
                    <a:cubicBezTo>
                      <a:pt x="789" y="210"/>
                      <a:pt x="769" y="230"/>
                      <a:pt x="769" y="254"/>
                    </a:cubicBezTo>
                    <a:cubicBezTo>
                      <a:pt x="769" y="348"/>
                      <a:pt x="769" y="348"/>
                      <a:pt x="769" y="348"/>
                    </a:cubicBezTo>
                    <a:cubicBezTo>
                      <a:pt x="770" y="349"/>
                      <a:pt x="770" y="349"/>
                      <a:pt x="770" y="349"/>
                    </a:cubicBezTo>
                    <a:cubicBezTo>
                      <a:pt x="783" y="362"/>
                      <a:pt x="791" y="380"/>
                      <a:pt x="791" y="398"/>
                    </a:cubicBezTo>
                    <a:cubicBezTo>
                      <a:pt x="791" y="417"/>
                      <a:pt x="783" y="434"/>
                      <a:pt x="770" y="447"/>
                    </a:cubicBezTo>
                    <a:cubicBezTo>
                      <a:pt x="683" y="534"/>
                      <a:pt x="683" y="534"/>
                      <a:pt x="683" y="534"/>
                    </a:cubicBezTo>
                    <a:cubicBezTo>
                      <a:pt x="681" y="525"/>
                      <a:pt x="677" y="517"/>
                      <a:pt x="672" y="509"/>
                    </a:cubicBezTo>
                    <a:cubicBezTo>
                      <a:pt x="752" y="429"/>
                      <a:pt x="752" y="429"/>
                      <a:pt x="752" y="429"/>
                    </a:cubicBezTo>
                    <a:cubicBezTo>
                      <a:pt x="769" y="412"/>
                      <a:pt x="769" y="384"/>
                      <a:pt x="752" y="367"/>
                    </a:cubicBezTo>
                    <a:cubicBezTo>
                      <a:pt x="735" y="350"/>
                      <a:pt x="707" y="350"/>
                      <a:pt x="690" y="367"/>
                    </a:cubicBezTo>
                    <a:cubicBezTo>
                      <a:pt x="603" y="454"/>
                      <a:pt x="603" y="454"/>
                      <a:pt x="603" y="454"/>
                    </a:cubicBezTo>
                    <a:cubicBezTo>
                      <a:pt x="561" y="441"/>
                      <a:pt x="514" y="452"/>
                      <a:pt x="481" y="485"/>
                    </a:cubicBezTo>
                    <a:cubicBezTo>
                      <a:pt x="433" y="532"/>
                      <a:pt x="433" y="609"/>
                      <a:pt x="481" y="657"/>
                    </a:cubicBezTo>
                    <a:cubicBezTo>
                      <a:pt x="481" y="657"/>
                      <a:pt x="481" y="657"/>
                      <a:pt x="481" y="657"/>
                    </a:cubicBezTo>
                    <a:cubicBezTo>
                      <a:pt x="567" y="743"/>
                      <a:pt x="567" y="743"/>
                      <a:pt x="567" y="743"/>
                    </a:cubicBezTo>
                    <a:cubicBezTo>
                      <a:pt x="590" y="720"/>
                      <a:pt x="590" y="720"/>
                      <a:pt x="590" y="720"/>
                    </a:cubicBezTo>
                    <a:cubicBezTo>
                      <a:pt x="590" y="720"/>
                      <a:pt x="590" y="720"/>
                      <a:pt x="590" y="720"/>
                    </a:cubicBezTo>
                    <a:cubicBezTo>
                      <a:pt x="646" y="664"/>
                      <a:pt x="646" y="664"/>
                      <a:pt x="646" y="664"/>
                    </a:cubicBezTo>
                    <a:cubicBezTo>
                      <a:pt x="649" y="661"/>
                      <a:pt x="651" y="659"/>
                      <a:pt x="653" y="657"/>
                    </a:cubicBezTo>
                    <a:cubicBezTo>
                      <a:pt x="656" y="655"/>
                      <a:pt x="658" y="652"/>
                      <a:pt x="660" y="650"/>
                    </a:cubicBezTo>
                    <a:cubicBezTo>
                      <a:pt x="844" y="465"/>
                      <a:pt x="844" y="465"/>
                      <a:pt x="844" y="465"/>
                    </a:cubicBezTo>
                    <a:cubicBezTo>
                      <a:pt x="853" y="457"/>
                      <a:pt x="858" y="446"/>
                      <a:pt x="858" y="434"/>
                    </a:cubicBezTo>
                    <a:cubicBezTo>
                      <a:pt x="858" y="254"/>
                      <a:pt x="858" y="254"/>
                      <a:pt x="858" y="254"/>
                    </a:cubicBezTo>
                    <a:cubicBezTo>
                      <a:pt x="858" y="230"/>
                      <a:pt x="838" y="210"/>
                      <a:pt x="814" y="210"/>
                    </a:cubicBezTo>
                    <a:close/>
                    <a:moveTo>
                      <a:pt x="695" y="334"/>
                    </a:moveTo>
                    <a:cubicBezTo>
                      <a:pt x="695" y="213"/>
                      <a:pt x="695" y="213"/>
                      <a:pt x="695" y="213"/>
                    </a:cubicBezTo>
                    <a:cubicBezTo>
                      <a:pt x="680" y="220"/>
                      <a:pt x="669" y="236"/>
                      <a:pt x="669" y="254"/>
                    </a:cubicBezTo>
                    <a:cubicBezTo>
                      <a:pt x="669" y="352"/>
                      <a:pt x="669" y="352"/>
                      <a:pt x="669" y="352"/>
                    </a:cubicBezTo>
                    <a:cubicBezTo>
                      <a:pt x="672" y="349"/>
                      <a:pt x="672" y="349"/>
                      <a:pt x="672" y="349"/>
                    </a:cubicBezTo>
                    <a:cubicBezTo>
                      <a:pt x="679" y="342"/>
                      <a:pt x="687" y="337"/>
                      <a:pt x="695" y="334"/>
                    </a:cubicBezTo>
                    <a:close/>
                    <a:moveTo>
                      <a:pt x="110" y="335"/>
                    </a:moveTo>
                    <a:cubicBezTo>
                      <a:pt x="120" y="331"/>
                      <a:pt x="130" y="329"/>
                      <a:pt x="141" y="330"/>
                    </a:cubicBezTo>
                    <a:cubicBezTo>
                      <a:pt x="141" y="205"/>
                      <a:pt x="141" y="205"/>
                      <a:pt x="141" y="205"/>
                    </a:cubicBezTo>
                    <a:cubicBezTo>
                      <a:pt x="141" y="180"/>
                      <a:pt x="121" y="160"/>
                      <a:pt x="96" y="160"/>
                    </a:cubicBezTo>
                    <a:cubicBezTo>
                      <a:pt x="77" y="160"/>
                      <a:pt x="61" y="172"/>
                      <a:pt x="55" y="189"/>
                    </a:cubicBezTo>
                    <a:cubicBezTo>
                      <a:pt x="86" y="194"/>
                      <a:pt x="110" y="221"/>
                      <a:pt x="110" y="254"/>
                    </a:cubicBezTo>
                    <a:lnTo>
                      <a:pt x="110" y="335"/>
                    </a:lnTo>
                    <a:close/>
                    <a:moveTo>
                      <a:pt x="0" y="254"/>
                    </a:moveTo>
                    <a:cubicBezTo>
                      <a:pt x="0" y="434"/>
                      <a:pt x="0" y="434"/>
                      <a:pt x="0" y="434"/>
                    </a:cubicBezTo>
                    <a:cubicBezTo>
                      <a:pt x="0" y="446"/>
                      <a:pt x="5" y="457"/>
                      <a:pt x="13" y="465"/>
                    </a:cubicBezTo>
                    <a:cubicBezTo>
                      <a:pt x="198" y="650"/>
                      <a:pt x="198" y="650"/>
                      <a:pt x="198" y="650"/>
                    </a:cubicBezTo>
                    <a:cubicBezTo>
                      <a:pt x="200" y="652"/>
                      <a:pt x="202" y="655"/>
                      <a:pt x="204" y="657"/>
                    </a:cubicBezTo>
                    <a:cubicBezTo>
                      <a:pt x="206" y="659"/>
                      <a:pt x="209" y="661"/>
                      <a:pt x="211" y="664"/>
                    </a:cubicBezTo>
                    <a:cubicBezTo>
                      <a:pt x="268" y="720"/>
                      <a:pt x="268" y="720"/>
                      <a:pt x="268" y="720"/>
                    </a:cubicBezTo>
                    <a:cubicBezTo>
                      <a:pt x="267" y="720"/>
                      <a:pt x="267" y="720"/>
                      <a:pt x="267" y="720"/>
                    </a:cubicBezTo>
                    <a:cubicBezTo>
                      <a:pt x="290" y="743"/>
                      <a:pt x="290" y="743"/>
                      <a:pt x="290" y="743"/>
                    </a:cubicBezTo>
                    <a:cubicBezTo>
                      <a:pt x="377" y="657"/>
                      <a:pt x="377" y="657"/>
                      <a:pt x="377" y="657"/>
                    </a:cubicBezTo>
                    <a:cubicBezTo>
                      <a:pt x="377" y="657"/>
                      <a:pt x="377" y="657"/>
                      <a:pt x="377" y="657"/>
                    </a:cubicBezTo>
                    <a:cubicBezTo>
                      <a:pt x="424" y="609"/>
                      <a:pt x="424" y="532"/>
                      <a:pt x="377" y="485"/>
                    </a:cubicBezTo>
                    <a:cubicBezTo>
                      <a:pt x="344" y="452"/>
                      <a:pt x="296" y="441"/>
                      <a:pt x="254" y="454"/>
                    </a:cubicBezTo>
                    <a:cubicBezTo>
                      <a:pt x="167" y="367"/>
                      <a:pt x="167" y="367"/>
                      <a:pt x="167" y="367"/>
                    </a:cubicBezTo>
                    <a:cubicBezTo>
                      <a:pt x="150" y="350"/>
                      <a:pt x="123" y="350"/>
                      <a:pt x="106" y="367"/>
                    </a:cubicBezTo>
                    <a:cubicBezTo>
                      <a:pt x="89" y="384"/>
                      <a:pt x="89" y="412"/>
                      <a:pt x="106" y="429"/>
                    </a:cubicBezTo>
                    <a:cubicBezTo>
                      <a:pt x="186" y="509"/>
                      <a:pt x="186" y="509"/>
                      <a:pt x="186" y="509"/>
                    </a:cubicBezTo>
                    <a:cubicBezTo>
                      <a:pt x="181" y="517"/>
                      <a:pt x="177" y="525"/>
                      <a:pt x="174" y="534"/>
                    </a:cubicBezTo>
                    <a:cubicBezTo>
                      <a:pt x="87" y="447"/>
                      <a:pt x="87" y="447"/>
                      <a:pt x="87" y="447"/>
                    </a:cubicBezTo>
                    <a:cubicBezTo>
                      <a:pt x="74" y="434"/>
                      <a:pt x="67" y="417"/>
                      <a:pt x="67" y="398"/>
                    </a:cubicBezTo>
                    <a:cubicBezTo>
                      <a:pt x="67" y="380"/>
                      <a:pt x="74" y="362"/>
                      <a:pt x="87" y="349"/>
                    </a:cubicBezTo>
                    <a:cubicBezTo>
                      <a:pt x="88" y="349"/>
                      <a:pt x="88" y="349"/>
                      <a:pt x="88" y="348"/>
                    </a:cubicBezTo>
                    <a:cubicBezTo>
                      <a:pt x="88" y="254"/>
                      <a:pt x="88" y="254"/>
                      <a:pt x="88" y="254"/>
                    </a:cubicBezTo>
                    <a:cubicBezTo>
                      <a:pt x="88" y="230"/>
                      <a:pt x="68" y="210"/>
                      <a:pt x="44" y="210"/>
                    </a:cubicBezTo>
                    <a:cubicBezTo>
                      <a:pt x="20" y="210"/>
                      <a:pt x="0" y="230"/>
                      <a:pt x="0" y="254"/>
                    </a:cubicBezTo>
                    <a:close/>
                    <a:moveTo>
                      <a:pt x="186" y="349"/>
                    </a:moveTo>
                    <a:cubicBezTo>
                      <a:pt x="189" y="352"/>
                      <a:pt x="189" y="352"/>
                      <a:pt x="189" y="352"/>
                    </a:cubicBezTo>
                    <a:cubicBezTo>
                      <a:pt x="189" y="254"/>
                      <a:pt x="189" y="254"/>
                      <a:pt x="189" y="254"/>
                    </a:cubicBezTo>
                    <a:cubicBezTo>
                      <a:pt x="189" y="236"/>
                      <a:pt x="178" y="220"/>
                      <a:pt x="162" y="213"/>
                    </a:cubicBezTo>
                    <a:cubicBezTo>
                      <a:pt x="162" y="334"/>
                      <a:pt x="162" y="334"/>
                      <a:pt x="162" y="334"/>
                    </a:cubicBezTo>
                    <a:cubicBezTo>
                      <a:pt x="171" y="337"/>
                      <a:pt x="179" y="342"/>
                      <a:pt x="186" y="349"/>
                    </a:cubicBez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6" name="Google Shape;876;p39"/>
              <p:cNvSpPr txBox="1"/>
              <p:nvPr/>
            </p:nvSpPr>
            <p:spPr>
              <a:xfrm>
                <a:off x="1143096" y="2483130"/>
                <a:ext cx="573684" cy="1692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1100">
                    <a:solidFill>
                      <a:schemeClr val="dk1"/>
                    </a:solidFill>
                    <a:latin typeface="Arial"/>
                  </a:rPr>
                  <a:t>Herbs</a:t>
                </a:r>
                <a:endParaRPr/>
              </a:p>
            </p:txBody>
          </p:sp>
          <p:sp>
            <p:nvSpPr>
              <p:cNvPr id="877" name="Google Shape;877;p39"/>
              <p:cNvSpPr txBox="1"/>
              <p:nvPr/>
            </p:nvSpPr>
            <p:spPr>
              <a:xfrm>
                <a:off x="1143096" y="2912994"/>
                <a:ext cx="573684" cy="1692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1100">
                    <a:solidFill>
                      <a:schemeClr val="dk1"/>
                    </a:solidFill>
                    <a:latin typeface="Arial"/>
                  </a:rPr>
                  <a:t>Protein</a:t>
                </a:r>
                <a:endParaRPr/>
              </a:p>
            </p:txBody>
          </p:sp>
          <p:sp>
            <p:nvSpPr>
              <p:cNvPr id="878" name="Google Shape;878;p39"/>
              <p:cNvSpPr txBox="1"/>
              <p:nvPr/>
            </p:nvSpPr>
            <p:spPr>
              <a:xfrm>
                <a:off x="1143096" y="3342859"/>
                <a:ext cx="573684" cy="1692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1100">
                    <a:solidFill>
                      <a:schemeClr val="dk1"/>
                    </a:solidFill>
                    <a:latin typeface="Arial"/>
                  </a:rPr>
                  <a:t>Specialty</a:t>
                </a: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40"/>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AgriCo will allow 3rd party producers to participate in an open distribution scheme</a:t>
            </a:r>
            <a:endParaRPr/>
          </a:p>
        </p:txBody>
      </p:sp>
      <p:sp>
        <p:nvSpPr>
          <p:cNvPr id="884" name="Google Shape;884;p40"/>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0" u="none" sz="600">
                <a:solidFill>
                  <a:srgbClr val="000000"/>
                </a:solidFill>
                <a:latin typeface="Arial"/>
              </a:rPr>
              <a:t>Confidential information for the sole benefit and use of PwC's client.</a:t>
            </a:r>
            <a:endParaRPr b="0" i="0" sz="600" u="none" cap="none" strike="noStrike">
              <a:solidFill>
                <a:srgbClr val="000000"/>
              </a:solidFill>
              <a:latin typeface="Arial"/>
              <a:ea typeface="Arial"/>
              <a:cs typeface="Arial"/>
              <a:sym typeface="Arial"/>
            </a:endParaRPr>
          </a:p>
        </p:txBody>
      </p:sp>
      <p:sp>
        <p:nvSpPr>
          <p:cNvPr id="885" name="Google Shape;885;p40"/>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886" name="Google Shape;886;p40"/>
          <p:cNvSpPr txBox="1"/>
          <p:nvPr/>
        </p:nvSpPr>
        <p:spPr>
          <a:xfrm>
            <a:off x="306157" y="4696026"/>
            <a:ext cx="8135175"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u="none" sz="600">
                <a:solidFill>
                  <a:srgbClr val="000000"/>
                </a:solidFill>
                <a:latin typeface="Arial"/>
              </a:rPr>
              <a:t>Source: PwC Strategy&amp; analysis</a:t>
            </a:r>
            <a:endParaRPr b="0" i="1" sz="600" u="none" cap="none" strike="noStrike">
              <a:solidFill>
                <a:srgbClr val="000000"/>
              </a:solidFill>
              <a:latin typeface="Arial"/>
              <a:ea typeface="Arial"/>
              <a:cs typeface="Arial"/>
              <a:sym typeface="Arial"/>
            </a:endParaRPr>
          </a:p>
        </p:txBody>
      </p:sp>
      <p:sp>
        <p:nvSpPr>
          <p:cNvPr id="887" name="Google Shape;887;p40"/>
          <p:cNvSpPr txBox="1"/>
          <p:nvPr/>
        </p:nvSpPr>
        <p:spPr>
          <a:xfrm>
            <a:off x="352236" y="1138144"/>
            <a:ext cx="814070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Distribution</a:t>
            </a:r>
            <a:endParaRPr b="0" i="0" sz="1200" u="none" cap="none" strike="noStrike">
              <a:solidFill>
                <a:srgbClr val="000000"/>
              </a:solidFill>
              <a:latin typeface="Arial"/>
              <a:ea typeface="Arial"/>
              <a:cs typeface="Arial"/>
              <a:sym typeface="Arial"/>
            </a:endParaRPr>
          </a:p>
        </p:txBody>
      </p:sp>
      <p:sp>
        <p:nvSpPr>
          <p:cNvPr id="888" name="Google Shape;888;p40"/>
          <p:cNvSpPr/>
          <p:nvPr/>
        </p:nvSpPr>
        <p:spPr>
          <a:xfrm>
            <a:off x="2340244" y="1439705"/>
            <a:ext cx="6494194" cy="506404"/>
          </a:xfrm>
          <a:prstGeom prst="rect">
            <a:avLst/>
          </a:prstGeom>
          <a:solidFill>
            <a:srgbClr val="F7D199"/>
          </a:solidFill>
          <a:ln>
            <a:noFill/>
          </a:ln>
        </p:spPr>
        <p:txBody>
          <a:bodyPr anchorCtr="0" anchor="ctr" bIns="45700" lIns="91425" spcFirstLastPara="1" rIns="91425" wrap="square" tIns="45700">
            <a:noAutofit/>
          </a:bodyPr>
          <a:lstStyle/>
          <a:p>
            <a:pPr indent="0" lvl="0" marL="0" marR="0" rtl="0" algn="l">
              <a:buNone/>
              <a:lnSpc>
                <a:spcPts val="1200"/>
              </a:lnSpc>
              <a:spcBef>
                <a:spcPts val="0"/>
              </a:spcBef>
              <a:spcAft>
                <a:spcPts val="0"/>
              </a:spcAft>
              <a:buClr>
                <a:srgbClr val="000000"/>
              </a:buClr>
              <a:buSzPts val="1200"/>
            </a:pPr>
            <a:r>
              <a:rPr b="1" i="0" u="none" sz="1200">
                <a:solidFill>
                  <a:srgbClr val="000000"/>
                </a:solidFill>
                <a:latin typeface="Arial"/>
              </a:rPr>
              <a:t>Distribution facilitates and authenticates produce orders, enables processing, fulfilment, and settlement services, as well as sets and enforces distribution operating rules</a:t>
            </a:r>
            <a:endParaRPr/>
          </a:p>
        </p:txBody>
      </p:sp>
      <p:grpSp>
        <p:nvGrpSpPr>
          <p:cNvPr id="889" name="Google Shape;889;p40"/>
          <p:cNvGrpSpPr/>
          <p:nvPr/>
        </p:nvGrpSpPr>
        <p:grpSpPr>
          <a:xfrm>
            <a:off x="2340244" y="2024076"/>
            <a:ext cx="6494194" cy="841511"/>
            <a:chOff x="2340244" y="3734520"/>
            <a:chExt cx="6494194" cy="841511"/>
          </a:xfrm>
        </p:grpSpPr>
        <p:sp>
          <p:nvSpPr>
            <p:cNvPr id="890" name="Google Shape;890;p40"/>
            <p:cNvSpPr/>
            <p:nvPr/>
          </p:nvSpPr>
          <p:spPr>
            <a:xfrm>
              <a:off x="2340244" y="3734520"/>
              <a:ext cx="1170122" cy="838783"/>
            </a:xfrm>
            <a:prstGeom prst="rect">
              <a:avLst/>
            </a:prstGeom>
            <a:solidFill>
              <a:srgbClr val="EB8C00"/>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Who does it serve?</a:t>
              </a:r>
              <a:endParaRPr/>
            </a:p>
          </p:txBody>
        </p:sp>
        <p:sp>
          <p:nvSpPr>
            <p:cNvPr id="891" name="Google Shape;891;p40"/>
            <p:cNvSpPr/>
            <p:nvPr/>
          </p:nvSpPr>
          <p:spPr>
            <a:xfrm>
              <a:off x="3595608" y="3737248"/>
              <a:ext cx="5238830" cy="838783"/>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l">
                <a:buNone/>
                <a:lnSpc>
                  <a:spcPts val="1100"/>
                </a:lnSpc>
                <a:spcBef>
                  <a:spcPts val="0"/>
                </a:spcBef>
                <a:spcAft>
                  <a:spcPts val="0"/>
                </a:spcAft>
                <a:buClr>
                  <a:srgbClr val="000000"/>
                </a:buClr>
                <a:buSzPts val="1100"/>
              </a:pPr>
              <a:r>
                <a:rPr b="1" i="0" u="none" sz="1100">
                  <a:solidFill>
                    <a:srgbClr val="000000"/>
                  </a:solidFill>
                  <a:latin typeface="Arial"/>
                </a:rPr>
                <a:t>Service users (i.e. produce category providers) who want to leverage on AgriCo's digital infrastructure to achieve interoperability, extend customer reach, and distribution experience</a:t>
              </a:r>
              <a:endParaRPr b="0" i="0" sz="1100" u="none" cap="none" strike="noStrike">
                <a:solidFill>
                  <a:srgbClr val="000000"/>
                </a:solidFill>
                <a:latin typeface="Arial"/>
                <a:ea typeface="Arial"/>
                <a:cs typeface="Arial"/>
                <a:sym typeface="Arial"/>
              </a:endParaRPr>
            </a:p>
          </p:txBody>
        </p:sp>
      </p:grpSp>
      <p:sp>
        <p:nvSpPr>
          <p:cNvPr id="892" name="Google Shape;892;p40"/>
          <p:cNvSpPr/>
          <p:nvPr/>
        </p:nvSpPr>
        <p:spPr>
          <a:xfrm>
            <a:off x="2340244" y="2931168"/>
            <a:ext cx="1170122" cy="1478272"/>
          </a:xfrm>
          <a:prstGeom prst="rect">
            <a:avLst/>
          </a:prstGeom>
          <a:solidFill>
            <a:srgbClr val="EB8C00"/>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How does it work?</a:t>
            </a:r>
            <a:endParaRPr/>
          </a:p>
        </p:txBody>
      </p:sp>
      <p:sp>
        <p:nvSpPr>
          <p:cNvPr id="893" name="Google Shape;893;p40"/>
          <p:cNvSpPr/>
          <p:nvPr/>
        </p:nvSpPr>
        <p:spPr>
          <a:xfrm>
            <a:off x="3595608" y="2931168"/>
            <a:ext cx="5238830" cy="1478272"/>
          </a:xfrm>
          <a:prstGeom prst="rect">
            <a:avLst/>
          </a:prstGeom>
          <a:solidFill>
            <a:srgbClr val="EAE8E2"/>
          </a:solidFill>
          <a:ln>
            <a:noFill/>
          </a:ln>
        </p:spPr>
        <p:txBody>
          <a:bodyPr anchorCtr="0" anchor="t" bIns="45700" lIns="91425" spcFirstLastPara="1" rIns="91425" wrap="square" tIns="45700">
            <a:noAutofit/>
          </a:bodyPr>
          <a:lstStyle/>
          <a:p>
            <a:pPr indent="-111760" marL="223520" marR="0" rtl="0" algn="l">
              <a:lnSpc>
                <a:spcPts val="1100"/>
              </a:lnSpc>
              <a:spcBef>
                <a:spcPts val="0"/>
              </a:spcBef>
              <a:spcAft>
                <a:spcPts val="0"/>
              </a:spcAft>
              <a:buClr>
                <a:srgbClr val="000000"/>
              </a:buClr>
              <a:buSzPts val="1100"/>
              <a:buChar char="•"/>
            </a:pPr>
            <a:r>
              <a:rPr b="0" i="0" u="none" sz="1100">
                <a:solidFill>
                  <a:srgbClr val="000000"/>
                </a:solidFill>
                <a:latin typeface="Arial"/>
              </a:rPr>
              <a:t>Service user integrates and joins the distribution platform to leverage on the digital infrastructure provided by AgriCo</a:t>
            </a:r>
            <a:endParaRPr b="0" i="0" sz="1100" u="none" cap="none" strike="noStrike">
              <a:solidFill>
                <a:srgbClr val="000000"/>
              </a:solidFill>
              <a:latin typeface="Arial"/>
              <a:ea typeface="Arial"/>
              <a:cs typeface="Arial"/>
              <a:sym typeface="Arial"/>
            </a:endParaRPr>
          </a:p>
          <a:p>
            <a:pPr marL="223520" indent="-111760" algn="l">
              <a:lnSpc>
                <a:spcPts val="1100"/>
              </a:lnSpc>
              <a:spcBef>
                <a:spcPts val="550"/>
              </a:spcBef>
              <a:buChar char="•"/>
            </a:pPr>
            <a:r>
              <a:rPr b="0" i="0" u="none" sz="1100">
                <a:solidFill>
                  <a:srgbClr val="000000"/>
                </a:solidFill>
                <a:latin typeface="Arial"/>
              </a:rPr>
              <a:t>Interface facilitates all orders processed by service users within the distribution network</a:t>
            </a:r>
          </a:p>
          <a:p>
            <a:pPr marL="223520" indent="-111760" algn="l">
              <a:lnSpc>
                <a:spcPts val="1100"/>
              </a:lnSpc>
              <a:spcBef>
                <a:spcPts val="550"/>
              </a:spcBef>
              <a:buChar char="•"/>
            </a:pPr>
            <a:r>
              <a:rPr sz="1100">
                <a:solidFill>
                  <a:srgbClr val="000000"/>
                </a:solidFill>
                <a:latin typeface="Arial"/>
              </a:rPr>
              <a:t>Enables fulfilment and settlement services – potentially leverage on existing cold-chain infrastructure</a:t>
            </a:r>
          </a:p>
        </p:txBody>
      </p:sp>
      <p:sp>
        <p:nvSpPr>
          <p:cNvPr id="894" name="Google Shape;894;p40"/>
          <p:cNvSpPr/>
          <p:nvPr/>
        </p:nvSpPr>
        <p:spPr>
          <a:xfrm>
            <a:off x="3629197" y="2991154"/>
            <a:ext cx="189332" cy="189332"/>
          </a:xfrm>
          <a:prstGeom prst="ellipse">
            <a:avLst/>
          </a:prstGeom>
          <a:solidFill>
            <a:schemeClr val="dk1"/>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chemeClr val="lt1"/>
              </a:buClr>
              <a:buSzPts val="1100"/>
            </a:pPr>
            <a:r>
              <a:rPr b="1" i="0" u="none" sz="1100">
                <a:solidFill>
                  <a:schemeClr val="lt1"/>
                </a:solidFill>
                <a:latin typeface="Arial"/>
              </a:rPr>
              <a:t>1</a:t>
            </a:r>
            <a:endParaRPr/>
          </a:p>
        </p:txBody>
      </p:sp>
      <p:sp>
        <p:nvSpPr>
          <p:cNvPr id="895" name="Google Shape;895;p40"/>
          <p:cNvSpPr/>
          <p:nvPr/>
        </p:nvSpPr>
        <p:spPr>
          <a:xfrm>
            <a:off x="3629197" y="3393072"/>
            <a:ext cx="189332" cy="189332"/>
          </a:xfrm>
          <a:prstGeom prst="ellipse">
            <a:avLst/>
          </a:prstGeom>
          <a:solidFill>
            <a:schemeClr val="dk1"/>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chemeClr val="lt1"/>
              </a:buClr>
              <a:buSzPts val="1100"/>
            </a:pPr>
            <a:r>
              <a:rPr b="1" i="0" u="none" sz="1100">
                <a:solidFill>
                  <a:schemeClr val="lt1"/>
                </a:solidFill>
                <a:latin typeface="Arial"/>
              </a:rPr>
              <a:t>2</a:t>
            </a:r>
            <a:endParaRPr/>
          </a:p>
        </p:txBody>
      </p:sp>
      <p:sp>
        <p:nvSpPr>
          <p:cNvPr id="896" name="Google Shape;896;p40"/>
          <p:cNvSpPr/>
          <p:nvPr/>
        </p:nvSpPr>
        <p:spPr>
          <a:xfrm>
            <a:off x="3629197" y="3801215"/>
            <a:ext cx="189332" cy="189332"/>
          </a:xfrm>
          <a:prstGeom prst="ellipse">
            <a:avLst/>
          </a:prstGeom>
          <a:solidFill>
            <a:schemeClr val="dk1"/>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chemeClr val="lt1"/>
              </a:buClr>
              <a:buSzPts val="1100"/>
            </a:pPr>
            <a:r>
              <a:rPr b="1" i="0" u="none" sz="1100">
                <a:solidFill>
                  <a:schemeClr val="lt1"/>
                </a:solidFill>
                <a:latin typeface="Arial"/>
              </a:rPr>
              <a:t>3</a:t>
            </a:r>
            <a:endParaRPr/>
          </a:p>
        </p:txBody>
      </p:sp>
      <p:sp>
        <p:nvSpPr>
          <p:cNvPr id="897" name="Google Shape;897;p40"/>
          <p:cNvSpPr txBox="1"/>
          <p:nvPr/>
        </p:nvSpPr>
        <p:spPr>
          <a:xfrm>
            <a:off x="356366" y="4378386"/>
            <a:ext cx="1776350" cy="169277"/>
          </a:xfrm>
          <a:prstGeom prst="rect">
            <a:avLst/>
          </a:prstGeom>
          <a:noFill/>
          <a:ln>
            <a:noFill/>
          </a:ln>
        </p:spPr>
        <p:txBody>
          <a:bodyPr anchorCtr="0" anchor="t" bIns="0" lIns="0" spcFirstLastPara="1" rIns="0" wrap="square" tIns="0">
            <a:spAutoFit/>
          </a:bodyPr>
          <a:lstStyle/>
          <a:p>
            <a:pPr indent="0" lvl="0" marL="0" marR="0" rtl="0" algn="ctr">
              <a:buNone/>
              <a:lnSpc>
                <a:spcPts val="1100"/>
              </a:lnSpc>
              <a:spcBef>
                <a:spcPts val="0"/>
              </a:spcBef>
              <a:spcAft>
                <a:spcPts val="0"/>
              </a:spcAft>
              <a:buClr>
                <a:srgbClr val="000000"/>
              </a:buClr>
              <a:buSzPts val="1100"/>
            </a:pPr>
            <a:r>
              <a:rPr b="1" u="none" sz="1100">
                <a:solidFill>
                  <a:srgbClr val="000000"/>
                </a:solidFill>
                <a:latin typeface="Arial"/>
              </a:rPr>
              <a:t>AgriCo Distribution</a:t>
            </a:r>
            <a:endParaRPr/>
          </a:p>
        </p:txBody>
      </p:sp>
      <p:sp>
        <p:nvSpPr>
          <p:cNvPr id="898" name="Google Shape;898;p40"/>
          <p:cNvSpPr/>
          <p:nvPr/>
        </p:nvSpPr>
        <p:spPr>
          <a:xfrm>
            <a:off x="7659394" y="1087414"/>
            <a:ext cx="1165759" cy="22828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21600" lIns="36000" spcFirstLastPara="1" rIns="36000" wrap="square" tIns="21600">
            <a:noAutofit/>
          </a:bodyPr>
          <a:lstStyle/>
          <a:p>
            <a:pPr indent="0" lvl="0" marL="0" marR="0" rtl="0" algn="r">
              <a:buNone/>
              <a:lnSpc>
                <a:spcPts val="1200"/>
              </a:lnSpc>
              <a:spcBef>
                <a:spcPts val="0"/>
              </a:spcBef>
              <a:spcAft>
                <a:spcPts val="0"/>
              </a:spcAft>
              <a:buClr>
                <a:srgbClr val="FFFFFF"/>
              </a:buClr>
              <a:buSzPts val="1200"/>
            </a:pPr>
            <a:r>
              <a:rPr b="1" i="0" u="none" sz="1200">
                <a:solidFill>
                  <a:srgbClr val="FFFFFF"/>
                </a:solidFill>
                <a:latin typeface="Arial"/>
              </a:rPr>
              <a:t>ILLUSTRATIVE</a:t>
            </a:r>
            <a:endParaRPr b="1" i="0" sz="1200" u="none" cap="none" strike="noStrike">
              <a:solidFill>
                <a:srgbClr val="FFFFFF"/>
              </a:solidFill>
              <a:latin typeface="Arial"/>
              <a:ea typeface="Arial"/>
              <a:cs typeface="Arial"/>
              <a:sym typeface="Arial"/>
            </a:endParaRPr>
          </a:p>
        </p:txBody>
      </p:sp>
      <p:sp>
        <p:nvSpPr>
          <p:cNvPr id="899" name="Google Shape;899;p40"/>
          <p:cNvSpPr/>
          <p:nvPr/>
        </p:nvSpPr>
        <p:spPr>
          <a:xfrm>
            <a:off x="402344" y="1578643"/>
            <a:ext cx="208265" cy="208265"/>
          </a:xfrm>
          <a:prstGeom prst="ellipse">
            <a:avLst/>
          </a:prstGeom>
          <a:solidFill>
            <a:srgbClr val="FBE8CC"/>
          </a:solidFill>
          <a:ln>
            <a:noFill/>
          </a:ln>
        </p:spPr>
        <p:txBody>
          <a:bodyPr anchorCtr="0" anchor="ctr" bIns="0" lIns="0" spcFirstLastPara="1" rIns="0" wrap="square" tIns="0">
            <a:noAutofit/>
          </a:bodyPr>
          <a:lstStyle/>
          <a:p>
            <a:pPr indent="0" lvl="0" marL="0" marR="0" rtl="0" algn="ctr">
              <a:buNone/>
              <a:lnSpc>
                <a:spcPts val="1200"/>
              </a:lnSpc>
              <a:spcBef>
                <a:spcPts val="0"/>
              </a:spcBef>
              <a:spcAft>
                <a:spcPts val="0"/>
              </a:spcAft>
              <a:buClr>
                <a:srgbClr val="000000"/>
              </a:buClr>
              <a:buSzPts val="1200"/>
            </a:pPr>
            <a:r>
              <a:rPr b="1" i="0" u="none" sz="1200">
                <a:solidFill>
                  <a:srgbClr val="000000"/>
                </a:solidFill>
                <a:latin typeface="Arial"/>
              </a:rPr>
              <a:t>1</a:t>
            </a:r>
            <a:endParaRPr/>
          </a:p>
        </p:txBody>
      </p:sp>
      <p:sp>
        <p:nvSpPr>
          <p:cNvPr id="900" name="Google Shape;900;p40"/>
          <p:cNvSpPr/>
          <p:nvPr/>
        </p:nvSpPr>
        <p:spPr>
          <a:xfrm>
            <a:off x="1178464" y="3274311"/>
            <a:ext cx="148723" cy="201758"/>
          </a:xfrm>
          <a:prstGeom prst="down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01" name="Google Shape;901;p40"/>
          <p:cNvSpPr/>
          <p:nvPr/>
        </p:nvSpPr>
        <p:spPr>
          <a:xfrm>
            <a:off x="610609" y="3615085"/>
            <a:ext cx="1339768" cy="398986"/>
          </a:xfrm>
          <a:custGeom>
            <a:rect b="b" l="l" r="r" t="t"/>
            <a:pathLst>
              <a:path extrusionOk="0" h="132" w="444">
                <a:moveTo>
                  <a:pt x="164" y="122"/>
                </a:moveTo>
                <a:cubicBezTo>
                  <a:pt x="153" y="122"/>
                  <a:pt x="153" y="122"/>
                  <a:pt x="153" y="122"/>
                </a:cubicBezTo>
                <a:cubicBezTo>
                  <a:pt x="153" y="116"/>
                  <a:pt x="153" y="116"/>
                  <a:pt x="153" y="116"/>
                </a:cubicBezTo>
                <a:cubicBezTo>
                  <a:pt x="151" y="116"/>
                  <a:pt x="151" y="116"/>
                  <a:pt x="151" y="116"/>
                </a:cubicBezTo>
                <a:cubicBezTo>
                  <a:pt x="149" y="53"/>
                  <a:pt x="149" y="53"/>
                  <a:pt x="149" y="53"/>
                </a:cubicBezTo>
                <a:cubicBezTo>
                  <a:pt x="153" y="53"/>
                  <a:pt x="153" y="53"/>
                  <a:pt x="153" y="53"/>
                </a:cubicBezTo>
                <a:cubicBezTo>
                  <a:pt x="153" y="48"/>
                  <a:pt x="153" y="48"/>
                  <a:pt x="153" y="48"/>
                </a:cubicBezTo>
                <a:cubicBezTo>
                  <a:pt x="149" y="48"/>
                  <a:pt x="149" y="48"/>
                  <a:pt x="149" y="48"/>
                </a:cubicBezTo>
                <a:cubicBezTo>
                  <a:pt x="131" y="48"/>
                  <a:pt x="131" y="48"/>
                  <a:pt x="131" y="48"/>
                </a:cubicBezTo>
                <a:cubicBezTo>
                  <a:pt x="127" y="48"/>
                  <a:pt x="127" y="48"/>
                  <a:pt x="127" y="48"/>
                </a:cubicBezTo>
                <a:cubicBezTo>
                  <a:pt x="127" y="53"/>
                  <a:pt x="127" y="53"/>
                  <a:pt x="127" y="53"/>
                </a:cubicBezTo>
                <a:cubicBezTo>
                  <a:pt x="131" y="53"/>
                  <a:pt x="131" y="53"/>
                  <a:pt x="131" y="53"/>
                </a:cubicBezTo>
                <a:cubicBezTo>
                  <a:pt x="130" y="116"/>
                  <a:pt x="130" y="116"/>
                  <a:pt x="130" y="116"/>
                </a:cubicBezTo>
                <a:cubicBezTo>
                  <a:pt x="127" y="116"/>
                  <a:pt x="127" y="116"/>
                  <a:pt x="127" y="116"/>
                </a:cubicBezTo>
                <a:cubicBezTo>
                  <a:pt x="127" y="122"/>
                  <a:pt x="127" y="122"/>
                  <a:pt x="127" y="122"/>
                </a:cubicBezTo>
                <a:cubicBezTo>
                  <a:pt x="116" y="122"/>
                  <a:pt x="116" y="122"/>
                  <a:pt x="116" y="122"/>
                </a:cubicBezTo>
                <a:cubicBezTo>
                  <a:pt x="116" y="116"/>
                  <a:pt x="116" y="116"/>
                  <a:pt x="116" y="116"/>
                </a:cubicBezTo>
                <a:cubicBezTo>
                  <a:pt x="114" y="116"/>
                  <a:pt x="114" y="116"/>
                  <a:pt x="114" y="116"/>
                </a:cubicBezTo>
                <a:cubicBezTo>
                  <a:pt x="112" y="53"/>
                  <a:pt x="112" y="53"/>
                  <a:pt x="112" y="53"/>
                </a:cubicBezTo>
                <a:cubicBezTo>
                  <a:pt x="116" y="53"/>
                  <a:pt x="116" y="53"/>
                  <a:pt x="116" y="53"/>
                </a:cubicBezTo>
                <a:cubicBezTo>
                  <a:pt x="116" y="48"/>
                  <a:pt x="116" y="48"/>
                  <a:pt x="116" y="48"/>
                </a:cubicBezTo>
                <a:cubicBezTo>
                  <a:pt x="112" y="48"/>
                  <a:pt x="112" y="48"/>
                  <a:pt x="112" y="48"/>
                </a:cubicBezTo>
                <a:cubicBezTo>
                  <a:pt x="94" y="48"/>
                  <a:pt x="94" y="48"/>
                  <a:pt x="94" y="48"/>
                </a:cubicBezTo>
                <a:cubicBezTo>
                  <a:pt x="90" y="48"/>
                  <a:pt x="90" y="48"/>
                  <a:pt x="90" y="48"/>
                </a:cubicBezTo>
                <a:cubicBezTo>
                  <a:pt x="90" y="53"/>
                  <a:pt x="90" y="53"/>
                  <a:pt x="90" y="53"/>
                </a:cubicBezTo>
                <a:cubicBezTo>
                  <a:pt x="94" y="53"/>
                  <a:pt x="94" y="53"/>
                  <a:pt x="94" y="53"/>
                </a:cubicBezTo>
                <a:cubicBezTo>
                  <a:pt x="93" y="116"/>
                  <a:pt x="93" y="116"/>
                  <a:pt x="93" y="116"/>
                </a:cubicBezTo>
                <a:cubicBezTo>
                  <a:pt x="90" y="116"/>
                  <a:pt x="90" y="116"/>
                  <a:pt x="90" y="116"/>
                </a:cubicBezTo>
                <a:cubicBezTo>
                  <a:pt x="90" y="122"/>
                  <a:pt x="90" y="122"/>
                  <a:pt x="90" y="122"/>
                </a:cubicBezTo>
                <a:cubicBezTo>
                  <a:pt x="79" y="122"/>
                  <a:pt x="79" y="122"/>
                  <a:pt x="79" y="122"/>
                </a:cubicBezTo>
                <a:cubicBezTo>
                  <a:pt x="79" y="116"/>
                  <a:pt x="79" y="116"/>
                  <a:pt x="79" y="116"/>
                </a:cubicBezTo>
                <a:cubicBezTo>
                  <a:pt x="77" y="116"/>
                  <a:pt x="77" y="116"/>
                  <a:pt x="77" y="116"/>
                </a:cubicBezTo>
                <a:cubicBezTo>
                  <a:pt x="75" y="53"/>
                  <a:pt x="75" y="53"/>
                  <a:pt x="75" y="53"/>
                </a:cubicBezTo>
                <a:cubicBezTo>
                  <a:pt x="79" y="53"/>
                  <a:pt x="79" y="53"/>
                  <a:pt x="79" y="53"/>
                </a:cubicBezTo>
                <a:cubicBezTo>
                  <a:pt x="79" y="48"/>
                  <a:pt x="79" y="48"/>
                  <a:pt x="79" y="48"/>
                </a:cubicBezTo>
                <a:cubicBezTo>
                  <a:pt x="75" y="48"/>
                  <a:pt x="75" y="48"/>
                  <a:pt x="75" y="48"/>
                </a:cubicBezTo>
                <a:cubicBezTo>
                  <a:pt x="57" y="48"/>
                  <a:pt x="57" y="48"/>
                  <a:pt x="57" y="48"/>
                </a:cubicBezTo>
                <a:cubicBezTo>
                  <a:pt x="53" y="48"/>
                  <a:pt x="53" y="48"/>
                  <a:pt x="53" y="48"/>
                </a:cubicBezTo>
                <a:cubicBezTo>
                  <a:pt x="53" y="53"/>
                  <a:pt x="53" y="53"/>
                  <a:pt x="53" y="53"/>
                </a:cubicBezTo>
                <a:cubicBezTo>
                  <a:pt x="57" y="53"/>
                  <a:pt x="57" y="53"/>
                  <a:pt x="57" y="53"/>
                </a:cubicBezTo>
                <a:cubicBezTo>
                  <a:pt x="56" y="116"/>
                  <a:pt x="56" y="116"/>
                  <a:pt x="56" y="116"/>
                </a:cubicBezTo>
                <a:cubicBezTo>
                  <a:pt x="53" y="116"/>
                  <a:pt x="53" y="116"/>
                  <a:pt x="53" y="116"/>
                </a:cubicBezTo>
                <a:cubicBezTo>
                  <a:pt x="53" y="122"/>
                  <a:pt x="53" y="122"/>
                  <a:pt x="53" y="122"/>
                </a:cubicBezTo>
                <a:cubicBezTo>
                  <a:pt x="42" y="122"/>
                  <a:pt x="42" y="122"/>
                  <a:pt x="42" y="122"/>
                </a:cubicBezTo>
                <a:cubicBezTo>
                  <a:pt x="42" y="116"/>
                  <a:pt x="42" y="116"/>
                  <a:pt x="42" y="116"/>
                </a:cubicBezTo>
                <a:cubicBezTo>
                  <a:pt x="40" y="116"/>
                  <a:pt x="40" y="116"/>
                  <a:pt x="40" y="116"/>
                </a:cubicBezTo>
                <a:cubicBezTo>
                  <a:pt x="38" y="53"/>
                  <a:pt x="38" y="53"/>
                  <a:pt x="38" y="53"/>
                </a:cubicBezTo>
                <a:cubicBezTo>
                  <a:pt x="42" y="53"/>
                  <a:pt x="42" y="53"/>
                  <a:pt x="42" y="53"/>
                </a:cubicBezTo>
                <a:cubicBezTo>
                  <a:pt x="42" y="48"/>
                  <a:pt x="42" y="48"/>
                  <a:pt x="42" y="48"/>
                </a:cubicBezTo>
                <a:cubicBezTo>
                  <a:pt x="38" y="48"/>
                  <a:pt x="38" y="48"/>
                  <a:pt x="38" y="48"/>
                </a:cubicBezTo>
                <a:cubicBezTo>
                  <a:pt x="20" y="48"/>
                  <a:pt x="20" y="48"/>
                  <a:pt x="20" y="48"/>
                </a:cubicBezTo>
                <a:cubicBezTo>
                  <a:pt x="16" y="48"/>
                  <a:pt x="16" y="48"/>
                  <a:pt x="16" y="48"/>
                </a:cubicBezTo>
                <a:cubicBezTo>
                  <a:pt x="16" y="53"/>
                  <a:pt x="16" y="53"/>
                  <a:pt x="16" y="53"/>
                </a:cubicBezTo>
                <a:cubicBezTo>
                  <a:pt x="20" y="53"/>
                  <a:pt x="20" y="53"/>
                  <a:pt x="20" y="53"/>
                </a:cubicBezTo>
                <a:cubicBezTo>
                  <a:pt x="19" y="116"/>
                  <a:pt x="19" y="116"/>
                  <a:pt x="19" y="116"/>
                </a:cubicBezTo>
                <a:cubicBezTo>
                  <a:pt x="16" y="116"/>
                  <a:pt x="16" y="116"/>
                  <a:pt x="16" y="116"/>
                </a:cubicBezTo>
                <a:cubicBezTo>
                  <a:pt x="16" y="122"/>
                  <a:pt x="16" y="122"/>
                  <a:pt x="16" y="122"/>
                </a:cubicBezTo>
                <a:cubicBezTo>
                  <a:pt x="5" y="122"/>
                  <a:pt x="5" y="122"/>
                  <a:pt x="5" y="122"/>
                </a:cubicBezTo>
                <a:cubicBezTo>
                  <a:pt x="5" y="127"/>
                  <a:pt x="5" y="127"/>
                  <a:pt x="5" y="127"/>
                </a:cubicBezTo>
                <a:cubicBezTo>
                  <a:pt x="0" y="127"/>
                  <a:pt x="0" y="127"/>
                  <a:pt x="0" y="127"/>
                </a:cubicBezTo>
                <a:cubicBezTo>
                  <a:pt x="0" y="132"/>
                  <a:pt x="0" y="132"/>
                  <a:pt x="0" y="132"/>
                </a:cubicBezTo>
                <a:cubicBezTo>
                  <a:pt x="5" y="132"/>
                  <a:pt x="5" y="132"/>
                  <a:pt x="5" y="132"/>
                </a:cubicBezTo>
                <a:cubicBezTo>
                  <a:pt x="164" y="132"/>
                  <a:pt x="164" y="132"/>
                  <a:pt x="164" y="132"/>
                </a:cubicBezTo>
                <a:cubicBezTo>
                  <a:pt x="169" y="132"/>
                  <a:pt x="169" y="132"/>
                  <a:pt x="169" y="132"/>
                </a:cubicBezTo>
                <a:cubicBezTo>
                  <a:pt x="169" y="127"/>
                  <a:pt x="169" y="127"/>
                  <a:pt x="169" y="127"/>
                </a:cubicBezTo>
                <a:cubicBezTo>
                  <a:pt x="164" y="127"/>
                  <a:pt x="164" y="127"/>
                  <a:pt x="164" y="127"/>
                </a:cubicBezTo>
                <a:lnTo>
                  <a:pt x="164" y="122"/>
                </a:lnTo>
                <a:close/>
                <a:moveTo>
                  <a:pt x="5" y="48"/>
                </a:moveTo>
                <a:cubicBezTo>
                  <a:pt x="164" y="48"/>
                  <a:pt x="164" y="48"/>
                  <a:pt x="164" y="48"/>
                </a:cubicBezTo>
                <a:cubicBezTo>
                  <a:pt x="164" y="42"/>
                  <a:pt x="164" y="42"/>
                  <a:pt x="164" y="42"/>
                </a:cubicBezTo>
                <a:cubicBezTo>
                  <a:pt x="169" y="42"/>
                  <a:pt x="169" y="42"/>
                  <a:pt x="169" y="42"/>
                </a:cubicBezTo>
                <a:cubicBezTo>
                  <a:pt x="85" y="0"/>
                  <a:pt x="85" y="0"/>
                  <a:pt x="85" y="0"/>
                </a:cubicBezTo>
                <a:cubicBezTo>
                  <a:pt x="0" y="42"/>
                  <a:pt x="0" y="42"/>
                  <a:pt x="0" y="42"/>
                </a:cubicBezTo>
                <a:cubicBezTo>
                  <a:pt x="5" y="42"/>
                  <a:pt x="5" y="42"/>
                  <a:pt x="5" y="42"/>
                </a:cubicBezTo>
                <a:lnTo>
                  <a:pt x="5" y="48"/>
                </a:lnTo>
                <a:close/>
                <a:moveTo>
                  <a:pt x="280" y="48"/>
                </a:moveTo>
                <a:cubicBezTo>
                  <a:pt x="439" y="48"/>
                  <a:pt x="439" y="48"/>
                  <a:pt x="439" y="48"/>
                </a:cubicBezTo>
                <a:cubicBezTo>
                  <a:pt x="439" y="42"/>
                  <a:pt x="439" y="42"/>
                  <a:pt x="439" y="42"/>
                </a:cubicBezTo>
                <a:cubicBezTo>
                  <a:pt x="444" y="42"/>
                  <a:pt x="444" y="42"/>
                  <a:pt x="444" y="42"/>
                </a:cubicBezTo>
                <a:cubicBezTo>
                  <a:pt x="360" y="0"/>
                  <a:pt x="360" y="0"/>
                  <a:pt x="360" y="0"/>
                </a:cubicBezTo>
                <a:cubicBezTo>
                  <a:pt x="275" y="42"/>
                  <a:pt x="275" y="42"/>
                  <a:pt x="275" y="42"/>
                </a:cubicBezTo>
                <a:cubicBezTo>
                  <a:pt x="280" y="42"/>
                  <a:pt x="280" y="42"/>
                  <a:pt x="280" y="42"/>
                </a:cubicBezTo>
                <a:lnTo>
                  <a:pt x="280" y="48"/>
                </a:lnTo>
                <a:close/>
                <a:moveTo>
                  <a:pt x="439" y="122"/>
                </a:moveTo>
                <a:cubicBezTo>
                  <a:pt x="428" y="122"/>
                  <a:pt x="428" y="122"/>
                  <a:pt x="428" y="122"/>
                </a:cubicBezTo>
                <a:cubicBezTo>
                  <a:pt x="428" y="116"/>
                  <a:pt x="428" y="116"/>
                  <a:pt x="428" y="116"/>
                </a:cubicBezTo>
                <a:cubicBezTo>
                  <a:pt x="426" y="116"/>
                  <a:pt x="426" y="116"/>
                  <a:pt x="426" y="116"/>
                </a:cubicBezTo>
                <a:cubicBezTo>
                  <a:pt x="424" y="53"/>
                  <a:pt x="424" y="53"/>
                  <a:pt x="424" y="53"/>
                </a:cubicBezTo>
                <a:cubicBezTo>
                  <a:pt x="428" y="53"/>
                  <a:pt x="428" y="53"/>
                  <a:pt x="428" y="53"/>
                </a:cubicBezTo>
                <a:cubicBezTo>
                  <a:pt x="428" y="48"/>
                  <a:pt x="428" y="48"/>
                  <a:pt x="428" y="48"/>
                </a:cubicBezTo>
                <a:cubicBezTo>
                  <a:pt x="424" y="48"/>
                  <a:pt x="424" y="48"/>
                  <a:pt x="424" y="48"/>
                </a:cubicBezTo>
                <a:cubicBezTo>
                  <a:pt x="406" y="48"/>
                  <a:pt x="406" y="48"/>
                  <a:pt x="406" y="48"/>
                </a:cubicBezTo>
                <a:cubicBezTo>
                  <a:pt x="402" y="48"/>
                  <a:pt x="402" y="48"/>
                  <a:pt x="402" y="48"/>
                </a:cubicBezTo>
                <a:cubicBezTo>
                  <a:pt x="402" y="53"/>
                  <a:pt x="402" y="53"/>
                  <a:pt x="402" y="53"/>
                </a:cubicBezTo>
                <a:cubicBezTo>
                  <a:pt x="406" y="53"/>
                  <a:pt x="406" y="53"/>
                  <a:pt x="406" y="53"/>
                </a:cubicBezTo>
                <a:cubicBezTo>
                  <a:pt x="405" y="116"/>
                  <a:pt x="405" y="116"/>
                  <a:pt x="405" y="116"/>
                </a:cubicBezTo>
                <a:cubicBezTo>
                  <a:pt x="402" y="116"/>
                  <a:pt x="402" y="116"/>
                  <a:pt x="402" y="116"/>
                </a:cubicBezTo>
                <a:cubicBezTo>
                  <a:pt x="402" y="122"/>
                  <a:pt x="402" y="122"/>
                  <a:pt x="402" y="122"/>
                </a:cubicBezTo>
                <a:cubicBezTo>
                  <a:pt x="391" y="122"/>
                  <a:pt x="391" y="122"/>
                  <a:pt x="391" y="122"/>
                </a:cubicBezTo>
                <a:cubicBezTo>
                  <a:pt x="391" y="116"/>
                  <a:pt x="391" y="116"/>
                  <a:pt x="391" y="116"/>
                </a:cubicBezTo>
                <a:cubicBezTo>
                  <a:pt x="389" y="116"/>
                  <a:pt x="389" y="116"/>
                  <a:pt x="389" y="116"/>
                </a:cubicBezTo>
                <a:cubicBezTo>
                  <a:pt x="387" y="53"/>
                  <a:pt x="387" y="53"/>
                  <a:pt x="387" y="53"/>
                </a:cubicBezTo>
                <a:cubicBezTo>
                  <a:pt x="391" y="53"/>
                  <a:pt x="391" y="53"/>
                  <a:pt x="391" y="53"/>
                </a:cubicBezTo>
                <a:cubicBezTo>
                  <a:pt x="391" y="48"/>
                  <a:pt x="391" y="48"/>
                  <a:pt x="391" y="48"/>
                </a:cubicBezTo>
                <a:cubicBezTo>
                  <a:pt x="387" y="48"/>
                  <a:pt x="387" y="48"/>
                  <a:pt x="387" y="48"/>
                </a:cubicBezTo>
                <a:cubicBezTo>
                  <a:pt x="369" y="48"/>
                  <a:pt x="369" y="48"/>
                  <a:pt x="369" y="48"/>
                </a:cubicBezTo>
                <a:cubicBezTo>
                  <a:pt x="365" y="48"/>
                  <a:pt x="365" y="48"/>
                  <a:pt x="365" y="48"/>
                </a:cubicBezTo>
                <a:cubicBezTo>
                  <a:pt x="365" y="53"/>
                  <a:pt x="365" y="53"/>
                  <a:pt x="365" y="53"/>
                </a:cubicBezTo>
                <a:cubicBezTo>
                  <a:pt x="369" y="53"/>
                  <a:pt x="369" y="53"/>
                  <a:pt x="369" y="53"/>
                </a:cubicBezTo>
                <a:cubicBezTo>
                  <a:pt x="368" y="116"/>
                  <a:pt x="368" y="116"/>
                  <a:pt x="368" y="116"/>
                </a:cubicBezTo>
                <a:cubicBezTo>
                  <a:pt x="365" y="116"/>
                  <a:pt x="365" y="116"/>
                  <a:pt x="365" y="116"/>
                </a:cubicBezTo>
                <a:cubicBezTo>
                  <a:pt x="365" y="122"/>
                  <a:pt x="365" y="122"/>
                  <a:pt x="365" y="122"/>
                </a:cubicBezTo>
                <a:cubicBezTo>
                  <a:pt x="354" y="122"/>
                  <a:pt x="354" y="122"/>
                  <a:pt x="354" y="122"/>
                </a:cubicBezTo>
                <a:cubicBezTo>
                  <a:pt x="354" y="116"/>
                  <a:pt x="354" y="116"/>
                  <a:pt x="354" y="116"/>
                </a:cubicBezTo>
                <a:cubicBezTo>
                  <a:pt x="352" y="116"/>
                  <a:pt x="352" y="116"/>
                  <a:pt x="352" y="116"/>
                </a:cubicBezTo>
                <a:cubicBezTo>
                  <a:pt x="350" y="53"/>
                  <a:pt x="350" y="53"/>
                  <a:pt x="350" y="53"/>
                </a:cubicBezTo>
                <a:cubicBezTo>
                  <a:pt x="354" y="53"/>
                  <a:pt x="354" y="53"/>
                  <a:pt x="354" y="53"/>
                </a:cubicBezTo>
                <a:cubicBezTo>
                  <a:pt x="354" y="48"/>
                  <a:pt x="354" y="48"/>
                  <a:pt x="354" y="48"/>
                </a:cubicBezTo>
                <a:cubicBezTo>
                  <a:pt x="350" y="48"/>
                  <a:pt x="350" y="48"/>
                  <a:pt x="350" y="48"/>
                </a:cubicBezTo>
                <a:cubicBezTo>
                  <a:pt x="332" y="48"/>
                  <a:pt x="332" y="48"/>
                  <a:pt x="332" y="48"/>
                </a:cubicBezTo>
                <a:cubicBezTo>
                  <a:pt x="328" y="48"/>
                  <a:pt x="328" y="48"/>
                  <a:pt x="328" y="48"/>
                </a:cubicBezTo>
                <a:cubicBezTo>
                  <a:pt x="328" y="53"/>
                  <a:pt x="328" y="53"/>
                  <a:pt x="328" y="53"/>
                </a:cubicBezTo>
                <a:cubicBezTo>
                  <a:pt x="332" y="53"/>
                  <a:pt x="332" y="53"/>
                  <a:pt x="332" y="53"/>
                </a:cubicBezTo>
                <a:cubicBezTo>
                  <a:pt x="331" y="116"/>
                  <a:pt x="331" y="116"/>
                  <a:pt x="331" y="116"/>
                </a:cubicBezTo>
                <a:cubicBezTo>
                  <a:pt x="328" y="116"/>
                  <a:pt x="328" y="116"/>
                  <a:pt x="328" y="116"/>
                </a:cubicBezTo>
                <a:cubicBezTo>
                  <a:pt x="328" y="122"/>
                  <a:pt x="328" y="122"/>
                  <a:pt x="328" y="122"/>
                </a:cubicBezTo>
                <a:cubicBezTo>
                  <a:pt x="317" y="122"/>
                  <a:pt x="317" y="122"/>
                  <a:pt x="317" y="122"/>
                </a:cubicBezTo>
                <a:cubicBezTo>
                  <a:pt x="317" y="116"/>
                  <a:pt x="317" y="116"/>
                  <a:pt x="317" y="116"/>
                </a:cubicBezTo>
                <a:cubicBezTo>
                  <a:pt x="315" y="116"/>
                  <a:pt x="315" y="116"/>
                  <a:pt x="315" y="116"/>
                </a:cubicBezTo>
                <a:cubicBezTo>
                  <a:pt x="313" y="53"/>
                  <a:pt x="313" y="53"/>
                  <a:pt x="313" y="53"/>
                </a:cubicBezTo>
                <a:cubicBezTo>
                  <a:pt x="317" y="53"/>
                  <a:pt x="317" y="53"/>
                  <a:pt x="317" y="53"/>
                </a:cubicBezTo>
                <a:cubicBezTo>
                  <a:pt x="317" y="48"/>
                  <a:pt x="317" y="48"/>
                  <a:pt x="317" y="48"/>
                </a:cubicBezTo>
                <a:cubicBezTo>
                  <a:pt x="313" y="48"/>
                  <a:pt x="313" y="48"/>
                  <a:pt x="313" y="48"/>
                </a:cubicBezTo>
                <a:cubicBezTo>
                  <a:pt x="295" y="48"/>
                  <a:pt x="295" y="48"/>
                  <a:pt x="295" y="48"/>
                </a:cubicBezTo>
                <a:cubicBezTo>
                  <a:pt x="291" y="48"/>
                  <a:pt x="291" y="48"/>
                  <a:pt x="291" y="48"/>
                </a:cubicBezTo>
                <a:cubicBezTo>
                  <a:pt x="291" y="53"/>
                  <a:pt x="291" y="53"/>
                  <a:pt x="291" y="53"/>
                </a:cubicBezTo>
                <a:cubicBezTo>
                  <a:pt x="295" y="53"/>
                  <a:pt x="295" y="53"/>
                  <a:pt x="295" y="53"/>
                </a:cubicBezTo>
                <a:cubicBezTo>
                  <a:pt x="294" y="116"/>
                  <a:pt x="294" y="116"/>
                  <a:pt x="294" y="116"/>
                </a:cubicBezTo>
                <a:cubicBezTo>
                  <a:pt x="291" y="116"/>
                  <a:pt x="291" y="116"/>
                  <a:pt x="291" y="116"/>
                </a:cubicBezTo>
                <a:cubicBezTo>
                  <a:pt x="291" y="122"/>
                  <a:pt x="291" y="122"/>
                  <a:pt x="291" y="122"/>
                </a:cubicBezTo>
                <a:cubicBezTo>
                  <a:pt x="280" y="122"/>
                  <a:pt x="280" y="122"/>
                  <a:pt x="280" y="122"/>
                </a:cubicBezTo>
                <a:cubicBezTo>
                  <a:pt x="280" y="127"/>
                  <a:pt x="280" y="127"/>
                  <a:pt x="280" y="127"/>
                </a:cubicBezTo>
                <a:cubicBezTo>
                  <a:pt x="275" y="127"/>
                  <a:pt x="275" y="127"/>
                  <a:pt x="275" y="127"/>
                </a:cubicBezTo>
                <a:cubicBezTo>
                  <a:pt x="275" y="132"/>
                  <a:pt x="275" y="132"/>
                  <a:pt x="275" y="132"/>
                </a:cubicBezTo>
                <a:cubicBezTo>
                  <a:pt x="280" y="132"/>
                  <a:pt x="280" y="132"/>
                  <a:pt x="280" y="132"/>
                </a:cubicBezTo>
                <a:cubicBezTo>
                  <a:pt x="439" y="132"/>
                  <a:pt x="439" y="132"/>
                  <a:pt x="439" y="132"/>
                </a:cubicBezTo>
                <a:cubicBezTo>
                  <a:pt x="444" y="132"/>
                  <a:pt x="444" y="132"/>
                  <a:pt x="444" y="132"/>
                </a:cubicBezTo>
                <a:cubicBezTo>
                  <a:pt x="444" y="127"/>
                  <a:pt x="444" y="127"/>
                  <a:pt x="444" y="127"/>
                </a:cubicBezTo>
                <a:cubicBezTo>
                  <a:pt x="439" y="127"/>
                  <a:pt x="439" y="127"/>
                  <a:pt x="439" y="127"/>
                </a:cubicBezTo>
                <a:lnTo>
                  <a:pt x="439" y="122"/>
                </a:lnTo>
                <a:close/>
                <a:moveTo>
                  <a:pt x="279" y="81"/>
                </a:moveTo>
                <a:cubicBezTo>
                  <a:pt x="259" y="64"/>
                  <a:pt x="259" y="64"/>
                  <a:pt x="259" y="64"/>
                </a:cubicBezTo>
                <a:cubicBezTo>
                  <a:pt x="257" y="62"/>
                  <a:pt x="256" y="63"/>
                  <a:pt x="256" y="65"/>
                </a:cubicBezTo>
                <a:cubicBezTo>
                  <a:pt x="256" y="77"/>
                  <a:pt x="256" y="77"/>
                  <a:pt x="256" y="77"/>
                </a:cubicBezTo>
                <a:cubicBezTo>
                  <a:pt x="189" y="77"/>
                  <a:pt x="189" y="77"/>
                  <a:pt x="189" y="77"/>
                </a:cubicBezTo>
                <a:cubicBezTo>
                  <a:pt x="189" y="65"/>
                  <a:pt x="189" y="65"/>
                  <a:pt x="189" y="65"/>
                </a:cubicBezTo>
                <a:cubicBezTo>
                  <a:pt x="189" y="63"/>
                  <a:pt x="188" y="62"/>
                  <a:pt x="186" y="64"/>
                </a:cubicBezTo>
                <a:cubicBezTo>
                  <a:pt x="166" y="81"/>
                  <a:pt x="166" y="81"/>
                  <a:pt x="166" y="81"/>
                </a:cubicBezTo>
                <a:cubicBezTo>
                  <a:pt x="164" y="82"/>
                  <a:pt x="164" y="85"/>
                  <a:pt x="166" y="86"/>
                </a:cubicBezTo>
                <a:cubicBezTo>
                  <a:pt x="186" y="104"/>
                  <a:pt x="186" y="104"/>
                  <a:pt x="186" y="104"/>
                </a:cubicBezTo>
                <a:cubicBezTo>
                  <a:pt x="188" y="105"/>
                  <a:pt x="189" y="104"/>
                  <a:pt x="189" y="102"/>
                </a:cubicBezTo>
                <a:cubicBezTo>
                  <a:pt x="189" y="91"/>
                  <a:pt x="189" y="91"/>
                  <a:pt x="189" y="91"/>
                </a:cubicBezTo>
                <a:cubicBezTo>
                  <a:pt x="256" y="91"/>
                  <a:pt x="256" y="91"/>
                  <a:pt x="256" y="91"/>
                </a:cubicBezTo>
                <a:cubicBezTo>
                  <a:pt x="256" y="102"/>
                  <a:pt x="256" y="102"/>
                  <a:pt x="256" y="102"/>
                </a:cubicBezTo>
                <a:cubicBezTo>
                  <a:pt x="256" y="104"/>
                  <a:pt x="257" y="105"/>
                  <a:pt x="259" y="104"/>
                </a:cubicBezTo>
                <a:cubicBezTo>
                  <a:pt x="279" y="86"/>
                  <a:pt x="279" y="86"/>
                  <a:pt x="279" y="86"/>
                </a:cubicBezTo>
                <a:cubicBezTo>
                  <a:pt x="281" y="85"/>
                  <a:pt x="281" y="82"/>
                  <a:pt x="279" y="8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2" name="Google Shape;902;p40"/>
          <p:cNvSpPr/>
          <p:nvPr/>
        </p:nvSpPr>
        <p:spPr>
          <a:xfrm>
            <a:off x="402344" y="3473577"/>
            <a:ext cx="208265" cy="208265"/>
          </a:xfrm>
          <a:prstGeom prst="ellipse">
            <a:avLst/>
          </a:prstGeom>
          <a:solidFill>
            <a:srgbClr val="FBE8CC"/>
          </a:solidFill>
          <a:ln>
            <a:noFill/>
          </a:ln>
        </p:spPr>
        <p:txBody>
          <a:bodyPr anchorCtr="0" anchor="ctr" bIns="0" lIns="0" spcFirstLastPara="1" rIns="0" wrap="square" tIns="0">
            <a:noAutofit/>
          </a:bodyPr>
          <a:lstStyle/>
          <a:p>
            <a:pPr indent="0" lvl="0" marL="0" marR="0" rtl="0" algn="ctr">
              <a:buNone/>
              <a:lnSpc>
                <a:spcPts val="1200"/>
              </a:lnSpc>
              <a:spcBef>
                <a:spcPts val="0"/>
              </a:spcBef>
              <a:spcAft>
                <a:spcPts val="0"/>
              </a:spcAft>
              <a:buClr>
                <a:srgbClr val="000000"/>
              </a:buClr>
              <a:buSzPts val="1200"/>
            </a:pPr>
            <a:r>
              <a:rPr b="1" i="0" u="none" sz="1200">
                <a:solidFill>
                  <a:srgbClr val="000000"/>
                </a:solidFill>
                <a:latin typeface="Arial"/>
              </a:rPr>
              <a:t>3</a:t>
            </a:r>
            <a:endParaRPr b="1" i="0" sz="1200" u="none" cap="none" strike="noStrike">
              <a:solidFill>
                <a:srgbClr val="000000"/>
              </a:solidFill>
              <a:latin typeface="Arial"/>
              <a:ea typeface="Arial"/>
              <a:cs typeface="Arial"/>
              <a:sym typeface="Arial"/>
            </a:endParaRPr>
          </a:p>
        </p:txBody>
      </p:sp>
      <p:sp>
        <p:nvSpPr>
          <p:cNvPr id="903" name="Google Shape;903;p40"/>
          <p:cNvSpPr txBox="1"/>
          <p:nvPr/>
        </p:nvSpPr>
        <p:spPr>
          <a:xfrm>
            <a:off x="543376" y="4062546"/>
            <a:ext cx="1469762" cy="161583"/>
          </a:xfrm>
          <a:prstGeom prst="rect">
            <a:avLst/>
          </a:prstGeom>
          <a:noFill/>
          <a:ln>
            <a:noFill/>
          </a:ln>
        </p:spPr>
        <p:txBody>
          <a:bodyPr anchorCtr="0" anchor="t" bIns="0" lIns="0" spcFirstLastPara="1" rIns="0" wrap="square" tIns="0">
            <a:spAutoFit/>
          </a:bodyPr>
          <a:lstStyle/>
          <a:p>
            <a:pPr indent="0" lvl="0" marL="0" marR="0" rtl="0" algn="ctr">
              <a:buNone/>
              <a:lnSpc>
                <a:spcPts val="1050"/>
              </a:lnSpc>
              <a:spcBef>
                <a:spcPts val="0"/>
              </a:spcBef>
              <a:spcAft>
                <a:spcPts val="0"/>
              </a:spcAft>
              <a:buClr>
                <a:srgbClr val="000000"/>
              </a:buClr>
              <a:buSzPts val="1050"/>
            </a:pPr>
            <a:r>
              <a:rPr b="1" i="0" u="none" sz="1050">
                <a:solidFill>
                  <a:srgbClr val="000000"/>
                </a:solidFill>
                <a:latin typeface="Arial"/>
              </a:rPr>
              <a:t>Fulfilment &amp; Settlement</a:t>
            </a:r>
            <a:endParaRPr/>
          </a:p>
        </p:txBody>
      </p:sp>
      <p:sp>
        <p:nvSpPr>
          <p:cNvPr id="904" name="Google Shape;904;p40"/>
          <p:cNvSpPr txBox="1"/>
          <p:nvPr/>
        </p:nvSpPr>
        <p:spPr>
          <a:xfrm>
            <a:off x="845856" y="1596902"/>
            <a:ext cx="933718" cy="161583"/>
          </a:xfrm>
          <a:prstGeom prst="rect">
            <a:avLst/>
          </a:prstGeom>
          <a:noFill/>
          <a:ln>
            <a:noFill/>
          </a:ln>
        </p:spPr>
        <p:txBody>
          <a:bodyPr anchorCtr="0" anchor="t" bIns="0" lIns="0" spcFirstLastPara="1" rIns="0" wrap="square" tIns="0">
            <a:spAutoFit/>
          </a:bodyPr>
          <a:lstStyle/>
          <a:p>
            <a:pPr indent="0" lvl="0" marL="0" marR="0" rtl="0" algn="l">
              <a:buNone/>
              <a:lnSpc>
                <a:spcPts val="1050"/>
              </a:lnSpc>
              <a:spcBef>
                <a:spcPts val="0"/>
              </a:spcBef>
              <a:spcAft>
                <a:spcPts val="0"/>
              </a:spcAft>
              <a:buClr>
                <a:srgbClr val="000000"/>
              </a:buClr>
              <a:buSzPts val="1050"/>
            </a:pPr>
            <a:r>
              <a:rPr b="1" i="0" u="none" sz="1050">
                <a:solidFill>
                  <a:srgbClr val="000000"/>
                </a:solidFill>
                <a:latin typeface="Arial"/>
              </a:rPr>
              <a:t>Service User</a:t>
            </a:r>
            <a:endParaRPr/>
          </a:p>
        </p:txBody>
      </p:sp>
      <p:sp>
        <p:nvSpPr>
          <p:cNvPr id="905" name="Google Shape;905;p40"/>
          <p:cNvSpPr/>
          <p:nvPr/>
        </p:nvSpPr>
        <p:spPr>
          <a:xfrm>
            <a:off x="275598" y="1439705"/>
            <a:ext cx="1886853" cy="2913385"/>
          </a:xfrm>
          <a:prstGeom prst="rect">
            <a:avLst/>
          </a:prstGeom>
          <a:noFill/>
          <a:ln cap="flat" cmpd="sng" w="127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06" name="Google Shape;906;p40"/>
          <p:cNvSpPr/>
          <p:nvPr/>
        </p:nvSpPr>
        <p:spPr>
          <a:xfrm>
            <a:off x="402344" y="2800969"/>
            <a:ext cx="208265" cy="208265"/>
          </a:xfrm>
          <a:prstGeom prst="ellipse">
            <a:avLst/>
          </a:prstGeom>
          <a:solidFill>
            <a:srgbClr val="FBE8CC"/>
          </a:solidFill>
          <a:ln>
            <a:noFill/>
          </a:ln>
        </p:spPr>
        <p:txBody>
          <a:bodyPr anchorCtr="0" anchor="ctr" bIns="0" lIns="0" spcFirstLastPara="1" rIns="0" wrap="square" tIns="0">
            <a:noAutofit/>
          </a:bodyPr>
          <a:lstStyle/>
          <a:p>
            <a:pPr indent="0" lvl="0" marL="0" marR="0" rtl="0" algn="ctr">
              <a:buNone/>
              <a:lnSpc>
                <a:spcPts val="1200"/>
              </a:lnSpc>
              <a:spcBef>
                <a:spcPts val="0"/>
              </a:spcBef>
              <a:spcAft>
                <a:spcPts val="0"/>
              </a:spcAft>
              <a:buClr>
                <a:srgbClr val="000000"/>
              </a:buClr>
              <a:buSzPts val="1200"/>
            </a:pPr>
            <a:r>
              <a:rPr b="1" i="0" u="none" sz="1200">
                <a:solidFill>
                  <a:srgbClr val="000000"/>
                </a:solidFill>
                <a:latin typeface="Arial"/>
              </a:rPr>
              <a:t>2</a:t>
            </a:r>
            <a:endParaRPr/>
          </a:p>
        </p:txBody>
      </p:sp>
      <p:sp>
        <p:nvSpPr>
          <p:cNvPr id="907" name="Google Shape;907;p40"/>
          <p:cNvSpPr txBox="1"/>
          <p:nvPr/>
        </p:nvSpPr>
        <p:spPr>
          <a:xfrm>
            <a:off x="980964" y="3034579"/>
            <a:ext cx="706438" cy="161583"/>
          </a:xfrm>
          <a:prstGeom prst="rect">
            <a:avLst/>
          </a:prstGeom>
          <a:noFill/>
          <a:ln>
            <a:noFill/>
          </a:ln>
        </p:spPr>
        <p:txBody>
          <a:bodyPr anchorCtr="0" anchor="t" bIns="0" lIns="0" spcFirstLastPara="1" rIns="0" wrap="square" tIns="0">
            <a:spAutoFit/>
          </a:bodyPr>
          <a:lstStyle/>
          <a:p>
            <a:pPr indent="0" lvl="0" marL="0" marR="0" rtl="0" algn="l">
              <a:buNone/>
              <a:lnSpc>
                <a:spcPts val="1050"/>
              </a:lnSpc>
              <a:spcBef>
                <a:spcPts val="0"/>
              </a:spcBef>
              <a:spcAft>
                <a:spcPts val="0"/>
              </a:spcAft>
              <a:buClr>
                <a:srgbClr val="000000"/>
              </a:buClr>
              <a:buSzPts val="1050"/>
            </a:pPr>
            <a:r>
              <a:rPr b="1" i="0" u="none" sz="1050">
                <a:solidFill>
                  <a:srgbClr val="000000"/>
                </a:solidFill>
                <a:latin typeface="Arial"/>
              </a:rPr>
              <a:t>Interface</a:t>
            </a:r>
            <a:endParaRPr/>
          </a:p>
        </p:txBody>
      </p:sp>
      <p:sp>
        <p:nvSpPr>
          <p:cNvPr id="908" name="Google Shape;908;p40"/>
          <p:cNvSpPr/>
          <p:nvPr/>
        </p:nvSpPr>
        <p:spPr>
          <a:xfrm>
            <a:off x="867942" y="2815269"/>
            <a:ext cx="806117" cy="164354"/>
          </a:xfrm>
          <a:custGeom>
            <a:rect b="b" l="l" r="r" t="t"/>
            <a:pathLst>
              <a:path extrusionOk="0" h="40" w="196">
                <a:moveTo>
                  <a:pt x="189" y="0"/>
                </a:moveTo>
                <a:cubicBezTo>
                  <a:pt x="8" y="0"/>
                  <a:pt x="8" y="0"/>
                  <a:pt x="8" y="0"/>
                </a:cubicBezTo>
                <a:cubicBezTo>
                  <a:pt x="4" y="0"/>
                  <a:pt x="0" y="3"/>
                  <a:pt x="0" y="7"/>
                </a:cubicBezTo>
                <a:cubicBezTo>
                  <a:pt x="0" y="33"/>
                  <a:pt x="0" y="33"/>
                  <a:pt x="0" y="33"/>
                </a:cubicBezTo>
                <a:cubicBezTo>
                  <a:pt x="0" y="37"/>
                  <a:pt x="4" y="40"/>
                  <a:pt x="8" y="40"/>
                </a:cubicBezTo>
                <a:cubicBezTo>
                  <a:pt x="189" y="40"/>
                  <a:pt x="189" y="40"/>
                  <a:pt x="189" y="40"/>
                </a:cubicBezTo>
                <a:cubicBezTo>
                  <a:pt x="193" y="40"/>
                  <a:pt x="196" y="37"/>
                  <a:pt x="196" y="33"/>
                </a:cubicBezTo>
                <a:cubicBezTo>
                  <a:pt x="196" y="7"/>
                  <a:pt x="196" y="7"/>
                  <a:pt x="196" y="7"/>
                </a:cubicBezTo>
                <a:cubicBezTo>
                  <a:pt x="196" y="3"/>
                  <a:pt x="193" y="0"/>
                  <a:pt x="189" y="0"/>
                </a:cubicBezTo>
                <a:close/>
                <a:moveTo>
                  <a:pt x="33" y="28"/>
                </a:moveTo>
                <a:cubicBezTo>
                  <a:pt x="18" y="28"/>
                  <a:pt x="18" y="28"/>
                  <a:pt x="18" y="28"/>
                </a:cubicBezTo>
                <a:cubicBezTo>
                  <a:pt x="18" y="16"/>
                  <a:pt x="18" y="16"/>
                  <a:pt x="18" y="16"/>
                </a:cubicBezTo>
                <a:cubicBezTo>
                  <a:pt x="33" y="16"/>
                  <a:pt x="33" y="16"/>
                  <a:pt x="33" y="16"/>
                </a:cubicBezTo>
                <a:lnTo>
                  <a:pt x="33" y="28"/>
                </a:lnTo>
                <a:close/>
                <a:moveTo>
                  <a:pt x="56" y="28"/>
                </a:moveTo>
                <a:cubicBezTo>
                  <a:pt x="41" y="28"/>
                  <a:pt x="41" y="28"/>
                  <a:pt x="41" y="28"/>
                </a:cubicBezTo>
                <a:cubicBezTo>
                  <a:pt x="41" y="16"/>
                  <a:pt x="41" y="16"/>
                  <a:pt x="41" y="16"/>
                </a:cubicBezTo>
                <a:cubicBezTo>
                  <a:pt x="56" y="16"/>
                  <a:pt x="56" y="16"/>
                  <a:pt x="56" y="16"/>
                </a:cubicBezTo>
                <a:lnTo>
                  <a:pt x="56" y="28"/>
                </a:lnTo>
                <a:close/>
                <a:moveTo>
                  <a:pt x="80" y="28"/>
                </a:moveTo>
                <a:cubicBezTo>
                  <a:pt x="65" y="28"/>
                  <a:pt x="65" y="28"/>
                  <a:pt x="65" y="28"/>
                </a:cubicBezTo>
                <a:cubicBezTo>
                  <a:pt x="65" y="16"/>
                  <a:pt x="65" y="16"/>
                  <a:pt x="65" y="16"/>
                </a:cubicBezTo>
                <a:cubicBezTo>
                  <a:pt x="80" y="16"/>
                  <a:pt x="80" y="16"/>
                  <a:pt x="80" y="16"/>
                </a:cubicBezTo>
                <a:lnTo>
                  <a:pt x="80" y="28"/>
                </a:lnTo>
                <a:close/>
                <a:moveTo>
                  <a:pt x="103" y="28"/>
                </a:moveTo>
                <a:cubicBezTo>
                  <a:pt x="88" y="28"/>
                  <a:pt x="88" y="28"/>
                  <a:pt x="88" y="28"/>
                </a:cubicBezTo>
                <a:cubicBezTo>
                  <a:pt x="88" y="16"/>
                  <a:pt x="88" y="16"/>
                  <a:pt x="88" y="16"/>
                </a:cubicBezTo>
                <a:cubicBezTo>
                  <a:pt x="103" y="16"/>
                  <a:pt x="103" y="16"/>
                  <a:pt x="103" y="16"/>
                </a:cubicBezTo>
                <a:lnTo>
                  <a:pt x="103" y="28"/>
                </a:lnTo>
                <a:close/>
                <a:moveTo>
                  <a:pt x="127" y="28"/>
                </a:moveTo>
                <a:cubicBezTo>
                  <a:pt x="112" y="28"/>
                  <a:pt x="112" y="28"/>
                  <a:pt x="112" y="28"/>
                </a:cubicBezTo>
                <a:cubicBezTo>
                  <a:pt x="112" y="16"/>
                  <a:pt x="112" y="16"/>
                  <a:pt x="112" y="16"/>
                </a:cubicBezTo>
                <a:cubicBezTo>
                  <a:pt x="127" y="16"/>
                  <a:pt x="127" y="16"/>
                  <a:pt x="127" y="16"/>
                </a:cubicBezTo>
                <a:lnTo>
                  <a:pt x="127" y="2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09" name="Google Shape;909;p40"/>
          <p:cNvGrpSpPr/>
          <p:nvPr/>
        </p:nvGrpSpPr>
        <p:grpSpPr>
          <a:xfrm>
            <a:off x="287347" y="2014106"/>
            <a:ext cx="601512" cy="498147"/>
            <a:chOff x="301861" y="2014106"/>
            <a:chExt cx="601512" cy="498147"/>
          </a:xfrm>
        </p:grpSpPr>
        <p:sp>
          <p:nvSpPr>
            <p:cNvPr id="910" name="Google Shape;910;p40"/>
            <p:cNvSpPr/>
            <p:nvPr/>
          </p:nvSpPr>
          <p:spPr>
            <a:xfrm>
              <a:off x="474993" y="2207561"/>
              <a:ext cx="276319" cy="208609"/>
            </a:xfrm>
            <a:prstGeom prst="roundRect">
              <a:avLst>
                <a:gd fmla="val 16667" name="adj"/>
              </a:avLst>
            </a:prstGeom>
            <a:solidFill>
              <a:schemeClr val="lt1"/>
            </a:solidFill>
            <a:ln cap="flat" cmpd="sng" w="571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cxnSp>
          <p:nvCxnSpPr>
            <p:cNvPr id="911" name="Google Shape;911;p40"/>
            <p:cNvCxnSpPr/>
            <p:nvPr/>
          </p:nvCxnSpPr>
          <p:spPr>
            <a:xfrm>
              <a:off x="613153" y="2419448"/>
              <a:ext cx="0" cy="92805"/>
            </a:xfrm>
            <a:prstGeom prst="straightConnector1">
              <a:avLst/>
            </a:prstGeom>
            <a:noFill/>
            <a:ln cap="flat" cmpd="sng" w="57150">
              <a:solidFill>
                <a:schemeClr val="dk1"/>
              </a:solidFill>
              <a:prstDash val="solid"/>
              <a:round/>
              <a:headEnd len="sm" w="sm" type="none"/>
              <a:tailEnd len="sm" w="sm" type="none"/>
            </a:ln>
          </p:spPr>
        </p:cxnSp>
        <p:cxnSp>
          <p:nvCxnSpPr>
            <p:cNvPr id="912" name="Google Shape;912;p40"/>
            <p:cNvCxnSpPr/>
            <p:nvPr/>
          </p:nvCxnSpPr>
          <p:spPr>
            <a:xfrm rot="10800000">
              <a:off x="504382" y="2512253"/>
              <a:ext cx="214009" cy="0"/>
            </a:xfrm>
            <a:prstGeom prst="straightConnector1">
              <a:avLst/>
            </a:prstGeom>
            <a:noFill/>
            <a:ln cap="flat" cmpd="sng" w="57150">
              <a:solidFill>
                <a:schemeClr val="dk1"/>
              </a:solidFill>
              <a:prstDash val="solid"/>
              <a:round/>
              <a:headEnd len="sm" w="sm" type="none"/>
              <a:tailEnd len="sm" w="sm" type="none"/>
            </a:ln>
          </p:spPr>
        </p:cxnSp>
        <p:sp>
          <p:nvSpPr>
            <p:cNvPr id="913" name="Google Shape;913;p40"/>
            <p:cNvSpPr txBox="1"/>
            <p:nvPr/>
          </p:nvSpPr>
          <p:spPr>
            <a:xfrm>
              <a:off x="301861" y="2014106"/>
              <a:ext cx="601512" cy="138499"/>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900">
                  <a:solidFill>
                    <a:schemeClr val="dk1"/>
                  </a:solidFill>
                  <a:latin typeface="Arial"/>
                </a:rPr>
                <a:t>Vegetables</a:t>
              </a:r>
              <a:endParaRPr/>
            </a:p>
          </p:txBody>
        </p:sp>
      </p:grpSp>
      <p:grpSp>
        <p:nvGrpSpPr>
          <p:cNvPr id="914" name="Google Shape;914;p40"/>
          <p:cNvGrpSpPr/>
          <p:nvPr/>
        </p:nvGrpSpPr>
        <p:grpSpPr>
          <a:xfrm>
            <a:off x="706170" y="1876859"/>
            <a:ext cx="601512" cy="511687"/>
            <a:chOff x="713427" y="1876859"/>
            <a:chExt cx="601512" cy="511687"/>
          </a:xfrm>
        </p:grpSpPr>
        <p:grpSp>
          <p:nvGrpSpPr>
            <p:cNvPr id="915" name="Google Shape;915;p40"/>
            <p:cNvGrpSpPr/>
            <p:nvPr/>
          </p:nvGrpSpPr>
          <p:grpSpPr>
            <a:xfrm>
              <a:off x="896107" y="2083854"/>
              <a:ext cx="276319" cy="304692"/>
              <a:chOff x="910621" y="2083854"/>
              <a:chExt cx="276319" cy="304692"/>
            </a:xfrm>
          </p:grpSpPr>
          <p:sp>
            <p:nvSpPr>
              <p:cNvPr id="916" name="Google Shape;916;p40"/>
              <p:cNvSpPr/>
              <p:nvPr/>
            </p:nvSpPr>
            <p:spPr>
              <a:xfrm>
                <a:off x="910621" y="2083854"/>
                <a:ext cx="276319" cy="208609"/>
              </a:xfrm>
              <a:prstGeom prst="roundRect">
                <a:avLst>
                  <a:gd fmla="val 16667" name="adj"/>
                </a:avLst>
              </a:prstGeom>
              <a:solidFill>
                <a:schemeClr val="lt1"/>
              </a:solidFill>
              <a:ln cap="flat" cmpd="sng" w="571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cxnSp>
            <p:nvCxnSpPr>
              <p:cNvPr id="917" name="Google Shape;917;p40"/>
              <p:cNvCxnSpPr/>
              <p:nvPr/>
            </p:nvCxnSpPr>
            <p:spPr>
              <a:xfrm>
                <a:off x="1048781" y="2295741"/>
                <a:ext cx="0" cy="92805"/>
              </a:xfrm>
              <a:prstGeom prst="straightConnector1">
                <a:avLst/>
              </a:prstGeom>
              <a:noFill/>
              <a:ln cap="flat" cmpd="sng" w="57150">
                <a:solidFill>
                  <a:schemeClr val="dk1"/>
                </a:solidFill>
                <a:prstDash val="solid"/>
                <a:round/>
                <a:headEnd len="sm" w="sm" type="none"/>
                <a:tailEnd len="sm" w="sm" type="none"/>
              </a:ln>
            </p:spPr>
          </p:cxnSp>
          <p:cxnSp>
            <p:nvCxnSpPr>
              <p:cNvPr id="918" name="Google Shape;918;p40"/>
              <p:cNvCxnSpPr/>
              <p:nvPr/>
            </p:nvCxnSpPr>
            <p:spPr>
              <a:xfrm rot="10800000">
                <a:off x="940010" y="2388546"/>
                <a:ext cx="214009" cy="0"/>
              </a:xfrm>
              <a:prstGeom prst="straightConnector1">
                <a:avLst/>
              </a:prstGeom>
              <a:noFill/>
              <a:ln cap="flat" cmpd="sng" w="57150">
                <a:solidFill>
                  <a:schemeClr val="dk1"/>
                </a:solidFill>
                <a:prstDash val="solid"/>
                <a:round/>
                <a:headEnd len="sm" w="sm" type="none"/>
                <a:tailEnd len="sm" w="sm" type="none"/>
              </a:ln>
            </p:spPr>
          </p:cxnSp>
        </p:grpSp>
        <p:sp>
          <p:nvSpPr>
            <p:cNvPr id="919" name="Google Shape;919;p40"/>
            <p:cNvSpPr txBox="1"/>
            <p:nvPr/>
          </p:nvSpPr>
          <p:spPr>
            <a:xfrm>
              <a:off x="713427" y="1876859"/>
              <a:ext cx="601512" cy="138499"/>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900">
                  <a:solidFill>
                    <a:schemeClr val="dk1"/>
                  </a:solidFill>
                  <a:latin typeface="Arial"/>
                </a:rPr>
                <a:t>Herbs</a:t>
              </a:r>
              <a:endParaRPr/>
            </a:p>
          </p:txBody>
        </p:sp>
      </p:grpSp>
      <p:grpSp>
        <p:nvGrpSpPr>
          <p:cNvPr id="920" name="Google Shape;920;p40"/>
          <p:cNvGrpSpPr/>
          <p:nvPr/>
        </p:nvGrpSpPr>
        <p:grpSpPr>
          <a:xfrm>
            <a:off x="1172426" y="1876859"/>
            <a:ext cx="601512" cy="510935"/>
            <a:chOff x="1165169" y="1876859"/>
            <a:chExt cx="601512" cy="510935"/>
          </a:xfrm>
        </p:grpSpPr>
        <p:sp>
          <p:nvSpPr>
            <p:cNvPr id="921" name="Google Shape;921;p40"/>
            <p:cNvSpPr/>
            <p:nvPr/>
          </p:nvSpPr>
          <p:spPr>
            <a:xfrm>
              <a:off x="1320946" y="2083102"/>
              <a:ext cx="276319" cy="208609"/>
            </a:xfrm>
            <a:prstGeom prst="roundRect">
              <a:avLst>
                <a:gd fmla="val 16667" name="adj"/>
              </a:avLst>
            </a:prstGeom>
            <a:solidFill>
              <a:schemeClr val="lt1"/>
            </a:solidFill>
            <a:ln cap="flat" cmpd="sng" w="571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cxnSp>
          <p:nvCxnSpPr>
            <p:cNvPr id="922" name="Google Shape;922;p40"/>
            <p:cNvCxnSpPr/>
            <p:nvPr/>
          </p:nvCxnSpPr>
          <p:spPr>
            <a:xfrm>
              <a:off x="1459106" y="2294989"/>
              <a:ext cx="0" cy="92805"/>
            </a:xfrm>
            <a:prstGeom prst="straightConnector1">
              <a:avLst/>
            </a:prstGeom>
            <a:noFill/>
            <a:ln cap="flat" cmpd="sng" w="57150">
              <a:solidFill>
                <a:schemeClr val="dk1"/>
              </a:solidFill>
              <a:prstDash val="solid"/>
              <a:round/>
              <a:headEnd len="sm" w="sm" type="none"/>
              <a:tailEnd len="sm" w="sm" type="none"/>
            </a:ln>
          </p:spPr>
        </p:cxnSp>
        <p:cxnSp>
          <p:nvCxnSpPr>
            <p:cNvPr id="923" name="Google Shape;923;p40"/>
            <p:cNvCxnSpPr/>
            <p:nvPr/>
          </p:nvCxnSpPr>
          <p:spPr>
            <a:xfrm rot="10800000">
              <a:off x="1350335" y="2387794"/>
              <a:ext cx="214009" cy="0"/>
            </a:xfrm>
            <a:prstGeom prst="straightConnector1">
              <a:avLst/>
            </a:prstGeom>
            <a:noFill/>
            <a:ln cap="flat" cmpd="sng" w="57150">
              <a:solidFill>
                <a:schemeClr val="dk1"/>
              </a:solidFill>
              <a:prstDash val="solid"/>
              <a:round/>
              <a:headEnd len="sm" w="sm" type="none"/>
              <a:tailEnd len="sm" w="sm" type="none"/>
            </a:ln>
          </p:spPr>
        </p:cxnSp>
        <p:sp>
          <p:nvSpPr>
            <p:cNvPr id="924" name="Google Shape;924;p40"/>
            <p:cNvSpPr txBox="1"/>
            <p:nvPr/>
          </p:nvSpPr>
          <p:spPr>
            <a:xfrm>
              <a:off x="1165169" y="1876859"/>
              <a:ext cx="601512" cy="138499"/>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900">
                  <a:solidFill>
                    <a:schemeClr val="dk1"/>
                  </a:solidFill>
                  <a:latin typeface="Arial"/>
                </a:rPr>
                <a:t>Protein</a:t>
              </a:r>
              <a:endParaRPr/>
            </a:p>
          </p:txBody>
        </p:sp>
      </p:grpSp>
      <p:grpSp>
        <p:nvGrpSpPr>
          <p:cNvPr id="925" name="Google Shape;925;p40"/>
          <p:cNvGrpSpPr/>
          <p:nvPr/>
        </p:nvGrpSpPr>
        <p:grpSpPr>
          <a:xfrm>
            <a:off x="1585094" y="2060698"/>
            <a:ext cx="601512" cy="469749"/>
            <a:chOff x="1541552" y="2060698"/>
            <a:chExt cx="601512" cy="469749"/>
          </a:xfrm>
        </p:grpSpPr>
        <p:grpSp>
          <p:nvGrpSpPr>
            <p:cNvPr id="926" name="Google Shape;926;p40"/>
            <p:cNvGrpSpPr/>
            <p:nvPr/>
          </p:nvGrpSpPr>
          <p:grpSpPr>
            <a:xfrm>
              <a:off x="1701485" y="2225755"/>
              <a:ext cx="276319" cy="304692"/>
              <a:chOff x="1701485" y="2225755"/>
              <a:chExt cx="276319" cy="304692"/>
            </a:xfrm>
          </p:grpSpPr>
          <p:sp>
            <p:nvSpPr>
              <p:cNvPr id="927" name="Google Shape;927;p40"/>
              <p:cNvSpPr/>
              <p:nvPr/>
            </p:nvSpPr>
            <p:spPr>
              <a:xfrm>
                <a:off x="1701485" y="2225755"/>
                <a:ext cx="276319" cy="208609"/>
              </a:xfrm>
              <a:prstGeom prst="roundRect">
                <a:avLst>
                  <a:gd fmla="val 16667" name="adj"/>
                </a:avLst>
              </a:prstGeom>
              <a:solidFill>
                <a:schemeClr val="lt1"/>
              </a:solidFill>
              <a:ln cap="flat" cmpd="sng" w="5715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cxnSp>
            <p:nvCxnSpPr>
              <p:cNvPr id="928" name="Google Shape;928;p40"/>
              <p:cNvCxnSpPr/>
              <p:nvPr/>
            </p:nvCxnSpPr>
            <p:spPr>
              <a:xfrm>
                <a:off x="1839645" y="2437642"/>
                <a:ext cx="0" cy="92805"/>
              </a:xfrm>
              <a:prstGeom prst="straightConnector1">
                <a:avLst/>
              </a:prstGeom>
              <a:noFill/>
              <a:ln cap="flat" cmpd="sng" w="57150">
                <a:solidFill>
                  <a:schemeClr val="dk1"/>
                </a:solidFill>
                <a:prstDash val="solid"/>
                <a:round/>
                <a:headEnd len="sm" w="sm" type="none"/>
                <a:tailEnd len="sm" w="sm" type="none"/>
              </a:ln>
            </p:spPr>
          </p:cxnSp>
          <p:cxnSp>
            <p:nvCxnSpPr>
              <p:cNvPr id="929" name="Google Shape;929;p40"/>
              <p:cNvCxnSpPr/>
              <p:nvPr/>
            </p:nvCxnSpPr>
            <p:spPr>
              <a:xfrm rot="10800000">
                <a:off x="1730874" y="2530447"/>
                <a:ext cx="214009" cy="0"/>
              </a:xfrm>
              <a:prstGeom prst="straightConnector1">
                <a:avLst/>
              </a:prstGeom>
              <a:noFill/>
              <a:ln cap="flat" cmpd="sng" w="57150">
                <a:solidFill>
                  <a:schemeClr val="dk1"/>
                </a:solidFill>
                <a:prstDash val="solid"/>
                <a:round/>
                <a:headEnd len="sm" w="sm" type="none"/>
                <a:tailEnd len="sm" w="sm" type="none"/>
              </a:ln>
            </p:spPr>
          </p:cxnSp>
        </p:grpSp>
        <p:sp>
          <p:nvSpPr>
            <p:cNvPr id="930" name="Google Shape;930;p40"/>
            <p:cNvSpPr txBox="1"/>
            <p:nvPr/>
          </p:nvSpPr>
          <p:spPr>
            <a:xfrm>
              <a:off x="1541552" y="2060698"/>
              <a:ext cx="601512" cy="138499"/>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900">
                  <a:solidFill>
                    <a:schemeClr val="dk1"/>
                  </a:solidFill>
                  <a:latin typeface="Arial"/>
                </a:rPr>
                <a:t>Specialty</a:t>
              </a:r>
              <a:endParaRPr/>
            </a:p>
          </p:txBody>
        </p:sp>
      </p:grpSp>
      <p:sp>
        <p:nvSpPr>
          <p:cNvPr id="931" name="Google Shape;931;p40"/>
          <p:cNvSpPr/>
          <p:nvPr/>
        </p:nvSpPr>
        <p:spPr>
          <a:xfrm>
            <a:off x="1193676" y="2491992"/>
            <a:ext cx="148723" cy="201758"/>
          </a:xfrm>
          <a:prstGeom prst="down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932" name="Google Shape;932;p40"/>
          <p:cNvGrpSpPr/>
          <p:nvPr/>
        </p:nvGrpSpPr>
        <p:grpSpPr>
          <a:xfrm>
            <a:off x="2237478" y="1098304"/>
            <a:ext cx="543497" cy="265483"/>
            <a:chOff x="3405632" y="1070429"/>
            <a:chExt cx="657631" cy="321234"/>
          </a:xfrm>
        </p:grpSpPr>
        <p:sp>
          <p:nvSpPr>
            <p:cNvPr id="933" name="Google Shape;933;p40"/>
            <p:cNvSpPr/>
            <p:nvPr/>
          </p:nvSpPr>
          <p:spPr>
            <a:xfrm rot="-2199964">
              <a:off x="3432580" y="1138144"/>
              <a:ext cx="288361" cy="185805"/>
            </a:xfrm>
            <a:prstGeom prst="roundRect">
              <a:avLst>
                <a:gd fmla="val 16667" name="adj"/>
              </a:avLst>
            </a:prstGeom>
            <a:solidFill>
              <a:srgbClr val="EB8C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34" name="Google Shape;934;p40"/>
            <p:cNvSpPr/>
            <p:nvPr/>
          </p:nvSpPr>
          <p:spPr>
            <a:xfrm rot="-2199964">
              <a:off x="3586373" y="1138144"/>
              <a:ext cx="288361" cy="185805"/>
            </a:xfrm>
            <a:prstGeom prst="roundRect">
              <a:avLst>
                <a:gd fmla="val 16667" name="adj"/>
              </a:avLst>
            </a:prstGeom>
            <a:solidFill>
              <a:srgbClr val="EB8C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35" name="Google Shape;935;p40"/>
            <p:cNvSpPr/>
            <p:nvPr/>
          </p:nvSpPr>
          <p:spPr>
            <a:xfrm rot="-2199964">
              <a:off x="3747955" y="1138144"/>
              <a:ext cx="288361" cy="185805"/>
            </a:xfrm>
            <a:prstGeom prst="roundRect">
              <a:avLst>
                <a:gd fmla="val 16667" name="adj"/>
              </a:avLst>
            </a:prstGeom>
            <a:solidFill>
              <a:srgbClr val="EB8C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41"/>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Merchants could leverage on AgriCo's digital solutions to support day-to-day sourcing and operational needs</a:t>
            </a:r>
            <a:endParaRPr/>
          </a:p>
        </p:txBody>
      </p:sp>
      <p:sp>
        <p:nvSpPr>
          <p:cNvPr id="941" name="Google Shape;941;p41"/>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942" name="Google Shape;942;p41"/>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943" name="Google Shape;943;p41"/>
          <p:cNvSpPr/>
          <p:nvPr/>
        </p:nvSpPr>
        <p:spPr>
          <a:xfrm>
            <a:off x="2340244" y="1439705"/>
            <a:ext cx="6494194" cy="506404"/>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l">
              <a:buNone/>
              <a:lnSpc>
                <a:spcPts val="1200"/>
              </a:lnSpc>
              <a:spcBef>
                <a:spcPts val="0"/>
              </a:spcBef>
              <a:spcAft>
                <a:spcPts val="0"/>
              </a:spcAft>
              <a:buClr>
                <a:srgbClr val="000000"/>
              </a:buClr>
              <a:buSzPts val="1200"/>
            </a:pPr>
            <a:r>
              <a:rPr b="1" sz="1200">
                <a:solidFill>
                  <a:srgbClr val="000000"/>
                </a:solidFill>
                <a:latin typeface="Arial"/>
              </a:rPr>
              <a:t>Merchant services enable overlay digital solutions that cater to merchants' day-to-day sourcing and operational needs</a:t>
            </a:r>
            <a:endParaRPr b="0" i="0" sz="1200" u="none" cap="none" strike="noStrike">
              <a:solidFill>
                <a:srgbClr val="000000"/>
              </a:solidFill>
              <a:latin typeface="Arial"/>
              <a:ea typeface="Arial"/>
              <a:cs typeface="Arial"/>
              <a:sym typeface="Arial"/>
            </a:endParaRPr>
          </a:p>
        </p:txBody>
      </p:sp>
      <p:grpSp>
        <p:nvGrpSpPr>
          <p:cNvPr id="944" name="Google Shape;944;p41"/>
          <p:cNvGrpSpPr/>
          <p:nvPr/>
        </p:nvGrpSpPr>
        <p:grpSpPr>
          <a:xfrm>
            <a:off x="2340244" y="2024076"/>
            <a:ext cx="6494194" cy="841511"/>
            <a:chOff x="2340244" y="3734520"/>
            <a:chExt cx="6494194" cy="841511"/>
          </a:xfrm>
        </p:grpSpPr>
        <p:sp>
          <p:nvSpPr>
            <p:cNvPr id="945" name="Google Shape;945;p41"/>
            <p:cNvSpPr/>
            <p:nvPr/>
          </p:nvSpPr>
          <p:spPr>
            <a:xfrm>
              <a:off x="2340244" y="3734520"/>
              <a:ext cx="1170122" cy="838783"/>
            </a:xfrm>
            <a:prstGeom prst="rect">
              <a:avLst/>
            </a:prstGeom>
            <a:solidFill>
              <a:srgbClr val="968C6D"/>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Who does it serve?</a:t>
              </a:r>
              <a:endParaRPr/>
            </a:p>
          </p:txBody>
        </p:sp>
        <p:sp>
          <p:nvSpPr>
            <p:cNvPr id="946" name="Google Shape;946;p41"/>
            <p:cNvSpPr/>
            <p:nvPr/>
          </p:nvSpPr>
          <p:spPr>
            <a:xfrm>
              <a:off x="3595608" y="3737248"/>
              <a:ext cx="5238830" cy="838783"/>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l">
                <a:buNone/>
                <a:lnSpc>
                  <a:spcPts val="1100"/>
                </a:lnSpc>
                <a:spcBef>
                  <a:spcPts val="0"/>
                </a:spcBef>
                <a:spcAft>
                  <a:spcPts val="0"/>
                </a:spcAft>
                <a:buClr>
                  <a:srgbClr val="000000"/>
                </a:buClr>
                <a:buSzPts val="1100"/>
              </a:pPr>
              <a:r>
                <a:rPr b="1" sz="1100">
                  <a:solidFill>
                    <a:srgbClr val="000000"/>
                  </a:solidFill>
                  <a:latin typeface="Arial"/>
                </a:rPr>
                <a:t>Merchants, onboarded by AgriCo, who want to digitise their sourcing and business operations, enabling operational efficiency (e.g. e-ordering and invoicing, auto inventory tracking, supplier management, freshness monitoring, reporting and analytics)</a:t>
              </a:r>
              <a:endParaRPr b="0" i="0" sz="1100" u="none" cap="none" strike="noStrike">
                <a:solidFill>
                  <a:srgbClr val="000000"/>
                </a:solidFill>
                <a:latin typeface="Arial"/>
                <a:ea typeface="Arial"/>
                <a:cs typeface="Arial"/>
                <a:sym typeface="Arial"/>
              </a:endParaRPr>
            </a:p>
          </p:txBody>
        </p:sp>
      </p:grpSp>
      <p:sp>
        <p:nvSpPr>
          <p:cNvPr id="947" name="Google Shape;947;p41"/>
          <p:cNvSpPr/>
          <p:nvPr/>
        </p:nvSpPr>
        <p:spPr>
          <a:xfrm>
            <a:off x="2340244" y="2931168"/>
            <a:ext cx="1170122" cy="1478272"/>
          </a:xfrm>
          <a:prstGeom prst="rect">
            <a:avLst/>
          </a:prstGeom>
          <a:solidFill>
            <a:srgbClr val="968C6D"/>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How does it work?</a:t>
            </a:r>
            <a:endParaRPr/>
          </a:p>
        </p:txBody>
      </p:sp>
      <p:sp>
        <p:nvSpPr>
          <p:cNvPr id="948" name="Google Shape;948;p41"/>
          <p:cNvSpPr/>
          <p:nvPr/>
        </p:nvSpPr>
        <p:spPr>
          <a:xfrm>
            <a:off x="3595608" y="2931168"/>
            <a:ext cx="5238830" cy="1478272"/>
          </a:xfrm>
          <a:prstGeom prst="rect">
            <a:avLst/>
          </a:prstGeom>
          <a:solidFill>
            <a:srgbClr val="EAE8E2"/>
          </a:solidFill>
          <a:ln>
            <a:noFill/>
          </a:ln>
        </p:spPr>
        <p:txBody>
          <a:bodyPr anchorCtr="0" anchor="t" bIns="45700" lIns="91425" spcFirstLastPara="1" rIns="91425" wrap="square" tIns="45700">
            <a:noAutofit/>
          </a:bodyPr>
          <a:lstStyle/>
          <a:p>
            <a:pPr indent="-111760" marL="223520" marR="0" rtl="0" algn="l">
              <a:lnSpc>
                <a:spcPts val="1100"/>
              </a:lnSpc>
              <a:spcBef>
                <a:spcPts val="0"/>
              </a:spcBef>
              <a:spcAft>
                <a:spcPts val="0"/>
              </a:spcAft>
              <a:buClr>
                <a:srgbClr val="000000"/>
              </a:buClr>
              <a:buSzPts val="1100"/>
              <a:buChar char="•"/>
            </a:pPr>
            <a:r>
              <a:rPr sz="1100">
                <a:solidFill>
                  <a:srgbClr val="000000"/>
                </a:solidFill>
                <a:latin typeface="Arial"/>
              </a:rPr>
              <a:t>Merchants adopt AgriCo's offering, sourcing most or all produce via AgriCo's network</a:t>
            </a:r>
            <a:endParaRPr/>
          </a:p>
          <a:p>
            <a:pPr marL="223520" indent="-111760" algn="l">
              <a:lnSpc>
                <a:spcPts val="1100"/>
              </a:lnSpc>
              <a:spcBef>
                <a:spcPts val="550"/>
              </a:spcBef>
              <a:buChar char="•"/>
            </a:pPr>
            <a:r>
              <a:rPr sz="1100">
                <a:solidFill>
                  <a:srgbClr val="000000"/>
                </a:solidFill>
                <a:latin typeface="Arial"/>
              </a:rPr>
              <a:t>Merchants leverage on AgriCo to enable digital sourcing solutions to support business operations</a:t>
            </a:r>
          </a:p>
          <a:p>
            <a:pPr marL="223520" indent="-111760" algn="l">
              <a:lnSpc>
                <a:spcPts val="1100"/>
              </a:lnSpc>
              <a:spcBef>
                <a:spcPts val="550"/>
              </a:spcBef>
              <a:buChar char="•"/>
            </a:pPr>
            <a:r>
              <a:rPr b="0" i="0" u="none" sz="1100">
                <a:solidFill>
                  <a:srgbClr val="000000"/>
                </a:solidFill>
                <a:latin typeface="Arial"/>
              </a:rPr>
              <a:t>AgriCo enables and integrates selected digital solutions for merchants</a:t>
            </a:r>
          </a:p>
        </p:txBody>
      </p:sp>
      <p:sp>
        <p:nvSpPr>
          <p:cNvPr id="949" name="Google Shape;949;p41"/>
          <p:cNvSpPr/>
          <p:nvPr/>
        </p:nvSpPr>
        <p:spPr>
          <a:xfrm>
            <a:off x="7659394" y="1087414"/>
            <a:ext cx="1165759" cy="22828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21600" lIns="36000" spcFirstLastPara="1" rIns="36000" wrap="square" tIns="21600">
            <a:noAutofit/>
          </a:bodyPr>
          <a:lstStyle/>
          <a:p>
            <a:pPr indent="0" lvl="0" marL="0" marR="0" rtl="0" algn="r">
              <a:buNone/>
              <a:lnSpc>
                <a:spcPts val="1200"/>
              </a:lnSpc>
              <a:spcBef>
                <a:spcPts val="0"/>
              </a:spcBef>
              <a:spcAft>
                <a:spcPts val="0"/>
              </a:spcAft>
              <a:buClr>
                <a:srgbClr val="FFFFFF"/>
              </a:buClr>
              <a:buSzPts val="1200"/>
            </a:pPr>
            <a:r>
              <a:rPr b="1" i="0" u="none" sz="1200">
                <a:solidFill>
                  <a:srgbClr val="FFFFFF"/>
                </a:solidFill>
                <a:latin typeface="Arial"/>
              </a:rPr>
              <a:t>ILLUSTRATIVE</a:t>
            </a:r>
            <a:endParaRPr b="1" i="0" sz="1200" u="none" cap="none" strike="noStrike">
              <a:solidFill>
                <a:srgbClr val="FFFFFF"/>
              </a:solidFill>
              <a:latin typeface="Arial"/>
              <a:ea typeface="Arial"/>
              <a:cs typeface="Arial"/>
              <a:sym typeface="Arial"/>
            </a:endParaRPr>
          </a:p>
        </p:txBody>
      </p:sp>
      <p:sp>
        <p:nvSpPr>
          <p:cNvPr id="950" name="Google Shape;950;p41"/>
          <p:cNvSpPr txBox="1"/>
          <p:nvPr/>
        </p:nvSpPr>
        <p:spPr>
          <a:xfrm>
            <a:off x="352236" y="1138144"/>
            <a:ext cx="814070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Merchant Services</a:t>
            </a:r>
            <a:endParaRPr b="0" i="0" sz="1200" u="none" cap="none" strike="noStrike">
              <a:solidFill>
                <a:srgbClr val="000000"/>
              </a:solidFill>
              <a:latin typeface="Arial"/>
              <a:ea typeface="Arial"/>
              <a:cs typeface="Arial"/>
              <a:sym typeface="Arial"/>
            </a:endParaRPr>
          </a:p>
        </p:txBody>
      </p:sp>
      <p:sp>
        <p:nvSpPr>
          <p:cNvPr id="951" name="Google Shape;951;p41"/>
          <p:cNvSpPr/>
          <p:nvPr/>
        </p:nvSpPr>
        <p:spPr>
          <a:xfrm>
            <a:off x="768480" y="1589691"/>
            <a:ext cx="1046704" cy="1905393"/>
          </a:xfrm>
          <a:custGeom>
            <a:rect b="b" l="l" r="r" t="t"/>
            <a:pathLst>
              <a:path extrusionOk="0" h="201" w="114">
                <a:moveTo>
                  <a:pt x="96" y="89"/>
                </a:moveTo>
                <a:cubicBezTo>
                  <a:pt x="18" y="89"/>
                  <a:pt x="18" y="89"/>
                  <a:pt x="18" y="89"/>
                </a:cubicBezTo>
                <a:cubicBezTo>
                  <a:pt x="15" y="89"/>
                  <a:pt x="13" y="92"/>
                  <a:pt x="13" y="95"/>
                </a:cubicBezTo>
                <a:cubicBezTo>
                  <a:pt x="13" y="105"/>
                  <a:pt x="13" y="105"/>
                  <a:pt x="13" y="105"/>
                </a:cubicBezTo>
                <a:cubicBezTo>
                  <a:pt x="13" y="108"/>
                  <a:pt x="15" y="111"/>
                  <a:pt x="18" y="111"/>
                </a:cubicBezTo>
                <a:cubicBezTo>
                  <a:pt x="96" y="111"/>
                  <a:pt x="96" y="111"/>
                  <a:pt x="96" y="111"/>
                </a:cubicBezTo>
                <a:cubicBezTo>
                  <a:pt x="99" y="111"/>
                  <a:pt x="101" y="108"/>
                  <a:pt x="101" y="105"/>
                </a:cubicBezTo>
                <a:cubicBezTo>
                  <a:pt x="101" y="95"/>
                  <a:pt x="101" y="95"/>
                  <a:pt x="101" y="95"/>
                </a:cubicBezTo>
                <a:cubicBezTo>
                  <a:pt x="101" y="92"/>
                  <a:pt x="99" y="89"/>
                  <a:pt x="96" y="89"/>
                </a:cubicBezTo>
                <a:close/>
                <a:moveTo>
                  <a:pt x="95" y="106"/>
                </a:moveTo>
                <a:cubicBezTo>
                  <a:pt x="77" y="106"/>
                  <a:pt x="77" y="106"/>
                  <a:pt x="77" y="106"/>
                </a:cubicBezTo>
                <a:cubicBezTo>
                  <a:pt x="76" y="106"/>
                  <a:pt x="75" y="105"/>
                  <a:pt x="75" y="104"/>
                </a:cubicBezTo>
                <a:cubicBezTo>
                  <a:pt x="75" y="103"/>
                  <a:pt x="76" y="102"/>
                  <a:pt x="77" y="102"/>
                </a:cubicBezTo>
                <a:cubicBezTo>
                  <a:pt x="95" y="102"/>
                  <a:pt x="95" y="102"/>
                  <a:pt x="95" y="102"/>
                </a:cubicBezTo>
                <a:cubicBezTo>
                  <a:pt x="96" y="102"/>
                  <a:pt x="97" y="103"/>
                  <a:pt x="97" y="104"/>
                </a:cubicBezTo>
                <a:cubicBezTo>
                  <a:pt x="97" y="105"/>
                  <a:pt x="96" y="106"/>
                  <a:pt x="95" y="106"/>
                </a:cubicBezTo>
                <a:close/>
                <a:moveTo>
                  <a:pt x="96" y="64"/>
                </a:moveTo>
                <a:cubicBezTo>
                  <a:pt x="18" y="64"/>
                  <a:pt x="18" y="64"/>
                  <a:pt x="18" y="64"/>
                </a:cubicBezTo>
                <a:cubicBezTo>
                  <a:pt x="15" y="64"/>
                  <a:pt x="13" y="66"/>
                  <a:pt x="13" y="70"/>
                </a:cubicBezTo>
                <a:cubicBezTo>
                  <a:pt x="13" y="80"/>
                  <a:pt x="13" y="80"/>
                  <a:pt x="13" y="80"/>
                </a:cubicBezTo>
                <a:cubicBezTo>
                  <a:pt x="13" y="83"/>
                  <a:pt x="15" y="85"/>
                  <a:pt x="18" y="85"/>
                </a:cubicBezTo>
                <a:cubicBezTo>
                  <a:pt x="96" y="85"/>
                  <a:pt x="96" y="85"/>
                  <a:pt x="96" y="85"/>
                </a:cubicBezTo>
                <a:cubicBezTo>
                  <a:pt x="99" y="85"/>
                  <a:pt x="101" y="83"/>
                  <a:pt x="101" y="80"/>
                </a:cubicBezTo>
                <a:cubicBezTo>
                  <a:pt x="101" y="70"/>
                  <a:pt x="101" y="70"/>
                  <a:pt x="101" y="70"/>
                </a:cubicBezTo>
                <a:cubicBezTo>
                  <a:pt x="101" y="66"/>
                  <a:pt x="99" y="64"/>
                  <a:pt x="96" y="64"/>
                </a:cubicBezTo>
                <a:close/>
                <a:moveTo>
                  <a:pt x="95" y="81"/>
                </a:moveTo>
                <a:cubicBezTo>
                  <a:pt x="77" y="81"/>
                  <a:pt x="77" y="81"/>
                  <a:pt x="77" y="81"/>
                </a:cubicBezTo>
                <a:cubicBezTo>
                  <a:pt x="76" y="81"/>
                  <a:pt x="75" y="80"/>
                  <a:pt x="75" y="79"/>
                </a:cubicBezTo>
                <a:cubicBezTo>
                  <a:pt x="75" y="78"/>
                  <a:pt x="76" y="77"/>
                  <a:pt x="77" y="77"/>
                </a:cubicBezTo>
                <a:cubicBezTo>
                  <a:pt x="95" y="77"/>
                  <a:pt x="95" y="77"/>
                  <a:pt x="95" y="77"/>
                </a:cubicBezTo>
                <a:cubicBezTo>
                  <a:pt x="96" y="77"/>
                  <a:pt x="97" y="78"/>
                  <a:pt x="97" y="79"/>
                </a:cubicBezTo>
                <a:cubicBezTo>
                  <a:pt x="97" y="80"/>
                  <a:pt x="96" y="81"/>
                  <a:pt x="95" y="81"/>
                </a:cubicBezTo>
                <a:close/>
                <a:moveTo>
                  <a:pt x="96" y="115"/>
                </a:moveTo>
                <a:cubicBezTo>
                  <a:pt x="18" y="115"/>
                  <a:pt x="18" y="115"/>
                  <a:pt x="18" y="115"/>
                </a:cubicBezTo>
                <a:cubicBezTo>
                  <a:pt x="15" y="115"/>
                  <a:pt x="13" y="117"/>
                  <a:pt x="13" y="120"/>
                </a:cubicBezTo>
                <a:cubicBezTo>
                  <a:pt x="13" y="130"/>
                  <a:pt x="13" y="130"/>
                  <a:pt x="13" y="130"/>
                </a:cubicBezTo>
                <a:cubicBezTo>
                  <a:pt x="13" y="133"/>
                  <a:pt x="15" y="136"/>
                  <a:pt x="18" y="136"/>
                </a:cubicBezTo>
                <a:cubicBezTo>
                  <a:pt x="96" y="136"/>
                  <a:pt x="96" y="136"/>
                  <a:pt x="96" y="136"/>
                </a:cubicBezTo>
                <a:cubicBezTo>
                  <a:pt x="99" y="136"/>
                  <a:pt x="101" y="133"/>
                  <a:pt x="101" y="130"/>
                </a:cubicBezTo>
                <a:cubicBezTo>
                  <a:pt x="101" y="120"/>
                  <a:pt x="101" y="120"/>
                  <a:pt x="101" y="120"/>
                </a:cubicBezTo>
                <a:cubicBezTo>
                  <a:pt x="101" y="117"/>
                  <a:pt x="99" y="115"/>
                  <a:pt x="96" y="115"/>
                </a:cubicBezTo>
                <a:close/>
                <a:moveTo>
                  <a:pt x="95" y="131"/>
                </a:moveTo>
                <a:cubicBezTo>
                  <a:pt x="77" y="131"/>
                  <a:pt x="77" y="131"/>
                  <a:pt x="77" y="131"/>
                </a:cubicBezTo>
                <a:cubicBezTo>
                  <a:pt x="76" y="131"/>
                  <a:pt x="75" y="131"/>
                  <a:pt x="75" y="130"/>
                </a:cubicBezTo>
                <a:cubicBezTo>
                  <a:pt x="75" y="129"/>
                  <a:pt x="76" y="128"/>
                  <a:pt x="77" y="128"/>
                </a:cubicBezTo>
                <a:cubicBezTo>
                  <a:pt x="95" y="128"/>
                  <a:pt x="95" y="128"/>
                  <a:pt x="95" y="128"/>
                </a:cubicBezTo>
                <a:cubicBezTo>
                  <a:pt x="96" y="128"/>
                  <a:pt x="97" y="129"/>
                  <a:pt x="97" y="130"/>
                </a:cubicBezTo>
                <a:cubicBezTo>
                  <a:pt x="97" y="131"/>
                  <a:pt x="96" y="131"/>
                  <a:pt x="95" y="131"/>
                </a:cubicBezTo>
                <a:close/>
                <a:moveTo>
                  <a:pt x="96" y="140"/>
                </a:moveTo>
                <a:cubicBezTo>
                  <a:pt x="18" y="140"/>
                  <a:pt x="18" y="140"/>
                  <a:pt x="18" y="140"/>
                </a:cubicBezTo>
                <a:cubicBezTo>
                  <a:pt x="15" y="140"/>
                  <a:pt x="13" y="143"/>
                  <a:pt x="13" y="146"/>
                </a:cubicBezTo>
                <a:cubicBezTo>
                  <a:pt x="13" y="156"/>
                  <a:pt x="13" y="156"/>
                  <a:pt x="13" y="156"/>
                </a:cubicBezTo>
                <a:cubicBezTo>
                  <a:pt x="13" y="159"/>
                  <a:pt x="15" y="161"/>
                  <a:pt x="18" y="161"/>
                </a:cubicBezTo>
                <a:cubicBezTo>
                  <a:pt x="96" y="161"/>
                  <a:pt x="96" y="161"/>
                  <a:pt x="96" y="161"/>
                </a:cubicBezTo>
                <a:cubicBezTo>
                  <a:pt x="99" y="161"/>
                  <a:pt x="101" y="159"/>
                  <a:pt x="101" y="156"/>
                </a:cubicBezTo>
                <a:cubicBezTo>
                  <a:pt x="101" y="146"/>
                  <a:pt x="101" y="146"/>
                  <a:pt x="101" y="146"/>
                </a:cubicBezTo>
                <a:cubicBezTo>
                  <a:pt x="101" y="143"/>
                  <a:pt x="99" y="140"/>
                  <a:pt x="96" y="140"/>
                </a:cubicBezTo>
                <a:close/>
                <a:moveTo>
                  <a:pt x="95" y="157"/>
                </a:moveTo>
                <a:cubicBezTo>
                  <a:pt x="77" y="157"/>
                  <a:pt x="77" y="157"/>
                  <a:pt x="77" y="157"/>
                </a:cubicBezTo>
                <a:cubicBezTo>
                  <a:pt x="76" y="157"/>
                  <a:pt x="75" y="156"/>
                  <a:pt x="75" y="155"/>
                </a:cubicBezTo>
                <a:cubicBezTo>
                  <a:pt x="75" y="154"/>
                  <a:pt x="76" y="153"/>
                  <a:pt x="77" y="153"/>
                </a:cubicBezTo>
                <a:cubicBezTo>
                  <a:pt x="95" y="153"/>
                  <a:pt x="95" y="153"/>
                  <a:pt x="95" y="153"/>
                </a:cubicBezTo>
                <a:cubicBezTo>
                  <a:pt x="96" y="153"/>
                  <a:pt x="97" y="154"/>
                  <a:pt x="97" y="155"/>
                </a:cubicBezTo>
                <a:cubicBezTo>
                  <a:pt x="97" y="156"/>
                  <a:pt x="96" y="157"/>
                  <a:pt x="95" y="157"/>
                </a:cubicBezTo>
                <a:close/>
                <a:moveTo>
                  <a:pt x="96" y="165"/>
                </a:moveTo>
                <a:cubicBezTo>
                  <a:pt x="18" y="165"/>
                  <a:pt x="18" y="165"/>
                  <a:pt x="18" y="165"/>
                </a:cubicBezTo>
                <a:cubicBezTo>
                  <a:pt x="15" y="165"/>
                  <a:pt x="13" y="168"/>
                  <a:pt x="13" y="171"/>
                </a:cubicBezTo>
                <a:cubicBezTo>
                  <a:pt x="13" y="181"/>
                  <a:pt x="13" y="181"/>
                  <a:pt x="13" y="181"/>
                </a:cubicBezTo>
                <a:cubicBezTo>
                  <a:pt x="13" y="184"/>
                  <a:pt x="15" y="187"/>
                  <a:pt x="18" y="187"/>
                </a:cubicBezTo>
                <a:cubicBezTo>
                  <a:pt x="96" y="187"/>
                  <a:pt x="96" y="187"/>
                  <a:pt x="96" y="187"/>
                </a:cubicBezTo>
                <a:cubicBezTo>
                  <a:pt x="99" y="187"/>
                  <a:pt x="101" y="184"/>
                  <a:pt x="101" y="181"/>
                </a:cubicBezTo>
                <a:cubicBezTo>
                  <a:pt x="101" y="171"/>
                  <a:pt x="101" y="171"/>
                  <a:pt x="101" y="171"/>
                </a:cubicBezTo>
                <a:cubicBezTo>
                  <a:pt x="101" y="168"/>
                  <a:pt x="99" y="165"/>
                  <a:pt x="96" y="165"/>
                </a:cubicBezTo>
                <a:close/>
                <a:moveTo>
                  <a:pt x="95" y="182"/>
                </a:moveTo>
                <a:cubicBezTo>
                  <a:pt x="77" y="182"/>
                  <a:pt x="77" y="182"/>
                  <a:pt x="77" y="182"/>
                </a:cubicBezTo>
                <a:cubicBezTo>
                  <a:pt x="76" y="182"/>
                  <a:pt x="75" y="181"/>
                  <a:pt x="75" y="180"/>
                </a:cubicBezTo>
                <a:cubicBezTo>
                  <a:pt x="75" y="179"/>
                  <a:pt x="76" y="179"/>
                  <a:pt x="77" y="179"/>
                </a:cubicBezTo>
                <a:cubicBezTo>
                  <a:pt x="95" y="179"/>
                  <a:pt x="95" y="179"/>
                  <a:pt x="95" y="179"/>
                </a:cubicBezTo>
                <a:cubicBezTo>
                  <a:pt x="96" y="179"/>
                  <a:pt x="97" y="179"/>
                  <a:pt x="97" y="180"/>
                </a:cubicBezTo>
                <a:cubicBezTo>
                  <a:pt x="97" y="181"/>
                  <a:pt x="96" y="182"/>
                  <a:pt x="95" y="182"/>
                </a:cubicBezTo>
                <a:close/>
                <a:moveTo>
                  <a:pt x="96" y="13"/>
                </a:moveTo>
                <a:cubicBezTo>
                  <a:pt x="18" y="13"/>
                  <a:pt x="18" y="13"/>
                  <a:pt x="18" y="13"/>
                </a:cubicBezTo>
                <a:cubicBezTo>
                  <a:pt x="15" y="13"/>
                  <a:pt x="13" y="16"/>
                  <a:pt x="13" y="19"/>
                </a:cubicBezTo>
                <a:cubicBezTo>
                  <a:pt x="13" y="29"/>
                  <a:pt x="13" y="29"/>
                  <a:pt x="13" y="29"/>
                </a:cubicBezTo>
                <a:cubicBezTo>
                  <a:pt x="13" y="32"/>
                  <a:pt x="15" y="34"/>
                  <a:pt x="18" y="34"/>
                </a:cubicBezTo>
                <a:cubicBezTo>
                  <a:pt x="96" y="34"/>
                  <a:pt x="96" y="34"/>
                  <a:pt x="96" y="34"/>
                </a:cubicBezTo>
                <a:cubicBezTo>
                  <a:pt x="99" y="34"/>
                  <a:pt x="101" y="32"/>
                  <a:pt x="101" y="29"/>
                </a:cubicBezTo>
                <a:cubicBezTo>
                  <a:pt x="101" y="19"/>
                  <a:pt x="101" y="19"/>
                  <a:pt x="101" y="19"/>
                </a:cubicBezTo>
                <a:cubicBezTo>
                  <a:pt x="101" y="16"/>
                  <a:pt x="99" y="13"/>
                  <a:pt x="96" y="13"/>
                </a:cubicBezTo>
                <a:close/>
                <a:moveTo>
                  <a:pt x="95" y="30"/>
                </a:moveTo>
                <a:cubicBezTo>
                  <a:pt x="77" y="30"/>
                  <a:pt x="77" y="30"/>
                  <a:pt x="77" y="30"/>
                </a:cubicBezTo>
                <a:cubicBezTo>
                  <a:pt x="76" y="30"/>
                  <a:pt x="75" y="29"/>
                  <a:pt x="75" y="28"/>
                </a:cubicBezTo>
                <a:cubicBezTo>
                  <a:pt x="75" y="27"/>
                  <a:pt x="76" y="26"/>
                  <a:pt x="77" y="26"/>
                </a:cubicBezTo>
                <a:cubicBezTo>
                  <a:pt x="95" y="26"/>
                  <a:pt x="95" y="26"/>
                  <a:pt x="95" y="26"/>
                </a:cubicBezTo>
                <a:cubicBezTo>
                  <a:pt x="96" y="26"/>
                  <a:pt x="97" y="27"/>
                  <a:pt x="97" y="28"/>
                </a:cubicBezTo>
                <a:cubicBezTo>
                  <a:pt x="97" y="29"/>
                  <a:pt x="96" y="30"/>
                  <a:pt x="95" y="30"/>
                </a:cubicBezTo>
                <a:close/>
                <a:moveTo>
                  <a:pt x="104" y="0"/>
                </a:moveTo>
                <a:cubicBezTo>
                  <a:pt x="10" y="0"/>
                  <a:pt x="10" y="0"/>
                  <a:pt x="10" y="0"/>
                </a:cubicBezTo>
                <a:cubicBezTo>
                  <a:pt x="4" y="0"/>
                  <a:pt x="0" y="4"/>
                  <a:pt x="0" y="10"/>
                </a:cubicBezTo>
                <a:cubicBezTo>
                  <a:pt x="0" y="191"/>
                  <a:pt x="0" y="191"/>
                  <a:pt x="0" y="191"/>
                </a:cubicBezTo>
                <a:cubicBezTo>
                  <a:pt x="0" y="196"/>
                  <a:pt x="4" y="201"/>
                  <a:pt x="10" y="201"/>
                </a:cubicBezTo>
                <a:cubicBezTo>
                  <a:pt x="104" y="201"/>
                  <a:pt x="104" y="201"/>
                  <a:pt x="104" y="201"/>
                </a:cubicBezTo>
                <a:cubicBezTo>
                  <a:pt x="110" y="201"/>
                  <a:pt x="114" y="196"/>
                  <a:pt x="114" y="191"/>
                </a:cubicBezTo>
                <a:cubicBezTo>
                  <a:pt x="114" y="10"/>
                  <a:pt x="114" y="10"/>
                  <a:pt x="114" y="10"/>
                </a:cubicBezTo>
                <a:cubicBezTo>
                  <a:pt x="114" y="4"/>
                  <a:pt x="110" y="0"/>
                  <a:pt x="104" y="0"/>
                </a:cubicBezTo>
                <a:close/>
                <a:moveTo>
                  <a:pt x="106" y="191"/>
                </a:moveTo>
                <a:cubicBezTo>
                  <a:pt x="106" y="192"/>
                  <a:pt x="105" y="193"/>
                  <a:pt x="104" y="193"/>
                </a:cubicBezTo>
                <a:cubicBezTo>
                  <a:pt x="10" y="193"/>
                  <a:pt x="10" y="193"/>
                  <a:pt x="10" y="193"/>
                </a:cubicBezTo>
                <a:cubicBezTo>
                  <a:pt x="9" y="193"/>
                  <a:pt x="8" y="192"/>
                  <a:pt x="8" y="191"/>
                </a:cubicBezTo>
                <a:cubicBezTo>
                  <a:pt x="8" y="10"/>
                  <a:pt x="8" y="10"/>
                  <a:pt x="8" y="10"/>
                </a:cubicBezTo>
                <a:cubicBezTo>
                  <a:pt x="8" y="9"/>
                  <a:pt x="9" y="8"/>
                  <a:pt x="10" y="8"/>
                </a:cubicBezTo>
                <a:cubicBezTo>
                  <a:pt x="104" y="8"/>
                  <a:pt x="104" y="8"/>
                  <a:pt x="104" y="8"/>
                </a:cubicBezTo>
                <a:cubicBezTo>
                  <a:pt x="105" y="8"/>
                  <a:pt x="106" y="9"/>
                  <a:pt x="106" y="10"/>
                </a:cubicBezTo>
                <a:lnTo>
                  <a:pt x="106" y="191"/>
                </a:lnTo>
                <a:close/>
                <a:moveTo>
                  <a:pt x="96" y="39"/>
                </a:moveTo>
                <a:cubicBezTo>
                  <a:pt x="18" y="39"/>
                  <a:pt x="18" y="39"/>
                  <a:pt x="18" y="39"/>
                </a:cubicBezTo>
                <a:cubicBezTo>
                  <a:pt x="15" y="39"/>
                  <a:pt x="13" y="41"/>
                  <a:pt x="13" y="44"/>
                </a:cubicBezTo>
                <a:cubicBezTo>
                  <a:pt x="13" y="54"/>
                  <a:pt x="13" y="54"/>
                  <a:pt x="13" y="54"/>
                </a:cubicBezTo>
                <a:cubicBezTo>
                  <a:pt x="13" y="57"/>
                  <a:pt x="15" y="60"/>
                  <a:pt x="18" y="60"/>
                </a:cubicBezTo>
                <a:cubicBezTo>
                  <a:pt x="96" y="60"/>
                  <a:pt x="96" y="60"/>
                  <a:pt x="96" y="60"/>
                </a:cubicBezTo>
                <a:cubicBezTo>
                  <a:pt x="99" y="60"/>
                  <a:pt x="101" y="57"/>
                  <a:pt x="101" y="54"/>
                </a:cubicBezTo>
                <a:cubicBezTo>
                  <a:pt x="101" y="44"/>
                  <a:pt x="101" y="44"/>
                  <a:pt x="101" y="44"/>
                </a:cubicBezTo>
                <a:cubicBezTo>
                  <a:pt x="101" y="41"/>
                  <a:pt x="99" y="39"/>
                  <a:pt x="96" y="39"/>
                </a:cubicBezTo>
                <a:close/>
                <a:moveTo>
                  <a:pt x="95" y="55"/>
                </a:moveTo>
                <a:cubicBezTo>
                  <a:pt x="77" y="55"/>
                  <a:pt x="77" y="55"/>
                  <a:pt x="77" y="55"/>
                </a:cubicBezTo>
                <a:cubicBezTo>
                  <a:pt x="76" y="55"/>
                  <a:pt x="75" y="54"/>
                  <a:pt x="75" y="53"/>
                </a:cubicBezTo>
                <a:cubicBezTo>
                  <a:pt x="75" y="52"/>
                  <a:pt x="76" y="52"/>
                  <a:pt x="77" y="52"/>
                </a:cubicBezTo>
                <a:cubicBezTo>
                  <a:pt x="95" y="52"/>
                  <a:pt x="95" y="52"/>
                  <a:pt x="95" y="52"/>
                </a:cubicBezTo>
                <a:cubicBezTo>
                  <a:pt x="96" y="52"/>
                  <a:pt x="97" y="52"/>
                  <a:pt x="97" y="53"/>
                </a:cubicBezTo>
                <a:cubicBezTo>
                  <a:pt x="97" y="54"/>
                  <a:pt x="96" y="55"/>
                  <a:pt x="95" y="5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p:txBody>
      </p:sp>
      <p:sp>
        <p:nvSpPr>
          <p:cNvPr id="952" name="Google Shape;952;p41"/>
          <p:cNvSpPr txBox="1"/>
          <p:nvPr/>
        </p:nvSpPr>
        <p:spPr>
          <a:xfrm>
            <a:off x="403657" y="3655728"/>
            <a:ext cx="1776350" cy="338554"/>
          </a:xfrm>
          <a:prstGeom prst="rect">
            <a:avLst/>
          </a:prstGeom>
          <a:noFill/>
          <a:ln>
            <a:noFill/>
          </a:ln>
        </p:spPr>
        <p:txBody>
          <a:bodyPr anchorCtr="0" anchor="t" bIns="0" lIns="0" spcFirstLastPara="1" rIns="0" wrap="square" tIns="0">
            <a:spAutoFit/>
          </a:bodyPr>
          <a:lstStyle/>
          <a:p>
            <a:pPr indent="0" lvl="0" marL="0" marR="0" rtl="0" algn="ctr">
              <a:buNone/>
              <a:lnSpc>
                <a:spcPts val="1100"/>
              </a:lnSpc>
              <a:spcBef>
                <a:spcPts val="0"/>
              </a:spcBef>
              <a:spcAft>
                <a:spcPts val="0"/>
              </a:spcAft>
              <a:buClr>
                <a:srgbClr val="000000"/>
              </a:buClr>
              <a:buSzPts val="1100"/>
            </a:pPr>
            <a:r>
              <a:rPr b="1" sz="1100">
                <a:solidFill>
                  <a:srgbClr val="000000"/>
                </a:solidFill>
                <a:latin typeface="Arial"/>
              </a:rPr>
              <a:t>Merchant Services – Overlay Digital Solutions</a:t>
            </a:r>
            <a:endParaRPr b="1" sz="1100" u="none" cap="none" strike="noStrike">
              <a:solidFill>
                <a:srgbClr val="000000"/>
              </a:solidFill>
              <a:latin typeface="Arial"/>
              <a:ea typeface="Arial"/>
              <a:cs typeface="Arial"/>
              <a:sym typeface="Arial"/>
            </a:endParaRPr>
          </a:p>
        </p:txBody>
      </p:sp>
      <p:sp>
        <p:nvSpPr>
          <p:cNvPr id="953" name="Google Shape;953;p41"/>
          <p:cNvSpPr/>
          <p:nvPr/>
        </p:nvSpPr>
        <p:spPr>
          <a:xfrm>
            <a:off x="3629197" y="2991154"/>
            <a:ext cx="189332" cy="189332"/>
          </a:xfrm>
          <a:prstGeom prst="ellipse">
            <a:avLst/>
          </a:prstGeom>
          <a:solidFill>
            <a:schemeClr val="dk1"/>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chemeClr val="lt1"/>
              </a:buClr>
              <a:buSzPts val="1100"/>
            </a:pPr>
            <a:r>
              <a:rPr b="1" i="0" u="none" sz="1100">
                <a:solidFill>
                  <a:schemeClr val="lt1"/>
                </a:solidFill>
                <a:latin typeface="Arial"/>
              </a:rPr>
              <a:t>1</a:t>
            </a:r>
            <a:endParaRPr/>
          </a:p>
        </p:txBody>
      </p:sp>
      <p:sp>
        <p:nvSpPr>
          <p:cNvPr id="954" name="Google Shape;954;p41"/>
          <p:cNvSpPr/>
          <p:nvPr/>
        </p:nvSpPr>
        <p:spPr>
          <a:xfrm>
            <a:off x="3629197" y="3393072"/>
            <a:ext cx="189332" cy="189332"/>
          </a:xfrm>
          <a:prstGeom prst="ellipse">
            <a:avLst/>
          </a:prstGeom>
          <a:solidFill>
            <a:schemeClr val="dk1"/>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chemeClr val="lt1"/>
              </a:buClr>
              <a:buSzPts val="1100"/>
            </a:pPr>
            <a:r>
              <a:rPr b="1" i="0" u="none" sz="1100">
                <a:solidFill>
                  <a:schemeClr val="lt1"/>
                </a:solidFill>
                <a:latin typeface="Arial"/>
              </a:rPr>
              <a:t>2</a:t>
            </a:r>
            <a:endParaRPr/>
          </a:p>
        </p:txBody>
      </p:sp>
      <p:sp>
        <p:nvSpPr>
          <p:cNvPr id="955" name="Google Shape;955;p41"/>
          <p:cNvSpPr/>
          <p:nvPr/>
        </p:nvSpPr>
        <p:spPr>
          <a:xfrm>
            <a:off x="3629197" y="3801215"/>
            <a:ext cx="189332" cy="189332"/>
          </a:xfrm>
          <a:prstGeom prst="ellipse">
            <a:avLst/>
          </a:prstGeom>
          <a:solidFill>
            <a:schemeClr val="dk1"/>
          </a:solidFill>
          <a:ln>
            <a:noFill/>
          </a:ln>
        </p:spPr>
        <p:txBody>
          <a:bodyPr anchorCtr="0" anchor="ctr" bIns="0" lIns="0" spcFirstLastPara="1" rIns="0" wrap="square" tIns="0">
            <a:noAutofit/>
          </a:bodyPr>
          <a:lstStyle/>
          <a:p>
            <a:pPr indent="0" lvl="0" marL="0" marR="0" rtl="0" algn="ctr">
              <a:buNone/>
              <a:lnSpc>
                <a:spcPts val="1100"/>
              </a:lnSpc>
              <a:spcBef>
                <a:spcPts val="0"/>
              </a:spcBef>
              <a:spcAft>
                <a:spcPts val="0"/>
              </a:spcAft>
              <a:buClr>
                <a:schemeClr val="lt1"/>
              </a:buClr>
              <a:buSzPts val="1100"/>
            </a:pPr>
            <a:r>
              <a:rPr b="1" i="0" u="none" sz="1100">
                <a:solidFill>
                  <a:schemeClr val="lt1"/>
                </a:solidFill>
                <a:latin typeface="Arial"/>
              </a:rPr>
              <a:t>3</a:t>
            </a:r>
            <a:endParaRPr/>
          </a:p>
        </p:txBody>
      </p:sp>
      <p:sp>
        <p:nvSpPr>
          <p:cNvPr id="956" name="Google Shape;956;p41"/>
          <p:cNvSpPr txBox="1"/>
          <p:nvPr/>
        </p:nvSpPr>
        <p:spPr>
          <a:xfrm>
            <a:off x="306157" y="4696026"/>
            <a:ext cx="8135175"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u="none" sz="600">
                <a:solidFill>
                  <a:srgbClr val="000000"/>
                </a:solidFill>
                <a:latin typeface="Arial"/>
              </a:rPr>
              <a:t>Source: PwC Strategy&amp; analysis</a:t>
            </a:r>
            <a:endParaRPr b="0" i="1" sz="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42"/>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Standards set requirements for Farm Network and Distribution to drive quality and traceability for consumers and merchants</a:t>
            </a:r>
            <a:endParaRPr/>
          </a:p>
        </p:txBody>
      </p:sp>
      <p:sp>
        <p:nvSpPr>
          <p:cNvPr id="962" name="Google Shape;962;p42"/>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963" name="Google Shape;963;p42"/>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964" name="Google Shape;964;p42"/>
          <p:cNvSpPr/>
          <p:nvPr/>
        </p:nvSpPr>
        <p:spPr>
          <a:xfrm>
            <a:off x="2340244" y="1439705"/>
            <a:ext cx="6494194" cy="506404"/>
          </a:xfrm>
          <a:prstGeom prst="rect">
            <a:avLst/>
          </a:prstGeom>
          <a:solidFill>
            <a:srgbClr val="EAE8E2"/>
          </a:solidFill>
          <a:ln>
            <a:noFill/>
          </a:ln>
        </p:spPr>
        <p:txBody>
          <a:bodyPr anchorCtr="0" anchor="ctr" bIns="45700" lIns="91425" spcFirstLastPara="1" rIns="91425" wrap="square" tIns="45700">
            <a:noAutofit/>
          </a:bodyPr>
          <a:lstStyle/>
          <a:p>
            <a:pPr indent="0" lvl="0" marL="0" marR="0" rtl="0" algn="l">
              <a:buNone/>
              <a:lnSpc>
                <a:spcPts val="1200"/>
              </a:lnSpc>
              <a:spcBef>
                <a:spcPts val="0"/>
              </a:spcBef>
              <a:spcAft>
                <a:spcPts val="0"/>
              </a:spcAft>
              <a:buClr>
                <a:srgbClr val="000000"/>
              </a:buClr>
              <a:buSzPts val="1200"/>
            </a:pPr>
            <a:r>
              <a:rPr b="1" sz="1200">
                <a:solidFill>
                  <a:srgbClr val="000000"/>
                </a:solidFill>
                <a:latin typeface="Arial"/>
              </a:rPr>
              <a:t>Standards set technical, quality, and operational requirements for Farm Network service users, determines and enforces distribution rules, as well as boost consumer and merchant adoption</a:t>
            </a:r>
            <a:endParaRPr b="0" i="0" sz="1200" u="none" cap="none" strike="noStrike">
              <a:solidFill>
                <a:srgbClr val="000000"/>
              </a:solidFill>
              <a:latin typeface="Arial"/>
              <a:ea typeface="Arial"/>
              <a:cs typeface="Arial"/>
              <a:sym typeface="Arial"/>
            </a:endParaRPr>
          </a:p>
        </p:txBody>
      </p:sp>
      <p:sp>
        <p:nvSpPr>
          <p:cNvPr id="965" name="Google Shape;965;p42"/>
          <p:cNvSpPr/>
          <p:nvPr/>
        </p:nvSpPr>
        <p:spPr>
          <a:xfrm>
            <a:off x="2340244" y="2024076"/>
            <a:ext cx="1170122" cy="838783"/>
          </a:xfrm>
          <a:prstGeom prst="rect">
            <a:avLst/>
          </a:prstGeom>
          <a:solidFill>
            <a:srgbClr val="968C6D"/>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Who does it relate to?</a:t>
            </a:r>
            <a:endParaRPr/>
          </a:p>
        </p:txBody>
      </p:sp>
      <p:sp>
        <p:nvSpPr>
          <p:cNvPr id="966" name="Google Shape;966;p42"/>
          <p:cNvSpPr/>
          <p:nvPr/>
        </p:nvSpPr>
        <p:spPr>
          <a:xfrm>
            <a:off x="3595608" y="2026804"/>
            <a:ext cx="5238830" cy="838783"/>
          </a:xfrm>
          <a:prstGeom prst="rect">
            <a:avLst/>
          </a:prstGeom>
          <a:solidFill>
            <a:srgbClr val="EAE8E2"/>
          </a:solidFill>
          <a:ln>
            <a:noFill/>
          </a:ln>
        </p:spPr>
        <p:txBody>
          <a:bodyPr anchorCtr="0" anchor="ctr" bIns="45700" lIns="91425" spcFirstLastPara="1" rIns="91425" wrap="square" tIns="45700">
            <a:noAutofit/>
          </a:bodyPr>
          <a:lstStyle/>
          <a:p>
            <a:pPr indent="-111760" marL="223520" marR="0" rtl="0" algn="l">
              <a:lnSpc>
                <a:spcPts val="1100"/>
              </a:lnSpc>
              <a:spcBef>
                <a:spcPts val="0"/>
              </a:spcBef>
              <a:spcAft>
                <a:spcPts val="0"/>
              </a:spcAft>
              <a:buClr>
                <a:srgbClr val="000000"/>
              </a:buClr>
              <a:buSzPts val="1100"/>
              <a:buChar char="•"/>
            </a:pPr>
            <a:r>
              <a:rPr sz="1100">
                <a:solidFill>
                  <a:srgbClr val="000000"/>
                </a:solidFill>
                <a:latin typeface="Arial"/>
              </a:rPr>
              <a:t>Farm Network service user (i.e. produce category providers) – subjected to farming standards</a:t>
            </a:r>
            <a:endParaRPr/>
          </a:p>
          <a:p>
            <a:pPr marL="223520" indent="-111760" algn="l">
              <a:lnSpc>
                <a:spcPts val="1100"/>
              </a:lnSpc>
              <a:buChar char="•"/>
            </a:pPr>
            <a:r>
              <a:rPr sz="1100">
                <a:solidFill>
                  <a:srgbClr val="000000"/>
                </a:solidFill>
                <a:latin typeface="Arial"/>
              </a:rPr>
              <a:t>Distribution service user – subjected to distribution rules</a:t>
            </a:r>
          </a:p>
          <a:p>
            <a:pPr marL="223520" indent="-111760" algn="l">
              <a:lnSpc>
                <a:spcPts val="1100"/>
              </a:lnSpc>
              <a:buChar char="•"/>
            </a:pPr>
            <a:r>
              <a:rPr sz="1100">
                <a:solidFill>
                  <a:srgbClr val="000000"/>
                </a:solidFill>
                <a:latin typeface="Arial"/>
              </a:rPr>
              <a:t>AgriCo's consumers and merchants</a:t>
            </a:r>
          </a:p>
        </p:txBody>
      </p:sp>
      <p:sp>
        <p:nvSpPr>
          <p:cNvPr id="967" name="Google Shape;967;p42"/>
          <p:cNvSpPr/>
          <p:nvPr/>
        </p:nvSpPr>
        <p:spPr>
          <a:xfrm>
            <a:off x="2340244" y="2931168"/>
            <a:ext cx="1170122" cy="1478272"/>
          </a:xfrm>
          <a:prstGeom prst="rect">
            <a:avLst/>
          </a:prstGeom>
          <a:solidFill>
            <a:srgbClr val="968C6D"/>
          </a:solidFill>
          <a:ln>
            <a:noFill/>
          </a:ln>
        </p:spPr>
        <p:txBody>
          <a:bodyPr anchorCtr="0" anchor="ctr" bIns="45700" lIns="91425" spcFirstLastPara="1" rIns="91425" wrap="square" tIns="45700">
            <a:noAutofit/>
          </a:bodyPr>
          <a:lstStyle/>
          <a:p>
            <a:pPr indent="0" lvl="0" marL="0" marR="0" rtl="0" algn="ctr">
              <a:buNone/>
              <a:lnSpc>
                <a:spcPts val="1200"/>
              </a:lnSpc>
              <a:spcBef>
                <a:spcPts val="0"/>
              </a:spcBef>
              <a:spcAft>
                <a:spcPts val="0"/>
              </a:spcAft>
              <a:buClr>
                <a:srgbClr val="FFFFFF"/>
              </a:buClr>
              <a:buSzPts val="1200"/>
            </a:pPr>
            <a:r>
              <a:rPr b="1" i="0" u="none" sz="1200">
                <a:solidFill>
                  <a:srgbClr val="FFFFFF"/>
                </a:solidFill>
                <a:latin typeface="Arial"/>
              </a:rPr>
              <a:t>How does it work?</a:t>
            </a:r>
            <a:endParaRPr/>
          </a:p>
        </p:txBody>
      </p:sp>
      <p:sp>
        <p:nvSpPr>
          <p:cNvPr id="968" name="Google Shape;968;p42"/>
          <p:cNvSpPr/>
          <p:nvPr/>
        </p:nvSpPr>
        <p:spPr>
          <a:xfrm>
            <a:off x="3595608" y="2931168"/>
            <a:ext cx="5238830" cy="1478272"/>
          </a:xfrm>
          <a:prstGeom prst="rect">
            <a:avLst/>
          </a:prstGeom>
          <a:solidFill>
            <a:srgbClr val="EAE8E2"/>
          </a:solidFill>
          <a:ln>
            <a:noFill/>
          </a:ln>
        </p:spPr>
        <p:txBody>
          <a:bodyPr anchorCtr="0" anchor="t" bIns="45700" lIns="91425" spcFirstLastPara="1" rIns="91425" wrap="square" tIns="45700">
            <a:noAutofit/>
          </a:bodyPr>
          <a:lstStyle/>
          <a:p>
            <a:pPr indent="-111760" marL="223520" marR="0" rtl="0" algn="l">
              <a:lnSpc>
                <a:spcPts val="1100"/>
              </a:lnSpc>
              <a:spcBef>
                <a:spcPts val="0"/>
              </a:spcBef>
              <a:spcAft>
                <a:spcPts val="0"/>
              </a:spcAft>
              <a:buClr>
                <a:srgbClr val="000000"/>
              </a:buClr>
              <a:buSzPts val="1100"/>
              <a:buChar char="•"/>
            </a:pPr>
            <a:r>
              <a:rPr sz="1100">
                <a:solidFill>
                  <a:srgbClr val="000000"/>
                </a:solidFill>
                <a:latin typeface="Arial"/>
              </a:rPr>
              <a:t>Farm Network service user must meet the set technical, quality, and operational requirements to participate in Farm Network</a:t>
            </a:r>
            <a:endParaRPr/>
          </a:p>
          <a:p>
            <a:pPr marL="223520" indent="-111760" algn="l">
              <a:lnSpc>
                <a:spcPts val="1100"/>
              </a:lnSpc>
              <a:spcBef>
                <a:spcPts val="550"/>
              </a:spcBef>
              <a:buChar char="•"/>
            </a:pPr>
            <a:r>
              <a:rPr b="0" i="0" u="none" sz="1100">
                <a:solidFill>
                  <a:srgbClr val="000000"/>
                </a:solidFill>
                <a:latin typeface="Arial"/>
              </a:rPr>
              <a:t>Distribution service user must adhere to distribution rules set by AgriCo</a:t>
            </a:r>
          </a:p>
          <a:p>
            <a:pPr marL="223520" indent="-111760" algn="l">
              <a:lnSpc>
                <a:spcPts val="1100"/>
              </a:lnSpc>
              <a:spcBef>
                <a:spcPts val="550"/>
              </a:spcBef>
              <a:buChar char="•"/>
            </a:pPr>
            <a:r>
              <a:rPr sz="1100">
                <a:solidFill>
                  <a:srgbClr val="000000"/>
                </a:solidFill>
                <a:latin typeface="Arial"/>
              </a:rPr>
              <a:t>AgriCo's offering to align to formal and informal consumer and merchant adoption levers to change public mindset and behavior towards local produce</a:t>
            </a:r>
          </a:p>
        </p:txBody>
      </p:sp>
      <p:sp>
        <p:nvSpPr>
          <p:cNvPr id="969" name="Google Shape;969;p42"/>
          <p:cNvSpPr/>
          <p:nvPr/>
        </p:nvSpPr>
        <p:spPr>
          <a:xfrm>
            <a:off x="7659394" y="1087414"/>
            <a:ext cx="1165759" cy="228288"/>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21600" lIns="36000" spcFirstLastPara="1" rIns="36000" wrap="square" tIns="21600">
            <a:noAutofit/>
          </a:bodyPr>
          <a:lstStyle/>
          <a:p>
            <a:pPr indent="0" lvl="0" marL="0" marR="0" rtl="0" algn="r">
              <a:buNone/>
              <a:lnSpc>
                <a:spcPts val="1200"/>
              </a:lnSpc>
              <a:spcBef>
                <a:spcPts val="0"/>
              </a:spcBef>
              <a:spcAft>
                <a:spcPts val="0"/>
              </a:spcAft>
              <a:buClr>
                <a:srgbClr val="FFFFFF"/>
              </a:buClr>
              <a:buSzPts val="1200"/>
            </a:pPr>
            <a:r>
              <a:rPr b="1" i="0" u="none" sz="1200">
                <a:solidFill>
                  <a:srgbClr val="FFFFFF"/>
                </a:solidFill>
                <a:latin typeface="Arial"/>
              </a:rPr>
              <a:t>ILLUSTRATIVE</a:t>
            </a:r>
            <a:endParaRPr b="1" i="0" sz="1200" u="none" cap="none" strike="noStrike">
              <a:solidFill>
                <a:srgbClr val="FFFFFF"/>
              </a:solidFill>
              <a:latin typeface="Arial"/>
              <a:ea typeface="Arial"/>
              <a:cs typeface="Arial"/>
              <a:sym typeface="Arial"/>
            </a:endParaRPr>
          </a:p>
        </p:txBody>
      </p:sp>
      <p:sp>
        <p:nvSpPr>
          <p:cNvPr id="970" name="Google Shape;970;p42"/>
          <p:cNvSpPr txBox="1"/>
          <p:nvPr/>
        </p:nvSpPr>
        <p:spPr>
          <a:xfrm>
            <a:off x="352236" y="1138144"/>
            <a:ext cx="814070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Standards</a:t>
            </a:r>
            <a:endParaRPr b="0" i="0" sz="1200" u="none" cap="none" strike="noStrike">
              <a:solidFill>
                <a:srgbClr val="000000"/>
              </a:solidFill>
              <a:latin typeface="Arial"/>
              <a:ea typeface="Arial"/>
              <a:cs typeface="Arial"/>
              <a:sym typeface="Arial"/>
            </a:endParaRPr>
          </a:p>
        </p:txBody>
      </p:sp>
      <p:grpSp>
        <p:nvGrpSpPr>
          <p:cNvPr id="971" name="Google Shape;971;p42"/>
          <p:cNvGrpSpPr/>
          <p:nvPr/>
        </p:nvGrpSpPr>
        <p:grpSpPr>
          <a:xfrm>
            <a:off x="392007" y="1877400"/>
            <a:ext cx="1776350" cy="1779355"/>
            <a:chOff x="403657" y="1695171"/>
            <a:chExt cx="1776350" cy="1779355"/>
          </a:xfrm>
        </p:grpSpPr>
        <p:sp>
          <p:nvSpPr>
            <p:cNvPr id="972" name="Google Shape;972;p42"/>
            <p:cNvSpPr/>
            <p:nvPr/>
          </p:nvSpPr>
          <p:spPr>
            <a:xfrm>
              <a:off x="676614" y="1695171"/>
              <a:ext cx="1210243" cy="1447172"/>
            </a:xfrm>
            <a:custGeom>
              <a:rect b="b" l="l" r="r" t="t"/>
              <a:pathLst>
                <a:path extrusionOk="0" h="753" w="546">
                  <a:moveTo>
                    <a:pt x="546" y="67"/>
                  </a:moveTo>
                  <a:cubicBezTo>
                    <a:pt x="546" y="718"/>
                    <a:pt x="546" y="718"/>
                    <a:pt x="546" y="718"/>
                  </a:cubicBezTo>
                  <a:cubicBezTo>
                    <a:pt x="546" y="738"/>
                    <a:pt x="530" y="753"/>
                    <a:pt x="511" y="753"/>
                  </a:cubicBezTo>
                  <a:cubicBezTo>
                    <a:pt x="34" y="753"/>
                    <a:pt x="34" y="753"/>
                    <a:pt x="34" y="753"/>
                  </a:cubicBezTo>
                  <a:cubicBezTo>
                    <a:pt x="15" y="753"/>
                    <a:pt x="0" y="738"/>
                    <a:pt x="0" y="718"/>
                  </a:cubicBezTo>
                  <a:cubicBezTo>
                    <a:pt x="0" y="67"/>
                    <a:pt x="0" y="67"/>
                    <a:pt x="0" y="67"/>
                  </a:cubicBezTo>
                  <a:cubicBezTo>
                    <a:pt x="0" y="48"/>
                    <a:pt x="15" y="32"/>
                    <a:pt x="34" y="32"/>
                  </a:cubicBezTo>
                  <a:cubicBezTo>
                    <a:pt x="194" y="32"/>
                    <a:pt x="194" y="32"/>
                    <a:pt x="194" y="32"/>
                  </a:cubicBezTo>
                  <a:cubicBezTo>
                    <a:pt x="192" y="40"/>
                    <a:pt x="190" y="48"/>
                    <a:pt x="190" y="57"/>
                  </a:cubicBezTo>
                  <a:cubicBezTo>
                    <a:pt x="190" y="63"/>
                    <a:pt x="187" y="69"/>
                    <a:pt x="182" y="73"/>
                  </a:cubicBezTo>
                  <a:cubicBezTo>
                    <a:pt x="36" y="73"/>
                    <a:pt x="36" y="73"/>
                    <a:pt x="36" y="73"/>
                  </a:cubicBezTo>
                  <a:cubicBezTo>
                    <a:pt x="36" y="719"/>
                    <a:pt x="36" y="719"/>
                    <a:pt x="36" y="719"/>
                  </a:cubicBezTo>
                  <a:cubicBezTo>
                    <a:pt x="509" y="719"/>
                    <a:pt x="509" y="719"/>
                    <a:pt x="509" y="719"/>
                  </a:cubicBezTo>
                  <a:cubicBezTo>
                    <a:pt x="509" y="73"/>
                    <a:pt x="509" y="73"/>
                    <a:pt x="509" y="73"/>
                  </a:cubicBezTo>
                  <a:cubicBezTo>
                    <a:pt x="363" y="73"/>
                    <a:pt x="363" y="73"/>
                    <a:pt x="363" y="73"/>
                  </a:cubicBezTo>
                  <a:cubicBezTo>
                    <a:pt x="358" y="69"/>
                    <a:pt x="355" y="63"/>
                    <a:pt x="355" y="57"/>
                  </a:cubicBezTo>
                  <a:cubicBezTo>
                    <a:pt x="355" y="48"/>
                    <a:pt x="353" y="40"/>
                    <a:pt x="351" y="32"/>
                  </a:cubicBezTo>
                  <a:cubicBezTo>
                    <a:pt x="511" y="32"/>
                    <a:pt x="511" y="32"/>
                    <a:pt x="511" y="32"/>
                  </a:cubicBezTo>
                  <a:cubicBezTo>
                    <a:pt x="530" y="32"/>
                    <a:pt x="546" y="48"/>
                    <a:pt x="546" y="67"/>
                  </a:cubicBezTo>
                  <a:close/>
                  <a:moveTo>
                    <a:pt x="468" y="203"/>
                  </a:moveTo>
                  <a:cubicBezTo>
                    <a:pt x="468" y="676"/>
                    <a:pt x="468" y="676"/>
                    <a:pt x="468" y="676"/>
                  </a:cubicBezTo>
                  <a:cubicBezTo>
                    <a:pt x="77" y="676"/>
                    <a:pt x="77" y="676"/>
                    <a:pt x="77" y="676"/>
                  </a:cubicBezTo>
                  <a:cubicBezTo>
                    <a:pt x="77" y="203"/>
                    <a:pt x="77" y="203"/>
                    <a:pt x="77" y="203"/>
                  </a:cubicBezTo>
                  <a:cubicBezTo>
                    <a:pt x="78" y="203"/>
                    <a:pt x="78" y="203"/>
                    <a:pt x="79" y="203"/>
                  </a:cubicBezTo>
                  <a:cubicBezTo>
                    <a:pt x="467" y="203"/>
                    <a:pt x="467" y="203"/>
                    <a:pt x="467" y="203"/>
                  </a:cubicBezTo>
                  <a:cubicBezTo>
                    <a:pt x="467" y="203"/>
                    <a:pt x="468" y="203"/>
                    <a:pt x="468" y="203"/>
                  </a:cubicBezTo>
                  <a:close/>
                  <a:moveTo>
                    <a:pt x="286" y="401"/>
                  </a:moveTo>
                  <a:cubicBezTo>
                    <a:pt x="277" y="392"/>
                    <a:pt x="263" y="392"/>
                    <a:pt x="255" y="401"/>
                  </a:cubicBezTo>
                  <a:cubicBezTo>
                    <a:pt x="185" y="471"/>
                    <a:pt x="185" y="471"/>
                    <a:pt x="185" y="471"/>
                  </a:cubicBezTo>
                  <a:cubicBezTo>
                    <a:pt x="160" y="446"/>
                    <a:pt x="160" y="446"/>
                    <a:pt x="160" y="446"/>
                  </a:cubicBezTo>
                  <a:cubicBezTo>
                    <a:pt x="152" y="438"/>
                    <a:pt x="138" y="438"/>
                    <a:pt x="130" y="446"/>
                  </a:cubicBezTo>
                  <a:cubicBezTo>
                    <a:pt x="121" y="454"/>
                    <a:pt x="121" y="468"/>
                    <a:pt x="130" y="477"/>
                  </a:cubicBezTo>
                  <a:cubicBezTo>
                    <a:pt x="170" y="517"/>
                    <a:pt x="170" y="517"/>
                    <a:pt x="170" y="517"/>
                  </a:cubicBezTo>
                  <a:cubicBezTo>
                    <a:pt x="174" y="521"/>
                    <a:pt x="179" y="523"/>
                    <a:pt x="185" y="523"/>
                  </a:cubicBezTo>
                  <a:cubicBezTo>
                    <a:pt x="191" y="523"/>
                    <a:pt x="196" y="521"/>
                    <a:pt x="200" y="517"/>
                  </a:cubicBezTo>
                  <a:cubicBezTo>
                    <a:pt x="286" y="431"/>
                    <a:pt x="286" y="431"/>
                    <a:pt x="286" y="431"/>
                  </a:cubicBezTo>
                  <a:cubicBezTo>
                    <a:pt x="294" y="423"/>
                    <a:pt x="294" y="409"/>
                    <a:pt x="286" y="401"/>
                  </a:cubicBezTo>
                  <a:close/>
                  <a:moveTo>
                    <a:pt x="286" y="267"/>
                  </a:moveTo>
                  <a:cubicBezTo>
                    <a:pt x="277" y="258"/>
                    <a:pt x="263" y="258"/>
                    <a:pt x="255" y="267"/>
                  </a:cubicBezTo>
                  <a:cubicBezTo>
                    <a:pt x="185" y="337"/>
                    <a:pt x="185" y="337"/>
                    <a:pt x="185" y="337"/>
                  </a:cubicBezTo>
                  <a:cubicBezTo>
                    <a:pt x="160" y="312"/>
                    <a:pt x="160" y="312"/>
                    <a:pt x="160" y="312"/>
                  </a:cubicBezTo>
                  <a:cubicBezTo>
                    <a:pt x="152" y="303"/>
                    <a:pt x="138" y="303"/>
                    <a:pt x="130" y="312"/>
                  </a:cubicBezTo>
                  <a:cubicBezTo>
                    <a:pt x="121" y="320"/>
                    <a:pt x="121" y="334"/>
                    <a:pt x="130" y="343"/>
                  </a:cubicBezTo>
                  <a:cubicBezTo>
                    <a:pt x="170" y="383"/>
                    <a:pt x="170" y="383"/>
                    <a:pt x="170" y="383"/>
                  </a:cubicBezTo>
                  <a:cubicBezTo>
                    <a:pt x="174" y="387"/>
                    <a:pt x="179" y="389"/>
                    <a:pt x="185" y="389"/>
                  </a:cubicBezTo>
                  <a:cubicBezTo>
                    <a:pt x="191" y="389"/>
                    <a:pt x="196" y="387"/>
                    <a:pt x="200" y="383"/>
                  </a:cubicBezTo>
                  <a:cubicBezTo>
                    <a:pt x="286" y="297"/>
                    <a:pt x="286" y="297"/>
                    <a:pt x="286" y="297"/>
                  </a:cubicBezTo>
                  <a:cubicBezTo>
                    <a:pt x="294" y="289"/>
                    <a:pt x="294" y="275"/>
                    <a:pt x="286" y="267"/>
                  </a:cubicBezTo>
                  <a:close/>
                  <a:moveTo>
                    <a:pt x="77" y="138"/>
                  </a:moveTo>
                  <a:cubicBezTo>
                    <a:pt x="77" y="119"/>
                    <a:pt x="92" y="104"/>
                    <a:pt x="111" y="104"/>
                  </a:cubicBezTo>
                  <a:cubicBezTo>
                    <a:pt x="169" y="104"/>
                    <a:pt x="169" y="104"/>
                    <a:pt x="169" y="104"/>
                  </a:cubicBezTo>
                  <a:cubicBezTo>
                    <a:pt x="195" y="104"/>
                    <a:pt x="216" y="83"/>
                    <a:pt x="216" y="57"/>
                  </a:cubicBezTo>
                  <a:cubicBezTo>
                    <a:pt x="216" y="25"/>
                    <a:pt x="242" y="0"/>
                    <a:pt x="273" y="0"/>
                  </a:cubicBezTo>
                  <a:cubicBezTo>
                    <a:pt x="304" y="0"/>
                    <a:pt x="329" y="25"/>
                    <a:pt x="329" y="57"/>
                  </a:cubicBezTo>
                  <a:cubicBezTo>
                    <a:pt x="329" y="83"/>
                    <a:pt x="350" y="104"/>
                    <a:pt x="377" y="104"/>
                  </a:cubicBezTo>
                  <a:cubicBezTo>
                    <a:pt x="435" y="104"/>
                    <a:pt x="435" y="104"/>
                    <a:pt x="435" y="104"/>
                  </a:cubicBezTo>
                  <a:cubicBezTo>
                    <a:pt x="453" y="104"/>
                    <a:pt x="468" y="119"/>
                    <a:pt x="468" y="138"/>
                  </a:cubicBezTo>
                  <a:cubicBezTo>
                    <a:pt x="468" y="168"/>
                    <a:pt x="468" y="168"/>
                    <a:pt x="468" y="168"/>
                  </a:cubicBezTo>
                  <a:cubicBezTo>
                    <a:pt x="468" y="171"/>
                    <a:pt x="468" y="174"/>
                    <a:pt x="467" y="177"/>
                  </a:cubicBezTo>
                  <a:cubicBezTo>
                    <a:pt x="79" y="177"/>
                    <a:pt x="79" y="177"/>
                    <a:pt x="79" y="177"/>
                  </a:cubicBezTo>
                  <a:cubicBezTo>
                    <a:pt x="78" y="174"/>
                    <a:pt x="77" y="171"/>
                    <a:pt x="77" y="168"/>
                  </a:cubicBezTo>
                  <a:lnTo>
                    <a:pt x="77" y="138"/>
                  </a:lnTo>
                  <a:close/>
                  <a:moveTo>
                    <a:pt x="250" y="57"/>
                  </a:moveTo>
                  <a:cubicBezTo>
                    <a:pt x="250" y="69"/>
                    <a:pt x="260" y="79"/>
                    <a:pt x="273" y="79"/>
                  </a:cubicBezTo>
                  <a:cubicBezTo>
                    <a:pt x="285" y="79"/>
                    <a:pt x="296" y="69"/>
                    <a:pt x="296" y="57"/>
                  </a:cubicBezTo>
                  <a:cubicBezTo>
                    <a:pt x="296" y="44"/>
                    <a:pt x="285" y="34"/>
                    <a:pt x="273" y="34"/>
                  </a:cubicBezTo>
                  <a:cubicBezTo>
                    <a:pt x="260" y="34"/>
                    <a:pt x="250" y="44"/>
                    <a:pt x="250" y="57"/>
                  </a:cubicBezTo>
                  <a:close/>
                </a:path>
              </a:pathLst>
            </a:custGeom>
            <a:solidFill>
              <a:srgbClr val="706951"/>
            </a:solidFill>
            <a:ln>
              <a:noFill/>
            </a:ln>
          </p:spPr>
          <p:txBody>
            <a:bodyPr anchorCtr="0" anchor="t" bIns="40050" lIns="80125" spcFirstLastPara="1" rIns="80125" wrap="square" tIns="4005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3" name="Google Shape;973;p42"/>
            <p:cNvSpPr txBox="1"/>
            <p:nvPr/>
          </p:nvSpPr>
          <p:spPr>
            <a:xfrm>
              <a:off x="403657" y="3305249"/>
              <a:ext cx="1776350" cy="169277"/>
            </a:xfrm>
            <a:prstGeom prst="rect">
              <a:avLst/>
            </a:prstGeom>
            <a:noFill/>
            <a:ln>
              <a:noFill/>
            </a:ln>
          </p:spPr>
          <p:txBody>
            <a:bodyPr anchorCtr="0" anchor="t" bIns="0" lIns="0" spcFirstLastPara="1" rIns="0" wrap="square" tIns="0">
              <a:spAutoFit/>
            </a:bodyPr>
            <a:lstStyle/>
            <a:p>
              <a:pPr indent="0" lvl="0" marL="0" marR="0" rtl="0" algn="ctr">
                <a:buNone/>
                <a:lnSpc>
                  <a:spcPts val="1100"/>
                </a:lnSpc>
                <a:spcBef>
                  <a:spcPts val="0"/>
                </a:spcBef>
                <a:spcAft>
                  <a:spcPts val="0"/>
                </a:spcAft>
                <a:buClr>
                  <a:srgbClr val="000000"/>
                </a:buClr>
                <a:buSzPts val="1100"/>
              </a:pPr>
              <a:r>
                <a:rPr b="1" sz="1100">
                  <a:solidFill>
                    <a:srgbClr val="000000"/>
                  </a:solidFill>
                  <a:latin typeface="Arial"/>
                </a:rPr>
                <a:t>AgriCo Standards</a:t>
              </a:r>
              <a:endParaRPr b="1" sz="1100" u="none" cap="none" strike="noStrike">
                <a:solidFill>
                  <a:srgbClr val="000000"/>
                </a:solidFill>
                <a:latin typeface="Arial"/>
                <a:ea typeface="Arial"/>
                <a:cs typeface="Arial"/>
                <a:sym typeface="Arial"/>
              </a:endParaRPr>
            </a:p>
          </p:txBody>
        </p:sp>
      </p:grpSp>
      <p:sp>
        <p:nvSpPr>
          <p:cNvPr id="974" name="Google Shape;974;p42"/>
          <p:cNvSpPr txBox="1"/>
          <p:nvPr/>
        </p:nvSpPr>
        <p:spPr>
          <a:xfrm>
            <a:off x="306157" y="4696026"/>
            <a:ext cx="8135175"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u="none" sz="600">
                <a:solidFill>
                  <a:srgbClr val="000000"/>
                </a:solidFill>
                <a:latin typeface="Arial"/>
              </a:rPr>
              <a:t>Source: PwC Strategy&amp; analysis</a:t>
            </a:r>
            <a:endParaRPr b="0" i="1" sz="6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43"/>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The target addressable market for AgriCo was identified and business case developed to substantiate the investment required</a:t>
            </a:r>
            <a:endParaRPr/>
          </a:p>
        </p:txBody>
      </p:sp>
      <p:sp>
        <p:nvSpPr>
          <p:cNvPr id="980" name="Google Shape;980;p43"/>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981" name="Google Shape;981;p43"/>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cxnSp>
        <p:nvCxnSpPr>
          <p:cNvPr id="982" name="Google Shape;982;p43"/>
          <p:cNvCxnSpPr/>
          <p:nvPr/>
        </p:nvCxnSpPr>
        <p:spPr>
          <a:xfrm>
            <a:off x="4572000" y="1327147"/>
            <a:ext cx="0" cy="3442860"/>
          </a:xfrm>
          <a:prstGeom prst="straightConnector1">
            <a:avLst/>
          </a:prstGeom>
          <a:noFill/>
          <a:ln cap="flat" cmpd="sng" w="9525">
            <a:solidFill>
              <a:schemeClr val="dk1"/>
            </a:solidFill>
            <a:prstDash val="dash"/>
            <a:round/>
            <a:headEnd len="med" w="med" type="none"/>
            <a:tailEnd len="med" w="med" type="none"/>
          </a:ln>
        </p:spPr>
      </p:cxnSp>
      <p:sp>
        <p:nvSpPr>
          <p:cNvPr id="983" name="Google Shape;983;p43"/>
          <p:cNvSpPr txBox="1"/>
          <p:nvPr/>
        </p:nvSpPr>
        <p:spPr>
          <a:xfrm>
            <a:off x="323399" y="1138144"/>
            <a:ext cx="370914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the Target Addressable Market</a:t>
            </a:r>
            <a:endParaRPr b="0" i="0" sz="1200" u="none" cap="none" strike="noStrike">
              <a:solidFill>
                <a:srgbClr val="000000"/>
              </a:solidFill>
              <a:latin typeface="Arial"/>
              <a:ea typeface="Arial"/>
              <a:cs typeface="Arial"/>
              <a:sym typeface="Arial"/>
            </a:endParaRPr>
          </a:p>
        </p:txBody>
      </p:sp>
      <p:sp>
        <p:nvSpPr>
          <p:cNvPr id="984" name="Google Shape;984;p43"/>
          <p:cNvSpPr txBox="1"/>
          <p:nvPr/>
        </p:nvSpPr>
        <p:spPr>
          <a:xfrm>
            <a:off x="4640104" y="1138144"/>
            <a:ext cx="356441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the Business Case</a:t>
            </a:r>
            <a:endParaRPr b="0" i="0" sz="1200" u="none" cap="none" strike="noStrike">
              <a:solidFill>
                <a:srgbClr val="000000"/>
              </a:solidFill>
              <a:latin typeface="Arial"/>
              <a:ea typeface="Arial"/>
              <a:cs typeface="Arial"/>
              <a:sym typeface="Arial"/>
            </a:endParaRPr>
          </a:p>
        </p:txBody>
      </p:sp>
      <p:pic>
        <p:nvPicPr>
          <p:cNvPr id="985" name="Google Shape;985;p43"/>
          <p:cNvPicPr preferRelativeResize="0"/>
          <p:nvPr/>
        </p:nvPicPr>
        <p:blipFill rotWithShape="1">
          <a:blip r:embed="rId3">
            <a:alphaModFix/>
          </a:blip>
          <a:srcRect b="0" l="0" r="0" t="0"/>
          <a:stretch/>
        </p:blipFill>
        <p:spPr>
          <a:xfrm>
            <a:off x="6754642" y="1399615"/>
            <a:ext cx="1841119"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986" name="Google Shape;986;p43"/>
          <p:cNvPicPr preferRelativeResize="0"/>
          <p:nvPr/>
        </p:nvPicPr>
        <p:blipFill rotWithShape="1">
          <a:blip r:embed="rId4">
            <a:alphaModFix/>
          </a:blip>
          <a:srcRect b="0" l="0" r="0" t="0"/>
          <a:stretch/>
        </p:blipFill>
        <p:spPr>
          <a:xfrm>
            <a:off x="6982576" y="1937693"/>
            <a:ext cx="1859480"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sp>
        <p:nvSpPr>
          <p:cNvPr id="987" name="Google Shape;987;p43"/>
          <p:cNvSpPr txBox="1"/>
          <p:nvPr>
            <p:ph idx="1" type="body"/>
          </p:nvPr>
        </p:nvSpPr>
        <p:spPr>
          <a:xfrm>
            <a:off x="388620" y="2789841"/>
            <a:ext cx="4053840" cy="1899733"/>
          </a:xfrm>
          <a:prstGeom prst="rect">
            <a:avLst/>
          </a:prstGeom>
          <a:noFill/>
          <a:ln>
            <a:noFill/>
          </a:ln>
        </p:spPr>
        <p:txBody>
          <a:bodyPr anchorCtr="0" anchor="t" bIns="72000" lIns="72000" spcFirstLastPara="1" rIns="72000" wrap="square" tIns="72000">
            <a:spAutoFit/>
          </a:bodyPr>
          <a:lstStyle/>
          <a:p>
            <a:pPr indent="0" lvl="0" marL="0" rtl="0" algn="l">
              <a:buNone/>
              <a:lnSpc>
                <a:spcPts val="990"/>
              </a:lnSpc>
              <a:spcBef>
                <a:spcPts val="0"/>
              </a:spcBef>
              <a:spcAft>
                <a:spcPts val="0"/>
              </a:spcAft>
              <a:buClr>
                <a:schemeClr val="dk1"/>
              </a:buClr>
              <a:buSzPts val="1100"/>
            </a:pPr>
            <a:r>
              <a:rPr b="1" u="sng" sz="1100"/>
              <a:t>Key Takeaways</a:t>
            </a:r>
            <a:endParaRPr/>
          </a:p>
          <a:p>
            <a:pPr marL="223520" indent="-111760" algn="l">
              <a:lnSpc>
                <a:spcPts val="990"/>
              </a:lnSpc>
              <a:spcBef>
                <a:spcPts val="600"/>
              </a:spcBef>
              <a:buChar char="•"/>
            </a:pPr>
            <a:r>
              <a:rPr sz="1100"/>
              <a:t>AgriCo will be competing in the imported produce market in its initial phase – capture rate is driven by AgriCo's interoperability feature and its position as the top-of-mind local produce platform</a:t>
            </a:r>
          </a:p>
          <a:p>
            <a:pPr marL="223520" indent="-111760" algn="l">
              <a:lnSpc>
                <a:spcPts val="990"/>
              </a:lnSpc>
              <a:spcBef>
                <a:spcPts val="600"/>
              </a:spcBef>
              <a:buChar char="•"/>
            </a:pPr>
            <a:r>
              <a:rPr sz="1100"/>
              <a:t>AgriCo will capture wholesale fresh produce transactions subsequently as merchants move from imported to locally-sourced ingredients</a:t>
            </a:r>
          </a:p>
          <a:p>
            <a:pPr marL="223520" indent="-111760" algn="l">
              <a:lnSpc>
                <a:spcPts val="990"/>
              </a:lnSpc>
              <a:spcBef>
                <a:spcPts val="600"/>
              </a:spcBef>
              <a:buChar char="•"/>
            </a:pPr>
            <a:r>
              <a:rPr sz="1100"/>
              <a:t>Specialty and premium import transactions will not be captured by AgriCo as they offer consumers a different product proposition to AgriCo, competing in a different market</a:t>
            </a:r>
          </a:p>
        </p:txBody>
      </p:sp>
      <p:sp>
        <p:nvSpPr>
          <p:cNvPr id="988" name="Google Shape;988;p43"/>
          <p:cNvSpPr txBox="1"/>
          <p:nvPr/>
        </p:nvSpPr>
        <p:spPr>
          <a:xfrm>
            <a:off x="4673918" y="2789841"/>
            <a:ext cx="4053840" cy="2052082"/>
          </a:xfrm>
          <a:prstGeom prst="rect">
            <a:avLst/>
          </a:prstGeom>
          <a:noFill/>
          <a:ln>
            <a:noFill/>
          </a:ln>
        </p:spPr>
        <p:txBody>
          <a:bodyPr anchorCtr="0" anchor="t" bIns="72000" lIns="72000" spcFirstLastPara="1" rIns="72000" wrap="square" tIns="72000">
            <a:spAutoFit/>
          </a:bodyPr>
          <a:lstStyle/>
          <a:p>
            <a:pPr indent="0" lvl="0" marL="0" marR="0" rtl="0" algn="l">
              <a:buNone/>
              <a:lnSpc>
                <a:spcPts val="990"/>
              </a:lnSpc>
              <a:spcBef>
                <a:spcPts val="0"/>
              </a:spcBef>
              <a:spcAft>
                <a:spcPts val="0"/>
              </a:spcAft>
              <a:buClr>
                <a:srgbClr val="000000"/>
              </a:buClr>
              <a:buSzPts val="1100"/>
            </a:pPr>
            <a:r>
              <a:rPr b="1" u="sng" sz="1100">
                <a:solidFill>
                  <a:srgbClr val="000000"/>
                </a:solidFill>
                <a:latin typeface="Arial"/>
              </a:rPr>
              <a:t>Key Takeaways</a:t>
            </a:r>
            <a:endParaRPr sz="1100">
              <a:solidFill>
                <a:schemeClr val="dk1"/>
              </a:solidFill>
              <a:latin typeface="Arial"/>
              <a:ea typeface="Arial"/>
              <a:cs typeface="Arial"/>
              <a:sym typeface="Arial"/>
            </a:endParaRPr>
          </a:p>
          <a:p>
            <a:pPr marL="223520" indent="-111760" algn="l">
              <a:lnSpc>
                <a:spcPts val="990"/>
              </a:lnSpc>
              <a:spcBef>
                <a:spcPts val="600"/>
              </a:spcBef>
              <a:buChar char="•"/>
            </a:pPr>
            <a:r>
              <a:rPr sz="1100">
                <a:solidFill>
                  <a:schemeClr val="dk1"/>
                </a:solidFill>
                <a:latin typeface="Arial"/>
              </a:rPr>
              <a:t>As a national infrastructure, AgriCo's fees to service users will be lower than local and international produce distributors – main revenue lines include the farm network, distribution and membership fee</a:t>
            </a:r>
          </a:p>
          <a:p>
            <a:pPr marL="223520" indent="-111760" algn="l">
              <a:lnSpc>
                <a:spcPts val="990"/>
              </a:lnSpc>
              <a:spcBef>
                <a:spcPts val="600"/>
              </a:spcBef>
              <a:buChar char="•"/>
            </a:pPr>
            <a:r>
              <a:rPr sz="1100">
                <a:solidFill>
                  <a:schemeClr val="dk1"/>
                </a:solidFill>
                <a:latin typeface="Arial"/>
              </a:rPr>
              <a:t>AgriCo Farm Network will be in direct competition with imported produce distributors and emerging AgriTech platforms at steady state</a:t>
            </a:r>
          </a:p>
          <a:p>
            <a:pPr marL="223520" indent="-111760" algn="l">
              <a:lnSpc>
                <a:spcPts val="990"/>
              </a:lnSpc>
              <a:spcBef>
                <a:spcPts val="600"/>
              </a:spcBef>
              <a:buChar char="•"/>
            </a:pPr>
            <a:r>
              <a:rPr sz="1100">
                <a:solidFill>
                  <a:schemeClr val="dk1"/>
                </a:solidFill>
                <a:latin typeface="Arial"/>
              </a:rPr>
              <a:t>AgriCo's cost buckets are categorised into Plan, Build, Engage, Operate and Change – largest in Build as capital is required to develop the farm network infrastructure and directory required to enable interoperability</a:t>
            </a:r>
          </a:p>
        </p:txBody>
      </p:sp>
      <p:pic>
        <p:nvPicPr>
          <p:cNvPr id="989" name="Google Shape;989;p43"/>
          <p:cNvPicPr preferRelativeResize="0"/>
          <p:nvPr/>
        </p:nvPicPr>
        <p:blipFill rotWithShape="1">
          <a:blip r:embed="rId5">
            <a:alphaModFix/>
          </a:blip>
          <a:srcRect b="0" l="0" r="0" t="0"/>
          <a:stretch/>
        </p:blipFill>
        <p:spPr>
          <a:xfrm>
            <a:off x="311944" y="1405518"/>
            <a:ext cx="1856837"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990" name="Google Shape;990;p43"/>
          <p:cNvPicPr preferRelativeResize="0"/>
          <p:nvPr/>
        </p:nvPicPr>
        <p:blipFill rotWithShape="1">
          <a:blip r:embed="rId6">
            <a:alphaModFix/>
          </a:blip>
          <a:srcRect b="0" l="0" r="0" t="0"/>
          <a:stretch/>
        </p:blipFill>
        <p:spPr>
          <a:xfrm>
            <a:off x="502336" y="1932879"/>
            <a:ext cx="1830036"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991" name="Google Shape;991;p43"/>
          <p:cNvPicPr preferRelativeResize="0"/>
          <p:nvPr/>
        </p:nvPicPr>
        <p:blipFill rotWithShape="1">
          <a:blip r:embed="rId7">
            <a:alphaModFix/>
          </a:blip>
          <a:srcRect b="0" l="0" r="0" t="0"/>
          <a:stretch/>
        </p:blipFill>
        <p:spPr>
          <a:xfrm>
            <a:off x="2412079" y="1399616"/>
            <a:ext cx="1862373"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992" name="Google Shape;992;p43"/>
          <p:cNvPicPr preferRelativeResize="0"/>
          <p:nvPr/>
        </p:nvPicPr>
        <p:blipFill rotWithShape="1">
          <a:blip r:embed="rId8">
            <a:alphaModFix/>
          </a:blip>
          <a:srcRect b="0" l="0" r="0" t="0"/>
          <a:stretch/>
        </p:blipFill>
        <p:spPr>
          <a:xfrm>
            <a:off x="2596510" y="1941854"/>
            <a:ext cx="1862696"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grpSp>
        <p:nvGrpSpPr>
          <p:cNvPr id="993" name="Google Shape;993;p43"/>
          <p:cNvGrpSpPr/>
          <p:nvPr/>
        </p:nvGrpSpPr>
        <p:grpSpPr>
          <a:xfrm>
            <a:off x="4635818" y="1405517"/>
            <a:ext cx="2135216" cy="1332961"/>
            <a:chOff x="6769882" y="1399615"/>
            <a:chExt cx="2135216" cy="1332961"/>
          </a:xfrm>
        </p:grpSpPr>
        <p:pic>
          <p:nvPicPr>
            <p:cNvPr id="994" name="Google Shape;994;p43"/>
            <p:cNvPicPr preferRelativeResize="0"/>
            <p:nvPr/>
          </p:nvPicPr>
          <p:blipFill rotWithShape="1">
            <a:blip r:embed="rId9">
              <a:alphaModFix/>
            </a:blip>
            <a:srcRect b="0" l="0" r="0" t="0"/>
            <a:stretch/>
          </p:blipFill>
          <p:spPr>
            <a:xfrm>
              <a:off x="6769882" y="1399615"/>
              <a:ext cx="1949217"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995" name="Google Shape;995;p43"/>
            <p:cNvPicPr preferRelativeResize="0"/>
            <p:nvPr/>
          </p:nvPicPr>
          <p:blipFill rotWithShape="1">
            <a:blip r:embed="rId10">
              <a:alphaModFix/>
            </a:blip>
            <a:srcRect b="0" l="0" r="0" t="0"/>
            <a:stretch/>
          </p:blipFill>
          <p:spPr>
            <a:xfrm>
              <a:off x="6914260" y="1958773"/>
              <a:ext cx="1990838"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For questions related to this document please contact any one of our team members</a:t>
            </a:r>
            <a:endParaRPr/>
          </a:p>
        </p:txBody>
      </p:sp>
      <p:sp>
        <p:nvSpPr>
          <p:cNvPr id="273" name="Google Shape;273;p26"/>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274" name="Google Shape;274;p26"/>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26"/>
          <p:cNvSpPr/>
          <p:nvPr/>
        </p:nvSpPr>
        <p:spPr>
          <a:xfrm>
            <a:off x="0" y="-92333"/>
            <a:ext cx="9144000" cy="18466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6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276" name="Google Shape;276;p26"/>
          <p:cNvSpPr/>
          <p:nvPr/>
        </p:nvSpPr>
        <p:spPr>
          <a:xfrm>
            <a:off x="311944" y="1257234"/>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Sarah Chen</a:t>
            </a:r>
            <a:endParaRPr b="1" sz="900">
              <a:solidFill>
                <a:srgbClr val="000000"/>
              </a:solidFill>
              <a:latin typeface="Arial"/>
              <a:ea typeface="Arial"/>
              <a:cs typeface="Arial"/>
              <a:sym typeface="Arial"/>
            </a:endParaRPr>
          </a:p>
          <a:p>
            <a:pPr marL="0" indent="0">
              <a:buNone/>
            </a:pPr>
            <a:r>
              <a:rPr sz="900">
                <a:solidFill>
                  <a:srgbClr val="000000"/>
                </a:solidFill>
                <a:latin typeface="Arial"/>
              </a:rPr>
              <a:t>Engagement Partner</a:t>
            </a:r>
          </a:p>
          <a:p>
            <a:pPr marL="0" indent="0">
              <a:buNone/>
            </a:pPr>
            <a:r>
              <a:rPr sz="900">
                <a:solidFill>
                  <a:srgbClr val="000000"/>
                </a:solidFill>
                <a:latin typeface="Arial"/>
              </a:rPr>
              <a:t>Singapore sarah.chen @strategyand.sg.pwc.com</a:t>
            </a:r>
          </a:p>
        </p:txBody>
      </p:sp>
      <p:sp>
        <p:nvSpPr>
          <p:cNvPr id="277" name="Google Shape;277;p26"/>
          <p:cNvSpPr/>
          <p:nvPr/>
        </p:nvSpPr>
        <p:spPr>
          <a:xfrm>
            <a:off x="3775468" y="1257234"/>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Priya Sharma</a:t>
            </a:r>
            <a:endParaRPr/>
          </a:p>
          <a:p>
            <a:pPr marL="0" indent="0">
              <a:buNone/>
            </a:pPr>
            <a:r>
              <a:rPr sz="900">
                <a:solidFill>
                  <a:srgbClr val="000000"/>
                </a:solidFill>
                <a:latin typeface="Arial"/>
              </a:rPr>
              <a:t>Engagement Director</a:t>
            </a:r>
          </a:p>
          <a:p>
            <a:pPr marL="0" indent="0">
              <a:buNone/>
            </a:pPr>
            <a:r>
              <a:rPr sz="900">
                <a:solidFill>
                  <a:srgbClr val="000000"/>
                </a:solidFill>
                <a:latin typeface="Arial"/>
              </a:rPr>
              <a:t>Singapore priya.sharma @strategyand.sg.pwc.com</a:t>
            </a:r>
          </a:p>
        </p:txBody>
      </p:sp>
      <p:sp>
        <p:nvSpPr>
          <p:cNvPr id="278" name="Google Shape;278;p26"/>
          <p:cNvSpPr/>
          <p:nvPr/>
        </p:nvSpPr>
        <p:spPr>
          <a:xfrm>
            <a:off x="7238992" y="1257234"/>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Rachel Lim</a:t>
            </a:r>
            <a:endParaRPr b="1" sz="900">
              <a:solidFill>
                <a:srgbClr val="000000"/>
              </a:solidFill>
              <a:latin typeface="Arial"/>
              <a:ea typeface="Arial"/>
              <a:cs typeface="Arial"/>
              <a:sym typeface="Arial"/>
            </a:endParaRPr>
          </a:p>
          <a:p>
            <a:pPr marL="0" indent="0">
              <a:buNone/>
            </a:pPr>
            <a:r>
              <a:rPr sz="900">
                <a:solidFill>
                  <a:srgbClr val="000000"/>
                </a:solidFill>
                <a:latin typeface="Arial"/>
              </a:rPr>
              <a:t>Engagement Manager</a:t>
            </a:r>
          </a:p>
          <a:p>
            <a:pPr marL="0" indent="0">
              <a:buNone/>
            </a:pPr>
            <a:r>
              <a:rPr sz="900">
                <a:solidFill>
                  <a:srgbClr val="000000"/>
                </a:solidFill>
                <a:latin typeface="Arial"/>
              </a:rPr>
              <a:t>Singapore</a:t>
            </a:r>
          </a:p>
          <a:p>
            <a:pPr marL="0" indent="0">
              <a:buNone/>
            </a:pPr>
            <a:r>
              <a:rPr sz="900">
                <a:solidFill>
                  <a:srgbClr val="000000"/>
                </a:solidFill>
                <a:latin typeface="Arial"/>
              </a:rPr>
              <a:t>rachel.lim @strategyand.sg.pwc.com</a:t>
            </a:r>
          </a:p>
        </p:txBody>
      </p:sp>
      <p:sp>
        <p:nvSpPr>
          <p:cNvPr id="279" name="Google Shape;279;p26"/>
          <p:cNvSpPr/>
          <p:nvPr/>
        </p:nvSpPr>
        <p:spPr>
          <a:xfrm>
            <a:off x="2043706" y="3088322"/>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Lisa Ng</a:t>
            </a:r>
            <a:endParaRPr b="1" sz="900">
              <a:solidFill>
                <a:srgbClr val="000000"/>
              </a:solidFill>
              <a:latin typeface="Arial"/>
              <a:ea typeface="Arial"/>
              <a:cs typeface="Arial"/>
              <a:sym typeface="Arial"/>
            </a:endParaRPr>
          </a:p>
          <a:p>
            <a:pPr marL="0" indent="0">
              <a:buNone/>
            </a:pPr>
            <a:r>
              <a:rPr sz="900">
                <a:solidFill>
                  <a:srgbClr val="000000"/>
                </a:solidFill>
                <a:latin typeface="Arial"/>
              </a:rPr>
              <a:t>Work Stream Lead</a:t>
            </a:r>
          </a:p>
          <a:p>
            <a:pPr marL="0" indent="0">
              <a:buNone/>
            </a:pPr>
            <a:r>
              <a:rPr sz="900">
                <a:solidFill>
                  <a:srgbClr val="000000"/>
                </a:solidFill>
                <a:latin typeface="Arial"/>
              </a:rPr>
              <a:t>Singapore</a:t>
            </a:r>
          </a:p>
          <a:p>
            <a:pPr marL="0" indent="0">
              <a:buNone/>
            </a:pPr>
            <a:r>
              <a:rPr sz="900">
                <a:solidFill>
                  <a:srgbClr val="000000"/>
                </a:solidFill>
                <a:latin typeface="Arial"/>
              </a:rPr>
              <a:t>lisa.ng</a:t>
            </a:r>
          </a:p>
          <a:p>
            <a:pPr marL="0" indent="0">
              <a:buNone/>
            </a:pPr>
            <a:r>
              <a:rPr sz="900">
                <a:solidFill>
                  <a:srgbClr val="000000"/>
                </a:solidFill>
                <a:latin typeface="Arial"/>
              </a:rPr>
              <a:t>@strategyand.sg.pwc.com</a:t>
            </a:r>
          </a:p>
        </p:txBody>
      </p:sp>
      <p:sp>
        <p:nvSpPr>
          <p:cNvPr id="280" name="Google Shape;280;p26"/>
          <p:cNvSpPr/>
          <p:nvPr/>
        </p:nvSpPr>
        <p:spPr>
          <a:xfrm>
            <a:off x="311944" y="3088322"/>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David Tan</a:t>
            </a:r>
            <a:endParaRPr b="1" sz="900">
              <a:solidFill>
                <a:srgbClr val="000000"/>
              </a:solidFill>
              <a:latin typeface="Arial"/>
              <a:ea typeface="Arial"/>
              <a:cs typeface="Arial"/>
              <a:sym typeface="Arial"/>
            </a:endParaRPr>
          </a:p>
          <a:p>
            <a:pPr marL="0" indent="0">
              <a:buNone/>
            </a:pPr>
            <a:r>
              <a:rPr sz="900">
                <a:solidFill>
                  <a:srgbClr val="000000"/>
                </a:solidFill>
                <a:latin typeface="Arial"/>
              </a:rPr>
              <a:t>Work Stream Lead</a:t>
            </a:r>
          </a:p>
          <a:p>
            <a:pPr marL="0" indent="0">
              <a:buNone/>
            </a:pPr>
            <a:r>
              <a:rPr sz="900">
                <a:solidFill>
                  <a:srgbClr val="000000"/>
                </a:solidFill>
                <a:latin typeface="Arial"/>
              </a:rPr>
              <a:t>Malaysia david.tan @strategyand.my.pwc.com</a:t>
            </a:r>
          </a:p>
        </p:txBody>
      </p:sp>
      <p:sp>
        <p:nvSpPr>
          <p:cNvPr id="281" name="Google Shape;281;p26"/>
          <p:cNvSpPr/>
          <p:nvPr/>
        </p:nvSpPr>
        <p:spPr>
          <a:xfrm>
            <a:off x="3775468" y="3088322"/>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Amir Hassan</a:t>
            </a:r>
            <a:endParaRPr b="1" sz="900">
              <a:solidFill>
                <a:srgbClr val="000000"/>
              </a:solidFill>
              <a:latin typeface="Arial"/>
              <a:ea typeface="Arial"/>
              <a:cs typeface="Arial"/>
              <a:sym typeface="Arial"/>
            </a:endParaRPr>
          </a:p>
          <a:p>
            <a:pPr marL="0" indent="0">
              <a:buNone/>
            </a:pPr>
            <a:r>
              <a:rPr sz="900">
                <a:solidFill>
                  <a:srgbClr val="000000"/>
                </a:solidFill>
                <a:latin typeface="Arial"/>
              </a:rPr>
              <a:t>Work Stream Lead</a:t>
            </a:r>
          </a:p>
          <a:p>
            <a:pPr marL="0" indent="0">
              <a:buNone/>
            </a:pPr>
            <a:r>
              <a:rPr sz="900">
                <a:solidFill>
                  <a:srgbClr val="000000"/>
                </a:solidFill>
                <a:latin typeface="Arial"/>
              </a:rPr>
              <a:t>Malaysia amir.hassan @strategyand.my.pwc.com</a:t>
            </a:r>
          </a:p>
        </p:txBody>
      </p:sp>
      <p:sp>
        <p:nvSpPr>
          <p:cNvPr id="282" name="Google Shape;282;p26"/>
          <p:cNvSpPr/>
          <p:nvPr/>
        </p:nvSpPr>
        <p:spPr>
          <a:xfrm>
            <a:off x="5507230" y="3088322"/>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Kevin Park</a:t>
            </a:r>
            <a:endParaRPr b="1" sz="900">
              <a:solidFill>
                <a:srgbClr val="000000"/>
              </a:solidFill>
              <a:latin typeface="Arial"/>
              <a:ea typeface="Arial"/>
              <a:cs typeface="Arial"/>
              <a:sym typeface="Arial"/>
            </a:endParaRPr>
          </a:p>
          <a:p>
            <a:pPr marL="0" indent="0">
              <a:buNone/>
            </a:pPr>
            <a:r>
              <a:rPr sz="900">
                <a:solidFill>
                  <a:srgbClr val="000000"/>
                </a:solidFill>
                <a:latin typeface="Arial"/>
              </a:rPr>
              <a:t>Analyst</a:t>
            </a:r>
          </a:p>
          <a:p>
            <a:pPr marL="0" indent="0">
              <a:buNone/>
            </a:pPr>
            <a:r>
              <a:rPr sz="900">
                <a:solidFill>
                  <a:srgbClr val="000000"/>
                </a:solidFill>
                <a:latin typeface="Arial"/>
              </a:rPr>
              <a:t>Singapore kevin.park @strategyand.sg.pwc.com</a:t>
            </a:r>
          </a:p>
        </p:txBody>
      </p:sp>
      <p:sp>
        <p:nvSpPr>
          <p:cNvPr id="283" name="Google Shape;283;p26"/>
          <p:cNvSpPr/>
          <p:nvPr/>
        </p:nvSpPr>
        <p:spPr>
          <a:xfrm>
            <a:off x="5507230" y="1257234"/>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James Wong</a:t>
            </a:r>
            <a:endParaRPr b="1" sz="900">
              <a:solidFill>
                <a:srgbClr val="000000"/>
              </a:solidFill>
              <a:latin typeface="Arial"/>
              <a:ea typeface="Arial"/>
              <a:cs typeface="Arial"/>
              <a:sym typeface="Arial"/>
            </a:endParaRPr>
          </a:p>
          <a:p>
            <a:pPr marL="0" indent="0">
              <a:buNone/>
            </a:pPr>
            <a:r>
              <a:rPr sz="900">
                <a:solidFill>
                  <a:srgbClr val="000000"/>
                </a:solidFill>
                <a:latin typeface="Arial"/>
              </a:rPr>
              <a:t>Client Relationship Manager</a:t>
            </a:r>
          </a:p>
          <a:p>
            <a:pPr marL="0" indent="0">
              <a:buNone/>
            </a:pPr>
            <a:r>
              <a:rPr sz="900">
                <a:solidFill>
                  <a:srgbClr val="000000"/>
                </a:solidFill>
                <a:latin typeface="Arial"/>
              </a:rPr>
              <a:t>Singapore james.wong @sg.pwc.com</a:t>
            </a:r>
          </a:p>
        </p:txBody>
      </p:sp>
      <p:sp>
        <p:nvSpPr>
          <p:cNvPr id="284" name="Google Shape;284;p26"/>
          <p:cNvSpPr/>
          <p:nvPr/>
        </p:nvSpPr>
        <p:spPr>
          <a:xfrm>
            <a:off x="2043706" y="1257234"/>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Marcus Rivera</a:t>
            </a:r>
            <a:endParaRPr b="1" sz="900">
              <a:solidFill>
                <a:srgbClr val="000000"/>
              </a:solidFill>
              <a:latin typeface="Arial"/>
              <a:ea typeface="Arial"/>
              <a:cs typeface="Arial"/>
              <a:sym typeface="Arial"/>
            </a:endParaRPr>
          </a:p>
          <a:p>
            <a:pPr marL="0" indent="0">
              <a:buNone/>
            </a:pPr>
            <a:r>
              <a:rPr sz="900">
                <a:solidFill>
                  <a:srgbClr val="000000"/>
                </a:solidFill>
                <a:latin typeface="Arial"/>
              </a:rPr>
              <a:t>Subject Matter Expert</a:t>
            </a:r>
          </a:p>
          <a:p>
            <a:pPr marL="0" indent="0">
              <a:buNone/>
            </a:pPr>
            <a:r>
              <a:rPr sz="900">
                <a:solidFill>
                  <a:srgbClr val="000000"/>
                </a:solidFill>
                <a:latin typeface="Arial"/>
              </a:rPr>
              <a:t>Australia marcus.rivera @strategyand.au.pwc.com</a:t>
            </a:r>
          </a:p>
        </p:txBody>
      </p:sp>
      <p:sp>
        <p:nvSpPr>
          <p:cNvPr id="285" name="Google Shape;285;p26"/>
          <p:cNvSpPr/>
          <p:nvPr/>
        </p:nvSpPr>
        <p:spPr>
          <a:xfrm>
            <a:off x="7238992" y="3088322"/>
            <a:ext cx="1597827" cy="1643585"/>
          </a:xfrm>
          <a:prstGeom prst="rect">
            <a:avLst/>
          </a:prstGeom>
          <a:solidFill>
            <a:srgbClr val="EAE8E2"/>
          </a:solidFill>
          <a:ln cap="flat" cmpd="sng" w="9525">
            <a:solidFill>
              <a:srgbClr val="968C6D"/>
            </a:solidFill>
            <a:prstDash val="solid"/>
            <a:miter lim="800000"/>
            <a:headEnd len="sm" w="sm" type="none"/>
            <a:tailEnd len="sm" w="sm" type="none"/>
          </a:ln>
        </p:spPr>
        <p:txBody>
          <a:bodyPr anchorCtr="0" anchor="b" bIns="46800" lIns="72000" spcFirstLastPara="1" rIns="72000" wrap="square" tIns="46800">
            <a:noAutofit/>
          </a:bodyPr>
          <a:lstStyle/>
          <a:p>
            <a:pPr indent="0" lvl="0" marL="0" marR="0" rtl="0" algn="l">
              <a:buNone/>
              <a:spcBef>
                <a:spcPts val="0"/>
              </a:spcBef>
              <a:spcAft>
                <a:spcPts val="0"/>
              </a:spcAft>
            </a:pPr>
            <a:r>
              <a:rPr b="1" sz="900">
                <a:solidFill>
                  <a:srgbClr val="000000"/>
                </a:solidFill>
                <a:latin typeface="Arial"/>
              </a:rPr>
              <a:t>Emma Lee</a:t>
            </a:r>
            <a:endParaRPr b="1" sz="900">
              <a:solidFill>
                <a:srgbClr val="000000"/>
              </a:solidFill>
              <a:latin typeface="Arial"/>
              <a:ea typeface="Arial"/>
              <a:cs typeface="Arial"/>
              <a:sym typeface="Arial"/>
            </a:endParaRPr>
          </a:p>
          <a:p>
            <a:pPr marL="0" indent="0">
              <a:buNone/>
            </a:pPr>
            <a:r>
              <a:rPr sz="900">
                <a:solidFill>
                  <a:srgbClr val="000000"/>
                </a:solidFill>
                <a:latin typeface="Arial"/>
              </a:rPr>
              <a:t>Analyst</a:t>
            </a:r>
          </a:p>
          <a:p>
            <a:pPr marL="0" indent="0">
              <a:buNone/>
            </a:pPr>
            <a:r>
              <a:rPr sz="900">
                <a:solidFill>
                  <a:srgbClr val="000000"/>
                </a:solidFill>
                <a:latin typeface="Arial"/>
              </a:rPr>
              <a:t>Singapore emma.lee</a:t>
            </a:r>
          </a:p>
          <a:p>
            <a:pPr marL="0" indent="0">
              <a:buNone/>
            </a:pPr>
            <a:r>
              <a:rPr sz="900">
                <a:solidFill>
                  <a:srgbClr val="000000"/>
                </a:solidFill>
                <a:latin typeface="Arial"/>
              </a:rPr>
              <a:t>@strategyand.sg.pwc.com</a:t>
            </a:r>
          </a:p>
        </p:txBody>
      </p:sp>
      <p:pic>
        <p:nvPicPr>
          <p:cNvPr descr="D:\org\WinstonNesfield-0036vE.jpg" id="286" name="Google Shape;286;p26"/>
          <p:cNvPicPr preferRelativeResize="0"/>
          <p:nvPr/>
        </p:nvPicPr>
        <p:blipFill rotWithShape="1">
          <a:blip r:embed="rId3">
            <a:alphaModFix/>
          </a:blip>
          <a:srcRect b="0" l="5394" r="3435" t="0"/>
          <a:stretch/>
        </p:blipFill>
        <p:spPr>
          <a:xfrm>
            <a:off x="821707" y="1309770"/>
            <a:ext cx="572495" cy="769256"/>
          </a:xfrm>
          <a:prstGeom prst="rect">
            <a:avLst/>
          </a:prstGeom>
          <a:noFill/>
          <a:ln>
            <a:noFill/>
          </a:ln>
        </p:spPr>
      </p:pic>
      <p:pic>
        <p:nvPicPr>
          <p:cNvPr descr="C:\Users\552699\AppData\Local\Microsoft\Windows\Temporary Internet Files\Content.Outlook\R26CVV01\ShirishJain_bw (3).jpg" id="287" name="Google Shape;287;p26"/>
          <p:cNvPicPr preferRelativeResize="0"/>
          <p:nvPr/>
        </p:nvPicPr>
        <p:blipFill rotWithShape="1">
          <a:blip r:embed="rId4">
            <a:alphaModFix/>
          </a:blip>
          <a:srcRect b="0" l="0" r="0" t="0"/>
          <a:stretch/>
        </p:blipFill>
        <p:spPr>
          <a:xfrm flipH="1">
            <a:off x="4289615" y="1309770"/>
            <a:ext cx="569533" cy="769256"/>
          </a:xfrm>
          <a:prstGeom prst="rect">
            <a:avLst/>
          </a:prstGeom>
          <a:noFill/>
          <a:ln>
            <a:noFill/>
          </a:ln>
        </p:spPr>
      </p:pic>
      <p:pic>
        <p:nvPicPr>
          <p:cNvPr descr="C:\My Documents\2014\CV\Becky Yeoh-3.jpg" id="288" name="Google Shape;288;p26"/>
          <p:cNvPicPr preferRelativeResize="0"/>
          <p:nvPr/>
        </p:nvPicPr>
        <p:blipFill rotWithShape="1">
          <a:blip r:embed="rId5">
            <a:alphaModFix/>
          </a:blip>
          <a:srcRect b="862" l="6576" r="-427" t="-861"/>
          <a:stretch/>
        </p:blipFill>
        <p:spPr>
          <a:xfrm>
            <a:off x="823955" y="3140858"/>
            <a:ext cx="567997" cy="769256"/>
          </a:xfrm>
          <a:prstGeom prst="rect">
            <a:avLst/>
          </a:prstGeom>
          <a:noFill/>
          <a:ln>
            <a:noFill/>
          </a:ln>
        </p:spPr>
      </p:pic>
      <p:pic>
        <p:nvPicPr>
          <p:cNvPr id="289" name="Google Shape;289;p26"/>
          <p:cNvPicPr preferRelativeResize="0"/>
          <p:nvPr/>
        </p:nvPicPr>
        <p:blipFill rotWithShape="1">
          <a:blip r:embed="rId6">
            <a:alphaModFix/>
          </a:blip>
          <a:srcRect b="38232" l="21369" r="25491" t="11964"/>
          <a:stretch/>
        </p:blipFill>
        <p:spPr>
          <a:xfrm>
            <a:off x="4300795" y="3140858"/>
            <a:ext cx="547172" cy="769256"/>
          </a:xfrm>
          <a:prstGeom prst="rect">
            <a:avLst/>
          </a:prstGeom>
          <a:noFill/>
          <a:ln>
            <a:noFill/>
          </a:ln>
        </p:spPr>
      </p:pic>
      <p:pic>
        <p:nvPicPr>
          <p:cNvPr id="290" name="Google Shape;290;p26"/>
          <p:cNvPicPr preferRelativeResize="0"/>
          <p:nvPr/>
        </p:nvPicPr>
        <p:blipFill rotWithShape="1">
          <a:blip r:embed="rId7">
            <a:alphaModFix/>
          </a:blip>
          <a:srcRect b="0" l="10735" r="0" t="0"/>
          <a:stretch/>
        </p:blipFill>
        <p:spPr>
          <a:xfrm>
            <a:off x="6011629" y="3140858"/>
            <a:ext cx="589028" cy="769256"/>
          </a:xfrm>
          <a:prstGeom prst="rect">
            <a:avLst/>
          </a:prstGeom>
          <a:noFill/>
          <a:ln>
            <a:noFill/>
          </a:ln>
        </p:spPr>
      </p:pic>
      <p:pic>
        <p:nvPicPr>
          <p:cNvPr id="291" name="Google Shape;291;p26"/>
          <p:cNvPicPr preferRelativeResize="0"/>
          <p:nvPr/>
        </p:nvPicPr>
        <p:blipFill rotWithShape="1">
          <a:blip r:embed="rId8">
            <a:alphaModFix/>
          </a:blip>
          <a:srcRect b="0" l="0" r="0" t="0"/>
          <a:stretch/>
        </p:blipFill>
        <p:spPr>
          <a:xfrm>
            <a:off x="6004888" y="1309770"/>
            <a:ext cx="602511" cy="769256"/>
          </a:xfrm>
          <a:prstGeom prst="rect">
            <a:avLst/>
          </a:prstGeom>
          <a:noFill/>
          <a:ln>
            <a:noFill/>
          </a:ln>
        </p:spPr>
      </p:pic>
      <p:pic>
        <p:nvPicPr>
          <p:cNvPr descr="C:\Users\markck\Pictures\CV Photos\Daryl Mark 01.jpg" id="292" name="Google Shape;292;p26"/>
          <p:cNvPicPr preferRelativeResize="0"/>
          <p:nvPr/>
        </p:nvPicPr>
        <p:blipFill rotWithShape="1">
          <a:blip r:embed="rId9">
            <a:alphaModFix/>
          </a:blip>
          <a:srcRect b="47243" l="14187" r="18747" t="3449"/>
          <a:stretch/>
        </p:blipFill>
        <p:spPr>
          <a:xfrm>
            <a:off x="7729248" y="1309770"/>
            <a:ext cx="617314" cy="769256"/>
          </a:xfrm>
          <a:prstGeom prst="rect">
            <a:avLst/>
          </a:prstGeom>
          <a:solidFill>
            <a:srgbClr val="ECECEC"/>
          </a:solidFill>
          <a:ln>
            <a:noFill/>
          </a:ln>
        </p:spPr>
      </p:pic>
      <p:pic>
        <p:nvPicPr>
          <p:cNvPr descr="C:\Users\gohxju\Desktop\Personal\Profile Photos\Goh Xing Juen 02.jpg" id="293" name="Google Shape;293;p26"/>
          <p:cNvPicPr preferRelativeResize="0"/>
          <p:nvPr/>
        </p:nvPicPr>
        <p:blipFill rotWithShape="1">
          <a:blip r:embed="rId10">
            <a:alphaModFix/>
          </a:blip>
          <a:srcRect b="37855" l="11880" r="18691" t="1846"/>
          <a:stretch/>
        </p:blipFill>
        <p:spPr>
          <a:xfrm>
            <a:off x="2548526" y="3140858"/>
            <a:ext cx="588186" cy="769256"/>
          </a:xfrm>
          <a:prstGeom prst="rect">
            <a:avLst/>
          </a:prstGeom>
          <a:noFill/>
          <a:ln>
            <a:noFill/>
          </a:ln>
        </p:spPr>
      </p:pic>
      <p:pic>
        <p:nvPicPr>
          <p:cNvPr descr="Eduardo_Arnoni_0807" id="294" name="Google Shape;294;p26"/>
          <p:cNvPicPr preferRelativeResize="0"/>
          <p:nvPr/>
        </p:nvPicPr>
        <p:blipFill rotWithShape="1">
          <a:blip r:embed="rId11">
            <a:alphaModFix/>
          </a:blip>
          <a:srcRect b="2891" l="524" r="524" t="0"/>
          <a:stretch/>
        </p:blipFill>
        <p:spPr>
          <a:xfrm>
            <a:off x="2548526" y="1309770"/>
            <a:ext cx="589633" cy="769256"/>
          </a:xfrm>
          <a:prstGeom prst="rect">
            <a:avLst/>
          </a:prstGeom>
          <a:noFill/>
          <a:ln>
            <a:noFill/>
          </a:ln>
        </p:spPr>
      </p:pic>
      <p:pic>
        <p:nvPicPr>
          <p:cNvPr id="295" name="Google Shape;295;p26"/>
          <p:cNvPicPr preferRelativeResize="0"/>
          <p:nvPr/>
        </p:nvPicPr>
        <p:blipFill rotWithShape="1">
          <a:blip r:embed="rId12">
            <a:alphaModFix/>
          </a:blip>
          <a:srcRect b="0" l="0" r="0" t="0"/>
          <a:stretch/>
        </p:blipFill>
        <p:spPr>
          <a:xfrm>
            <a:off x="7706857" y="3140858"/>
            <a:ext cx="662096" cy="7692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44"/>
          <p:cNvPicPr preferRelativeResize="0"/>
          <p:nvPr/>
        </p:nvPicPr>
        <p:blipFill rotWithShape="1">
          <a:blip r:embed="rId3">
            <a:alphaModFix/>
          </a:blip>
          <a:srcRect b="0" l="0" r="0" t="0"/>
          <a:stretch/>
        </p:blipFill>
        <p:spPr>
          <a:xfrm>
            <a:off x="2389219" y="1399616"/>
            <a:ext cx="1968678"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sp>
        <p:nvSpPr>
          <p:cNvPr id="1001" name="Google Shape;1001;p44"/>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AgriCo's operating model and corporate structure were developed in order to maximise synergies between the Clients</a:t>
            </a:r>
            <a:endParaRPr/>
          </a:p>
        </p:txBody>
      </p:sp>
      <p:sp>
        <p:nvSpPr>
          <p:cNvPr id="1002" name="Google Shape;1002;p44"/>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1003" name="Google Shape;1003;p44"/>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cxnSp>
        <p:nvCxnSpPr>
          <p:cNvPr id="1004" name="Google Shape;1004;p44"/>
          <p:cNvCxnSpPr/>
          <p:nvPr/>
        </p:nvCxnSpPr>
        <p:spPr>
          <a:xfrm>
            <a:off x="4572000" y="1327147"/>
            <a:ext cx="0" cy="3442860"/>
          </a:xfrm>
          <a:prstGeom prst="straightConnector1">
            <a:avLst/>
          </a:prstGeom>
          <a:noFill/>
          <a:ln cap="flat" cmpd="sng" w="9525">
            <a:solidFill>
              <a:schemeClr val="dk1"/>
            </a:solidFill>
            <a:prstDash val="dash"/>
            <a:round/>
            <a:headEnd len="med" w="med" type="none"/>
            <a:tailEnd len="med" w="med" type="none"/>
          </a:ln>
        </p:spPr>
      </p:cxnSp>
      <p:sp>
        <p:nvSpPr>
          <p:cNvPr id="1005" name="Google Shape;1005;p44"/>
          <p:cNvSpPr txBox="1"/>
          <p:nvPr/>
        </p:nvSpPr>
        <p:spPr>
          <a:xfrm>
            <a:off x="311944" y="1138144"/>
            <a:ext cx="356441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the Operating Model</a:t>
            </a:r>
            <a:endParaRPr b="0" i="0" sz="1200" u="none" cap="none" strike="noStrike">
              <a:solidFill>
                <a:srgbClr val="000000"/>
              </a:solidFill>
              <a:latin typeface="Arial"/>
              <a:ea typeface="Arial"/>
              <a:cs typeface="Arial"/>
              <a:sym typeface="Arial"/>
            </a:endParaRPr>
          </a:p>
        </p:txBody>
      </p:sp>
      <p:sp>
        <p:nvSpPr>
          <p:cNvPr id="1006" name="Google Shape;1006;p44"/>
          <p:cNvSpPr txBox="1"/>
          <p:nvPr/>
        </p:nvSpPr>
        <p:spPr>
          <a:xfrm>
            <a:off x="4640104" y="1138144"/>
            <a:ext cx="356441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the Corporate Structure</a:t>
            </a:r>
            <a:endParaRPr b="0" i="0" sz="1200" u="none" cap="none" strike="noStrike">
              <a:solidFill>
                <a:srgbClr val="000000"/>
              </a:solidFill>
              <a:latin typeface="Arial"/>
              <a:ea typeface="Arial"/>
              <a:cs typeface="Arial"/>
              <a:sym typeface="Arial"/>
            </a:endParaRPr>
          </a:p>
        </p:txBody>
      </p:sp>
      <p:sp>
        <p:nvSpPr>
          <p:cNvPr id="1007" name="Google Shape;1007;p44"/>
          <p:cNvSpPr txBox="1"/>
          <p:nvPr/>
        </p:nvSpPr>
        <p:spPr>
          <a:xfrm>
            <a:off x="388620" y="2789841"/>
            <a:ext cx="4053840" cy="1822789"/>
          </a:xfrm>
          <a:prstGeom prst="rect">
            <a:avLst/>
          </a:prstGeom>
          <a:noFill/>
          <a:ln>
            <a:noFill/>
          </a:ln>
        </p:spPr>
        <p:txBody>
          <a:bodyPr anchorCtr="0" anchor="t" bIns="72000" lIns="72000" spcFirstLastPara="1" rIns="72000" wrap="square" tIns="72000">
            <a:spAutoFit/>
          </a:bodyPr>
          <a:lstStyle/>
          <a:p>
            <a:pPr indent="0" lvl="0" marL="0" marR="0" rtl="0" algn="l">
              <a:buNone/>
              <a:lnSpc>
                <a:spcPts val="990"/>
              </a:lnSpc>
              <a:spcBef>
                <a:spcPts val="0"/>
              </a:spcBef>
              <a:spcAft>
                <a:spcPts val="0"/>
              </a:spcAft>
              <a:buClr>
                <a:schemeClr val="dk1"/>
              </a:buClr>
              <a:buSzPts val="1100"/>
            </a:pPr>
            <a:r>
              <a:rPr b="1" u="sng" sz="1100">
                <a:solidFill>
                  <a:schemeClr val="dk1"/>
                </a:solidFill>
                <a:latin typeface="Arial"/>
              </a:rPr>
              <a:t>Key Takeaways</a:t>
            </a:r>
            <a:endParaRPr/>
          </a:p>
          <a:p>
            <a:pPr marL="223520" indent="-111760" algn="l">
              <a:lnSpc>
                <a:spcPts val="990"/>
              </a:lnSpc>
              <a:spcBef>
                <a:spcPts val="600"/>
              </a:spcBef>
              <a:buChar char="•"/>
            </a:pPr>
            <a:r>
              <a:rPr sz="1100">
                <a:solidFill>
                  <a:schemeClr val="dk1"/>
                </a:solidFill>
                <a:latin typeface="Arial"/>
              </a:rPr>
              <a:t>A hybrid (cross) model of a Business Unit-led and Functions-led operating model is recommended for AgriCo as support services are centralised and redundancies are avoided</a:t>
            </a:r>
          </a:p>
          <a:p>
            <a:pPr marL="223520" indent="-111760" algn="l">
              <a:lnSpc>
                <a:spcPts val="990"/>
              </a:lnSpc>
              <a:spcBef>
                <a:spcPts val="600"/>
              </a:spcBef>
              <a:buChar char="•"/>
            </a:pPr>
            <a:r>
              <a:rPr sz="1100">
                <a:solidFill>
                  <a:schemeClr val="dk1"/>
                </a:solidFill>
                <a:latin typeface="Arial"/>
              </a:rPr>
              <a:t>AgriCo's target operating model is aimed to be lean and equipped with essential “run” function for AgriCo's service offering, “change” function for products and innovation, and “enable” function for farm technology management and enterprise functions</a:t>
            </a:r>
          </a:p>
        </p:txBody>
      </p:sp>
      <p:sp>
        <p:nvSpPr>
          <p:cNvPr id="1008" name="Google Shape;1008;p44"/>
          <p:cNvSpPr txBox="1"/>
          <p:nvPr/>
        </p:nvSpPr>
        <p:spPr>
          <a:xfrm>
            <a:off x="4673918" y="2789841"/>
            <a:ext cx="4053840" cy="1518090"/>
          </a:xfrm>
          <a:prstGeom prst="rect">
            <a:avLst/>
          </a:prstGeom>
          <a:noFill/>
          <a:ln>
            <a:noFill/>
          </a:ln>
        </p:spPr>
        <p:txBody>
          <a:bodyPr anchorCtr="0" anchor="t" bIns="72000" lIns="72000" spcFirstLastPara="1" rIns="72000" wrap="square" tIns="72000">
            <a:spAutoFit/>
          </a:bodyPr>
          <a:lstStyle/>
          <a:p>
            <a:pPr indent="0" lvl="0" marL="0" marR="0" rtl="0" algn="l">
              <a:buNone/>
              <a:lnSpc>
                <a:spcPts val="990"/>
              </a:lnSpc>
              <a:spcBef>
                <a:spcPts val="0"/>
              </a:spcBef>
              <a:spcAft>
                <a:spcPts val="0"/>
              </a:spcAft>
              <a:buClr>
                <a:srgbClr val="000000"/>
              </a:buClr>
              <a:buSzPts val="1100"/>
            </a:pPr>
            <a:r>
              <a:rPr b="1" u="sng" sz="1100">
                <a:solidFill>
                  <a:srgbClr val="000000"/>
                </a:solidFill>
                <a:latin typeface="Arial"/>
              </a:rPr>
              <a:t>Key Takeaways</a:t>
            </a:r>
            <a:endParaRPr sz="1100">
              <a:solidFill>
                <a:schemeClr val="dk1"/>
              </a:solidFill>
              <a:latin typeface="Arial"/>
              <a:ea typeface="Arial"/>
              <a:cs typeface="Arial"/>
              <a:sym typeface="Arial"/>
            </a:endParaRPr>
          </a:p>
          <a:p>
            <a:pPr marL="223520" indent="-111760" algn="l">
              <a:lnSpc>
                <a:spcPts val="990"/>
              </a:lnSpc>
              <a:spcBef>
                <a:spcPts val="600"/>
              </a:spcBef>
              <a:buChar char="•"/>
            </a:pPr>
            <a:r>
              <a:rPr sz="1100">
                <a:solidFill>
                  <a:schemeClr val="dk1"/>
                </a:solidFill>
                <a:latin typeface="Arial"/>
              </a:rPr>
              <a:t>AgriCo is recommended to be a private company as it allows for independence, swift changes without ministerial approvals, and limited risks for AgriCo</a:t>
            </a:r>
          </a:p>
          <a:p>
            <a:pPr marL="223520" indent="-111760" algn="l">
              <a:lnSpc>
                <a:spcPts val="990"/>
              </a:lnSpc>
              <a:spcBef>
                <a:spcPts val="600"/>
              </a:spcBef>
              <a:buChar char="•"/>
            </a:pPr>
            <a:r>
              <a:rPr sz="1100">
                <a:solidFill>
                  <a:schemeClr val="dk1"/>
                </a:solidFill>
                <a:latin typeface="Arial"/>
              </a:rPr>
              <a:t>As a public infrastructure, AgriCo's Board of Directors will include a chairman, executive directors, shareholder representatives and independent board members from various backgrounds to uphold unbiased decision making</a:t>
            </a:r>
          </a:p>
        </p:txBody>
      </p:sp>
      <p:pic>
        <p:nvPicPr>
          <p:cNvPr id="1009" name="Google Shape;1009;p44"/>
          <p:cNvPicPr preferRelativeResize="0"/>
          <p:nvPr/>
        </p:nvPicPr>
        <p:blipFill rotWithShape="1">
          <a:blip r:embed="rId4">
            <a:alphaModFix/>
          </a:blip>
          <a:srcRect b="0" l="0" r="0" t="0"/>
          <a:stretch/>
        </p:blipFill>
        <p:spPr>
          <a:xfrm>
            <a:off x="289084" y="1405518"/>
            <a:ext cx="1906566"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10" name="Google Shape;1010;p44"/>
          <p:cNvPicPr preferRelativeResize="0"/>
          <p:nvPr/>
        </p:nvPicPr>
        <p:blipFill rotWithShape="1">
          <a:blip r:embed="rId5">
            <a:alphaModFix/>
          </a:blip>
          <a:srcRect b="0" l="0" r="0" t="0"/>
          <a:stretch/>
        </p:blipFill>
        <p:spPr>
          <a:xfrm>
            <a:off x="479476" y="1932879"/>
            <a:ext cx="1956368"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11" name="Google Shape;1011;p44"/>
          <p:cNvPicPr preferRelativeResize="0"/>
          <p:nvPr/>
        </p:nvPicPr>
        <p:blipFill rotWithShape="1">
          <a:blip r:embed="rId6">
            <a:alphaModFix/>
          </a:blip>
          <a:srcRect b="0" l="0" r="0" t="0"/>
          <a:stretch/>
        </p:blipFill>
        <p:spPr>
          <a:xfrm>
            <a:off x="2573650" y="1941854"/>
            <a:ext cx="1933429"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12" name="Google Shape;1012;p44"/>
          <p:cNvPicPr preferRelativeResize="0"/>
          <p:nvPr/>
        </p:nvPicPr>
        <p:blipFill rotWithShape="1">
          <a:blip r:embed="rId7">
            <a:alphaModFix/>
          </a:blip>
          <a:srcRect b="0" l="0" r="0" t="0"/>
          <a:stretch/>
        </p:blipFill>
        <p:spPr>
          <a:xfrm>
            <a:off x="4635818" y="1405517"/>
            <a:ext cx="1946495"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13" name="Google Shape;1013;p44"/>
          <p:cNvPicPr preferRelativeResize="0"/>
          <p:nvPr/>
        </p:nvPicPr>
        <p:blipFill rotWithShape="1">
          <a:blip r:embed="rId8">
            <a:alphaModFix/>
          </a:blip>
          <a:srcRect b="0" l="0" r="0" t="0"/>
          <a:stretch/>
        </p:blipFill>
        <p:spPr>
          <a:xfrm>
            <a:off x="6769882" y="1399615"/>
            <a:ext cx="2009643"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14" name="Google Shape;1014;p44"/>
          <p:cNvPicPr preferRelativeResize="0"/>
          <p:nvPr/>
        </p:nvPicPr>
        <p:blipFill rotWithShape="1">
          <a:blip r:embed="rId9">
            <a:alphaModFix/>
          </a:blip>
          <a:srcRect b="0" l="0" r="0" t="0"/>
          <a:stretch/>
        </p:blipFill>
        <p:spPr>
          <a:xfrm>
            <a:off x="6914260" y="1958773"/>
            <a:ext cx="1935592"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15" name="Google Shape;1015;p44"/>
          <p:cNvPicPr preferRelativeResize="0"/>
          <p:nvPr/>
        </p:nvPicPr>
        <p:blipFill rotWithShape="1">
          <a:blip r:embed="rId10">
            <a:alphaModFix/>
          </a:blip>
          <a:srcRect b="0" l="0" r="0" t="0"/>
          <a:stretch/>
        </p:blipFill>
        <p:spPr>
          <a:xfrm>
            <a:off x="4863752" y="1943595"/>
            <a:ext cx="1984394" cy="773803"/>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45"/>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The high level technical architecture and implementation roadmap were developed to aid implementation of AgriCo</a:t>
            </a:r>
            <a:endParaRPr/>
          </a:p>
        </p:txBody>
      </p:sp>
      <p:sp>
        <p:nvSpPr>
          <p:cNvPr id="1021" name="Google Shape;1021;p45"/>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1022" name="Google Shape;1022;p45"/>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1023" name="Google Shape;1023;p45"/>
          <p:cNvSpPr txBox="1"/>
          <p:nvPr/>
        </p:nvSpPr>
        <p:spPr>
          <a:xfrm>
            <a:off x="311944" y="1138144"/>
            <a:ext cx="356441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the Technical Architecture</a:t>
            </a:r>
            <a:endParaRPr b="0" i="0" sz="1200" u="none" cap="none" strike="noStrike">
              <a:solidFill>
                <a:srgbClr val="000000"/>
              </a:solidFill>
              <a:latin typeface="Arial"/>
              <a:ea typeface="Arial"/>
              <a:cs typeface="Arial"/>
              <a:sym typeface="Arial"/>
            </a:endParaRPr>
          </a:p>
        </p:txBody>
      </p:sp>
      <p:sp>
        <p:nvSpPr>
          <p:cNvPr id="1024" name="Google Shape;1024;p45"/>
          <p:cNvSpPr txBox="1"/>
          <p:nvPr/>
        </p:nvSpPr>
        <p:spPr>
          <a:xfrm>
            <a:off x="4640104" y="1138144"/>
            <a:ext cx="356441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i="0" u="none" sz="1400">
                <a:solidFill>
                  <a:srgbClr val="000000"/>
                </a:solidFill>
                <a:latin typeface="Arial"/>
              </a:rPr>
              <a:t>Overview of the Implementation Roadmap</a:t>
            </a:r>
            <a:endParaRPr b="0" i="0" sz="1200" u="none" cap="none" strike="noStrike">
              <a:solidFill>
                <a:srgbClr val="000000"/>
              </a:solidFill>
              <a:latin typeface="Arial"/>
              <a:ea typeface="Arial"/>
              <a:cs typeface="Arial"/>
              <a:sym typeface="Arial"/>
            </a:endParaRPr>
          </a:p>
        </p:txBody>
      </p:sp>
      <p:cxnSp>
        <p:nvCxnSpPr>
          <p:cNvPr id="1025" name="Google Shape;1025;p45"/>
          <p:cNvCxnSpPr/>
          <p:nvPr/>
        </p:nvCxnSpPr>
        <p:spPr>
          <a:xfrm>
            <a:off x="4572000" y="1327147"/>
            <a:ext cx="0" cy="3442860"/>
          </a:xfrm>
          <a:prstGeom prst="straightConnector1">
            <a:avLst/>
          </a:prstGeom>
          <a:noFill/>
          <a:ln cap="flat" cmpd="sng" w="9525">
            <a:solidFill>
              <a:schemeClr val="dk1"/>
            </a:solidFill>
            <a:prstDash val="dash"/>
            <a:round/>
            <a:headEnd len="med" w="med" type="none"/>
            <a:tailEnd len="med" w="med" type="none"/>
          </a:ln>
        </p:spPr>
      </p:cxnSp>
      <p:pic>
        <p:nvPicPr>
          <p:cNvPr id="1026" name="Google Shape;1026;p45"/>
          <p:cNvPicPr preferRelativeResize="0"/>
          <p:nvPr/>
        </p:nvPicPr>
        <p:blipFill rotWithShape="1">
          <a:blip r:embed="rId3">
            <a:alphaModFix/>
          </a:blip>
          <a:srcRect b="0" l="0" r="0" t="0"/>
          <a:stretch/>
        </p:blipFill>
        <p:spPr>
          <a:xfrm>
            <a:off x="4829213" y="1401173"/>
            <a:ext cx="1844402" cy="765438"/>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27" name="Google Shape;1027;p45"/>
          <p:cNvPicPr preferRelativeResize="0"/>
          <p:nvPr/>
        </p:nvPicPr>
        <p:blipFill rotWithShape="1">
          <a:blip r:embed="rId4">
            <a:alphaModFix/>
          </a:blip>
          <a:srcRect b="0" l="0" r="0" t="0"/>
          <a:stretch/>
        </p:blipFill>
        <p:spPr>
          <a:xfrm>
            <a:off x="309562" y="1401173"/>
            <a:ext cx="1859219" cy="765438"/>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28" name="Google Shape;1028;p45"/>
          <p:cNvPicPr preferRelativeResize="0"/>
          <p:nvPr/>
        </p:nvPicPr>
        <p:blipFill rotWithShape="1">
          <a:blip r:embed="rId5">
            <a:alphaModFix/>
          </a:blip>
          <a:srcRect b="0" l="0" r="0" t="0"/>
          <a:stretch/>
        </p:blipFill>
        <p:spPr>
          <a:xfrm>
            <a:off x="453744" y="1953064"/>
            <a:ext cx="1904995" cy="765438"/>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29" name="Google Shape;1029;p45"/>
          <p:cNvPicPr preferRelativeResize="0"/>
          <p:nvPr/>
        </p:nvPicPr>
        <p:blipFill rotWithShape="1">
          <a:blip r:embed="rId6">
            <a:alphaModFix/>
          </a:blip>
          <a:srcRect b="0" l="0" r="0" t="0"/>
          <a:stretch/>
        </p:blipFill>
        <p:spPr>
          <a:xfrm>
            <a:off x="2454756" y="1397812"/>
            <a:ext cx="1911458" cy="765438"/>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30" name="Google Shape;1030;p45"/>
          <p:cNvPicPr preferRelativeResize="0"/>
          <p:nvPr/>
        </p:nvPicPr>
        <p:blipFill rotWithShape="1">
          <a:blip r:embed="rId7">
            <a:alphaModFix/>
          </a:blip>
          <a:srcRect b="0" l="0" r="0" t="0"/>
          <a:stretch/>
        </p:blipFill>
        <p:spPr>
          <a:xfrm>
            <a:off x="2639510" y="1957495"/>
            <a:ext cx="1815124" cy="765438"/>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31" name="Google Shape;1031;p45"/>
          <p:cNvPicPr preferRelativeResize="0"/>
          <p:nvPr/>
        </p:nvPicPr>
        <p:blipFill rotWithShape="1">
          <a:blip r:embed="rId8">
            <a:alphaModFix/>
          </a:blip>
          <a:srcRect b="0" l="0" r="0" t="0"/>
          <a:stretch/>
        </p:blipFill>
        <p:spPr>
          <a:xfrm>
            <a:off x="4937907" y="1953064"/>
            <a:ext cx="1910360" cy="765438"/>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32" name="Google Shape;1032;p45"/>
          <p:cNvPicPr preferRelativeResize="0"/>
          <p:nvPr/>
        </p:nvPicPr>
        <p:blipFill rotWithShape="1">
          <a:blip r:embed="rId9">
            <a:alphaModFix/>
          </a:blip>
          <a:srcRect b="0" l="0" r="0" t="0"/>
          <a:stretch/>
        </p:blipFill>
        <p:spPr>
          <a:xfrm>
            <a:off x="6856095" y="1397812"/>
            <a:ext cx="1902845" cy="765438"/>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pic>
        <p:nvPicPr>
          <p:cNvPr id="1033" name="Google Shape;1033;p45"/>
          <p:cNvPicPr preferRelativeResize="0"/>
          <p:nvPr/>
        </p:nvPicPr>
        <p:blipFill rotWithShape="1">
          <a:blip r:embed="rId10">
            <a:alphaModFix/>
          </a:blip>
          <a:srcRect b="0" l="0" r="0" t="0"/>
          <a:stretch/>
        </p:blipFill>
        <p:spPr>
          <a:xfrm>
            <a:off x="7054054" y="1953064"/>
            <a:ext cx="1780383" cy="765438"/>
          </a:xfrm>
          <a:prstGeom prst="rect">
            <a:avLst/>
          </a:prstGeom>
          <a:noFill/>
          <a:ln cap="flat" cmpd="sng" w="9525">
            <a:solidFill>
              <a:srgbClr val="968C6D"/>
            </a:solidFill>
            <a:prstDash val="solid"/>
            <a:round/>
            <a:headEnd len="sm" w="sm" type="none"/>
            <a:tailEnd len="sm" w="sm" type="none"/>
          </a:ln>
          <a:effectLst>
            <a:outerShdw blurRad="50800" rotWithShape="0" algn="tl" dir="2700000" dist="38100">
              <a:srgbClr val="000000">
                <a:alpha val="40000"/>
              </a:srgbClr>
            </a:outerShdw>
          </a:effectLst>
        </p:spPr>
      </p:pic>
      <p:sp>
        <p:nvSpPr>
          <p:cNvPr id="1034" name="Google Shape;1034;p45"/>
          <p:cNvSpPr txBox="1"/>
          <p:nvPr/>
        </p:nvSpPr>
        <p:spPr>
          <a:xfrm>
            <a:off x="388620" y="2789841"/>
            <a:ext cx="4053840" cy="1899733"/>
          </a:xfrm>
          <a:prstGeom prst="rect">
            <a:avLst/>
          </a:prstGeom>
          <a:noFill/>
          <a:ln>
            <a:noFill/>
          </a:ln>
        </p:spPr>
        <p:txBody>
          <a:bodyPr anchorCtr="0" anchor="t" bIns="72000" lIns="72000" spcFirstLastPara="1" rIns="72000" wrap="square" tIns="72000">
            <a:spAutoFit/>
          </a:bodyPr>
          <a:lstStyle/>
          <a:p>
            <a:pPr indent="0" lvl="0" marL="0" marR="0" rtl="0" algn="l">
              <a:buNone/>
              <a:lnSpc>
                <a:spcPts val="990"/>
              </a:lnSpc>
              <a:spcBef>
                <a:spcPts val="0"/>
              </a:spcBef>
              <a:spcAft>
                <a:spcPts val="0"/>
              </a:spcAft>
              <a:buClr>
                <a:schemeClr val="dk1"/>
              </a:buClr>
              <a:buSzPts val="1100"/>
            </a:pPr>
            <a:r>
              <a:rPr b="1" u="sng" sz="1100">
                <a:solidFill>
                  <a:schemeClr val="dk1"/>
                </a:solidFill>
                <a:latin typeface="Arial"/>
              </a:rPr>
              <a:t>Key Takeaways</a:t>
            </a:r>
            <a:endParaRPr/>
          </a:p>
          <a:p>
            <a:pPr marL="223520" indent="-111760" algn="l">
              <a:lnSpc>
                <a:spcPts val="990"/>
              </a:lnSpc>
              <a:spcBef>
                <a:spcPts val="600"/>
              </a:spcBef>
              <a:buChar char="•"/>
            </a:pPr>
            <a:r>
              <a:rPr sz="1100">
                <a:solidFill>
                  <a:schemeClr val="dk1"/>
                </a:solidFill>
                <a:latin typeface="Arial"/>
              </a:rPr>
              <a:t>AgriCo services to include capturing produce orders, transmitting messages, and verifying and authenticating transactions to facilitating fulfilment and settlement</a:t>
            </a:r>
          </a:p>
          <a:p>
            <a:pPr marL="223520" indent="-111760" algn="l">
              <a:lnSpc>
                <a:spcPts val="990"/>
              </a:lnSpc>
              <a:spcBef>
                <a:spcPts val="600"/>
              </a:spcBef>
              <a:buChar char="•"/>
            </a:pPr>
            <a:r>
              <a:rPr sz="1100">
                <a:solidFill>
                  <a:schemeClr val="dk1"/>
                </a:solidFill>
                <a:latin typeface="Arial"/>
              </a:rPr>
              <a:t>To capture produce orders, AgriCo will leverage on existing channels (i.e. mobile app) and greenfield (i.e. IoT sensors) in order to maximise affordability, availability, scalability and traceability</a:t>
            </a:r>
          </a:p>
          <a:p>
            <a:pPr marL="223520" indent="-111760" algn="l">
              <a:lnSpc>
                <a:spcPts val="990"/>
              </a:lnSpc>
              <a:spcBef>
                <a:spcPts val="600"/>
              </a:spcBef>
              <a:buChar char="•"/>
            </a:pPr>
            <a:r>
              <a:rPr sz="1100">
                <a:solidFill>
                  <a:schemeClr val="dk1"/>
                </a:solidFill>
                <a:latin typeface="Arial"/>
              </a:rPr>
              <a:t>AgriCo will provide a seamless farm-to-table experience which includes human-to-system and system-to-system interaction</a:t>
            </a:r>
          </a:p>
        </p:txBody>
      </p:sp>
      <p:sp>
        <p:nvSpPr>
          <p:cNvPr id="1035" name="Google Shape;1035;p45"/>
          <p:cNvSpPr txBox="1"/>
          <p:nvPr/>
        </p:nvSpPr>
        <p:spPr>
          <a:xfrm>
            <a:off x="4673918" y="2789841"/>
            <a:ext cx="4053840" cy="1836638"/>
          </a:xfrm>
          <a:prstGeom prst="rect">
            <a:avLst/>
          </a:prstGeom>
          <a:noFill/>
          <a:ln>
            <a:noFill/>
          </a:ln>
        </p:spPr>
        <p:txBody>
          <a:bodyPr anchorCtr="0" anchor="t" bIns="72000" lIns="72000" spcFirstLastPara="1" rIns="72000" wrap="square" tIns="72000">
            <a:spAutoFit/>
          </a:bodyPr>
          <a:lstStyle/>
          <a:p>
            <a:pPr indent="0" lvl="0" marL="0" marR="0" rtl="0" algn="l">
              <a:buNone/>
              <a:lnSpc>
                <a:spcPts val="990"/>
              </a:lnSpc>
              <a:spcBef>
                <a:spcPts val="0"/>
              </a:spcBef>
              <a:spcAft>
                <a:spcPts val="0"/>
              </a:spcAft>
              <a:buClr>
                <a:srgbClr val="000000"/>
              </a:buClr>
              <a:buSzPts val="1100"/>
            </a:pPr>
            <a:r>
              <a:rPr b="1" u="sng" sz="1100">
                <a:solidFill>
                  <a:srgbClr val="000000"/>
                </a:solidFill>
                <a:latin typeface="Arial"/>
              </a:rPr>
              <a:t>Key Takeaways</a:t>
            </a:r>
            <a:endParaRPr sz="1100">
              <a:solidFill>
                <a:schemeClr val="dk1"/>
              </a:solidFill>
              <a:latin typeface="Arial"/>
              <a:ea typeface="Arial"/>
              <a:cs typeface="Arial"/>
              <a:sym typeface="Arial"/>
            </a:endParaRPr>
          </a:p>
          <a:p>
            <a:pPr marL="223520" indent="-111760" algn="l">
              <a:lnSpc>
                <a:spcPts val="990"/>
              </a:lnSpc>
              <a:spcBef>
                <a:spcPts val="600"/>
              </a:spcBef>
              <a:buChar char="•"/>
            </a:pPr>
            <a:r>
              <a:rPr sz="1100">
                <a:solidFill>
                  <a:schemeClr val="dk1"/>
                </a:solidFill>
                <a:latin typeface="Arial"/>
              </a:rPr>
              <a:t>As a public infrastructure, an integrated go-live model was recommended for AgriCo as stakeholder socialisation and testing runs in parallel with the traditional plan, build and run</a:t>
            </a:r>
          </a:p>
          <a:p>
            <a:pPr lvl="2" marL="670560" indent="-111760" algn="l">
              <a:lnSpc>
                <a:spcPts val="1100"/>
              </a:lnSpc>
              <a:spcBef>
                <a:spcPts val="300"/>
              </a:spcBef>
              <a:buChar char="•"/>
            </a:pPr>
            <a:r>
              <a:rPr b="0" i="0" u="none" sz="1100">
                <a:solidFill>
                  <a:schemeClr val="dk1"/>
                </a:solidFill>
                <a:latin typeface="Arial"/>
              </a:rPr>
              <a:t>Go-live for AgriCo will be fast-to-market, potentially ahead of emerging AgriTech competition</a:t>
            </a:r>
          </a:p>
          <a:p>
            <a:pPr lvl="2" marL="670560" indent="-111760" algn="l">
              <a:lnSpc>
                <a:spcPts val="1100"/>
              </a:lnSpc>
              <a:spcBef>
                <a:spcPts val="300"/>
              </a:spcBef>
              <a:buChar char="•"/>
            </a:pPr>
            <a:r>
              <a:rPr b="0" i="0" u="none" sz="1100">
                <a:solidFill>
                  <a:schemeClr val="dk1"/>
                </a:solidFill>
                <a:latin typeface="Arial"/>
              </a:rPr>
              <a:t>Flexibility in making operational refinements</a:t>
            </a:r>
          </a:p>
          <a:p>
            <a:pPr marL="223520" indent="-111760" algn="l">
              <a:lnSpc>
                <a:spcPts val="990"/>
              </a:lnSpc>
              <a:spcBef>
                <a:spcPts val="900"/>
              </a:spcBef>
              <a:buChar char="•"/>
            </a:pPr>
            <a:r>
              <a:rPr sz="1100">
                <a:solidFill>
                  <a:schemeClr val="dk1"/>
                </a:solidFill>
                <a:latin typeface="Arial"/>
              </a:rPr>
              <a:t>Support from key stakeholders in the early stages is crucial to ensure the success of AgriCo</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46"/>
          <p:cNvSpPr txBox="1"/>
          <p:nvPr>
            <p:ph idx="1" type="body"/>
          </p:nvPr>
        </p:nvSpPr>
        <p:spPr>
          <a:xfrm>
            <a:off x="317183" y="4534986"/>
            <a:ext cx="8522017" cy="387798"/>
          </a:xfrm>
          <a:prstGeom prst="rect">
            <a:avLst/>
          </a:prstGeom>
          <a:noFill/>
          <a:ln>
            <a:noFill/>
          </a:ln>
        </p:spPr>
        <p:txBody>
          <a:bodyPr anchorCtr="0" anchor="t" bIns="0" lIns="0" spcFirstLastPara="1" rIns="0" wrap="square" tIns="0">
            <a:spAutoFit/>
          </a:bodyPr>
          <a:lstStyle/>
          <a:p>
            <a:pPr indent="0" lvl="0" marL="0" rtl="0" algn="l">
              <a:buNone/>
              <a:lnSpc>
                <a:spcPts val="840"/>
              </a:lnSpc>
              <a:spcBef>
                <a:spcPts val="0"/>
              </a:spcBef>
              <a:spcAft>
                <a:spcPts val="0"/>
              </a:spcAft>
              <a:buClr>
                <a:schemeClr val="dk1"/>
              </a:buClr>
              <a:buSzPts val="800"/>
            </a:pPr>
            <a:r>
              <a:rPr sz="800"/>
              <a:t>© 2025 PwC. All rights reserved.</a:t>
            </a:r>
            <a:endParaRPr/>
          </a:p>
          <a:p>
            <a:pPr marL="0" indent="0">
              <a:lnSpc>
                <a:spcPts val="840"/>
              </a:lnSpc>
              <a:buNone/>
            </a:pPr>
            <a:r>
              <a:rPr sz="800"/>
              <a:t>PwC refers to the PwC network and/or one or more of its member firms, each of which is a separate legal entity. Please see www.pwc.com/structure for further details.</a:t>
            </a:r>
          </a:p>
        </p:txBody>
      </p:sp>
      <p:grpSp>
        <p:nvGrpSpPr>
          <p:cNvPr id="1041" name="Google Shape;1041;p46"/>
          <p:cNvGrpSpPr/>
          <p:nvPr/>
        </p:nvGrpSpPr>
        <p:grpSpPr>
          <a:xfrm>
            <a:off x="654844" y="2271713"/>
            <a:ext cx="7834312" cy="600075"/>
            <a:chOff x="654844" y="2271713"/>
            <a:chExt cx="7834312" cy="600075"/>
          </a:xfrm>
        </p:grpSpPr>
        <p:sp>
          <p:nvSpPr>
            <p:cNvPr id="1042" name="Google Shape;1042;p46"/>
            <p:cNvSpPr txBox="1"/>
            <p:nvPr/>
          </p:nvSpPr>
          <p:spPr>
            <a:xfrm>
              <a:off x="654844" y="2271713"/>
              <a:ext cx="7834312" cy="600075"/>
            </a:xfrm>
            <a:prstGeom prst="rect">
              <a:avLst/>
            </a:prstGeom>
            <a:noFill/>
            <a:ln>
              <a:noFill/>
            </a:ln>
          </p:spPr>
          <p:txBody>
            <a:bodyPr anchorCtr="0" anchor="t" bIns="45700" lIns="91425" spcFirstLastPara="1" rIns="91425" wrap="square" tIns="45700">
              <a:noAutofit/>
            </a:bodyPr>
            <a:lstStyle/>
            <a:p>
              <a:pPr indent="0" lvl="0" marL="0" marR="0" rtl="0" algn="ctr">
                <a:buNone/>
                <a:lnSpc>
                  <a:spcPts val="3600"/>
                </a:lnSpc>
                <a:spcBef>
                  <a:spcPts val="0"/>
                </a:spcBef>
                <a:spcAft>
                  <a:spcPts val="0"/>
                </a:spcAft>
                <a:buClr>
                  <a:schemeClr val="dk1"/>
                </a:buClr>
                <a:buSzPts val="3600"/>
              </a:pPr>
              <a:r>
                <a:rPr b="1" i="1" u="none" sz="3600">
                  <a:solidFill>
                    <a:schemeClr val="dk1"/>
                  </a:solidFill>
                  <a:latin typeface="Georgia"/>
                </a:rPr>
                <a:t>Strategy       Impact</a:t>
              </a:r>
              <a:endParaRPr b="1" i="0" sz="3600" u="none" cap="none" strike="noStrike">
                <a:solidFill>
                  <a:schemeClr val="dk1"/>
                </a:solidFill>
                <a:latin typeface="Georgia"/>
                <a:ea typeface="Georgia"/>
                <a:cs typeface="Georgia"/>
                <a:sym typeface="Georgia"/>
              </a:endParaRPr>
            </a:p>
          </p:txBody>
        </p:sp>
        <p:pic>
          <p:nvPicPr>
            <p:cNvPr id="1043" name="Google Shape;1043;p46"/>
            <p:cNvPicPr preferRelativeResize="0"/>
            <p:nvPr/>
          </p:nvPicPr>
          <p:blipFill rotWithShape="1">
            <a:blip r:embed="rId3">
              <a:alphaModFix/>
            </a:blip>
            <a:srcRect b="0" l="0" r="0" t="0"/>
            <a:stretch/>
          </p:blipFill>
          <p:spPr>
            <a:xfrm>
              <a:off x="4542949" y="2341522"/>
              <a:ext cx="504000" cy="5040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Project Qualification: Urban Farming Strategy for an AgriCo in South East Asia</a:t>
            </a:r>
            <a:endParaRPr/>
          </a:p>
        </p:txBody>
      </p:sp>
      <p:sp>
        <p:nvSpPr>
          <p:cNvPr id="301" name="Google Shape;301;p27"/>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302" name="Google Shape;302;p27"/>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03" name="Google Shape;303;p27"/>
          <p:cNvGraphicFramePr/>
          <p:nvPr/>
        </p:nvGraphicFramePr>
        <p:xfrm>
          <a:off x="460816" y="1272302"/>
          <a:ext cx="3000000" cy="3000000"/>
        </p:xfrm>
        <a:graphic>
          <a:graphicData uri="http://schemas.openxmlformats.org/drawingml/2006/table">
            <a:tbl>
              <a:tblPr>
                <a:noFill/>
                <a:tableStyleId>{D2C651DF-5292-4E47-9E6C-023CD9F69085}</a:tableStyleId>
              </a:tblPr>
              <a:tblGrid>
                <a:gridCol w="2739450"/>
                <a:gridCol w="2739450"/>
                <a:gridCol w="2739450"/>
              </a:tblGrid>
              <a:tr h="195900">
                <a:tc>
                  <a:txBody>
                    <a:bodyPr/>
                    <a:lstStyle/>
                    <a:p>
                      <a:pPr indent="0" lvl="0" marL="0" marR="0" rtl="0" algn="ctr">
                        <a:lnSpc>
                          <a:spcPct val="100000"/>
                        </a:lnSpc>
                        <a:spcBef>
                          <a:spcPts val="0"/>
                        </a:spcBef>
                        <a:spcAft>
                          <a:spcPts val="0"/>
                        </a:spcAft>
                        <a:buClr>
                          <a:schemeClr val="dk1"/>
                        </a:buClr>
                        <a:buSzPts val="1100"/>
                        <a:buFont typeface="Noto Sans Symbols"/>
                        <a:buNone/>
                      </a:pPr>
                      <a:r>
                        <a:rPr b="1" i="0" lang="en-US" sz="1100" u="none" cap="none" strike="noStrike">
                          <a:solidFill>
                            <a:schemeClr val="lt1"/>
                          </a:solidFill>
                          <a:latin typeface="Arial"/>
                          <a:ea typeface="Arial"/>
                          <a:cs typeface="Arial"/>
                          <a:sym typeface="Arial"/>
                        </a:rPr>
                        <a:t>Situation</a:t>
                      </a:r>
                      <a:endParaRPr/>
                    </a:p>
                  </a:txBody>
                  <a:tcPr marT="34300" marB="34300" marR="31650" marL="316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chemeClr val="dk1"/>
                        </a:buClr>
                        <a:buSzPts val="1100"/>
                        <a:buFont typeface="Noto Sans Symbols"/>
                        <a:buNone/>
                      </a:pPr>
                      <a:r>
                        <a:rPr b="1" i="0" lang="en-US" sz="1100" u="none" cap="none" strike="noStrike">
                          <a:solidFill>
                            <a:schemeClr val="lt1"/>
                          </a:solidFill>
                          <a:latin typeface="Arial"/>
                          <a:ea typeface="Arial"/>
                          <a:cs typeface="Arial"/>
                          <a:sym typeface="Arial"/>
                        </a:rPr>
                        <a:t>Actions</a:t>
                      </a:r>
                      <a:endParaRPr/>
                    </a:p>
                  </a:txBody>
                  <a:tcPr marT="34300" marB="34300" marR="31650" marL="316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chemeClr val="dk1"/>
                        </a:buClr>
                        <a:buSzPts val="1100"/>
                        <a:buFont typeface="Noto Sans Symbols"/>
                        <a:buNone/>
                      </a:pPr>
                      <a:r>
                        <a:rPr b="1" i="0" lang="en-US" sz="1100" u="none" cap="none" strike="noStrike">
                          <a:solidFill>
                            <a:schemeClr val="lt1"/>
                          </a:solidFill>
                          <a:latin typeface="Arial"/>
                          <a:ea typeface="Arial"/>
                          <a:cs typeface="Arial"/>
                          <a:sym typeface="Arial"/>
                        </a:rPr>
                        <a:t>Results achieved</a:t>
                      </a:r>
                      <a:endParaRPr/>
                    </a:p>
                  </a:txBody>
                  <a:tcPr marT="34300" marB="34300" marR="31650" marL="316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solidFill>
                  </a:tcPr>
                </a:tc>
              </a:tr>
              <a:tr h="2768025">
                <a:tc>
                  <a:txBody>
                    <a:bodyPr/>
                    <a:lstStyle/>
                    <a:p>
                      <a:pPr indent="-171450" lvl="0" marL="171450" marR="0" rtl="0" algn="l">
                        <a:lnSpc>
                          <a:spcPct val="100000"/>
                        </a:lnSpc>
                        <a:spcBef>
                          <a:spcPts val="0"/>
                        </a:spcBef>
                        <a:spcAft>
                          <a:spcPts val="0"/>
                        </a:spcAft>
                        <a:buClr>
                          <a:schemeClr val="dk1"/>
                        </a:buClr>
                        <a:buSzPts val="900"/>
                        <a:buFont typeface="Noto Sans Symbols"/>
                        <a:buNone/>
                      </a:pPr>
                      <a:r>
                        <a:rPr b="1" i="0" lang="en-US" sz="900" u="none" cap="none" strike="noStrike">
                          <a:solidFill>
                            <a:schemeClr val="dk1"/>
                          </a:solidFill>
                          <a:latin typeface="Arial"/>
                          <a:ea typeface="Arial"/>
                          <a:cs typeface="Arial"/>
                          <a:sym typeface="Arial"/>
                        </a:rPr>
                        <a:t>Clients</a:t>
                      </a:r>
                      <a:endParaRPr/>
                    </a:p>
                    <a:p>
                      <a:pPr indent="0" lvl="0" marL="0" marR="0" rtl="0" algn="l">
                        <a:lnSpc>
                          <a:spcPct val="100000"/>
                        </a:lnSpc>
                        <a:spcBef>
                          <a:spcPts val="180"/>
                        </a:spcBef>
                        <a:spcAft>
                          <a:spcPts val="0"/>
                        </a:spcAft>
                        <a:buClr>
                          <a:schemeClr val="dk1"/>
                        </a:buClr>
                        <a:buSzPts val="900"/>
                        <a:buFont typeface="Arial"/>
                        <a:buNone/>
                      </a:pPr>
                      <a:r>
                        <a:rPr b="0" i="0" lang="en-US" sz="900" u="none" cap="none" strike="noStrike">
                          <a:solidFill>
                            <a:schemeClr val="dk1"/>
                          </a:solidFill>
                          <a:latin typeface="Arial"/>
                          <a:ea typeface="Arial"/>
                          <a:cs typeface="Arial"/>
                          <a:sym typeface="Arial"/>
                        </a:rPr>
                        <a:t>Government statutory bodies in charge of national food security and agricultural development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80"/>
                        </a:spcBef>
                        <a:spcAft>
                          <a:spcPts val="0"/>
                        </a:spcAft>
                        <a:buClr>
                          <a:schemeClr val="dk1"/>
                        </a:buClr>
                        <a:buSzPts val="900"/>
                        <a:buFont typeface="Noto Sans Symbols"/>
                        <a:buNone/>
                      </a:pPr>
                      <a:r>
                        <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180"/>
                        </a:spcBef>
                        <a:spcAft>
                          <a:spcPts val="0"/>
                        </a:spcAft>
                        <a:buClr>
                          <a:schemeClr val="dk1"/>
                        </a:buClr>
                        <a:buSzPts val="900"/>
                        <a:buFont typeface="Noto Sans Symbols"/>
                        <a:buNone/>
                      </a:pPr>
                      <a:r>
                        <a:rPr b="1" i="0" lang="en-US" sz="900" u="none" cap="none" strike="noStrike">
                          <a:solidFill>
                            <a:schemeClr val="dk1"/>
                          </a:solidFill>
                          <a:latin typeface="Arial"/>
                          <a:ea typeface="Arial"/>
                          <a:cs typeface="Arial"/>
                          <a:sym typeface="Arial"/>
                        </a:rPr>
                        <a:t>Situation</a:t>
                      </a:r>
                      <a:endParaRPr/>
                    </a:p>
                    <a:p>
                      <a:pPr indent="-171450" lvl="0" marL="171450" marR="0" rtl="0" algn="l">
                        <a:lnSpc>
                          <a:spcPct val="90000"/>
                        </a:lnSpc>
                        <a:spcBef>
                          <a:spcPts val="45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Client required support to establish an AgriCo focused on urban farming to advance the nation’s food security agenda</a:t>
                      </a:r>
                      <a:endParaRPr/>
                    </a:p>
                    <a:p>
                      <a:pPr indent="-171450" lvl="0" marL="171450" marR="0" rtl="0" algn="l">
                        <a:lnSpc>
                          <a:spcPct val="90000"/>
                        </a:lnSpc>
                        <a:spcBef>
                          <a:spcPts val="45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Seeks assistance in devising the company’s value proposition, farm network architecture, target operating model, investment case, corporate structure, and implementation plan</a:t>
                      </a:r>
                      <a:endParaRPr/>
                    </a:p>
                  </a:txBody>
                  <a:tcPr marT="34300" marB="34300" marR="34300" marL="5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900"/>
                        <a:buFont typeface="Noto Sans Symbols"/>
                        <a:buNone/>
                      </a:pPr>
                      <a:r>
                        <a:rPr b="1" i="0" lang="en-US" sz="900" u="none" cap="none" strike="noStrike">
                          <a:solidFill>
                            <a:schemeClr val="dk1"/>
                          </a:solidFill>
                          <a:latin typeface="Arial"/>
                          <a:ea typeface="Arial"/>
                          <a:cs typeface="Arial"/>
                          <a:sym typeface="Arial"/>
                        </a:rPr>
                        <a:t>How Strategy&amp; helped</a:t>
                      </a:r>
                      <a:endParaRPr b="0" i="0" sz="900" u="none" cap="none" strike="noStrike">
                        <a:solidFill>
                          <a:schemeClr val="dk1"/>
                        </a:solidFill>
                        <a:latin typeface="Arial"/>
                        <a:ea typeface="Arial"/>
                        <a:cs typeface="Arial"/>
                        <a:sym typeface="Arial"/>
                      </a:endParaRPr>
                    </a:p>
                    <a:p>
                      <a:pPr indent="-171450" lvl="0" marL="171450" marR="0" rtl="0" algn="l">
                        <a:lnSpc>
                          <a:spcPct val="100000"/>
                        </a:lnSpc>
                        <a:spcBef>
                          <a:spcPts val="225"/>
                        </a:spcBef>
                        <a:spcAft>
                          <a:spcPts val="0"/>
                        </a:spcAft>
                        <a:buClr>
                          <a:schemeClr val="dk1"/>
                        </a:buClr>
                        <a:buSzPts val="900"/>
                        <a:buFont typeface="Arial"/>
                        <a:buChar char="•"/>
                      </a:pPr>
                      <a:r>
                        <a:rPr b="0" i="0" lang="en-US" sz="900" u="none" cap="none" strike="noStrike">
                          <a:solidFill>
                            <a:schemeClr val="dk1"/>
                          </a:solidFill>
                          <a:latin typeface="Arial"/>
                          <a:ea typeface="Arial"/>
                          <a:cs typeface="Arial"/>
                          <a:sym typeface="Arial"/>
                        </a:rPr>
                        <a:t>Identified emerging trends in the country’s agriculture landscape and performed competitor analysis</a:t>
                      </a:r>
                      <a:endParaRPr/>
                    </a:p>
                    <a:p>
                      <a:pPr indent="-171450" lvl="0" marL="171450" marR="0" rtl="0" algn="l">
                        <a:lnSpc>
                          <a:spcPct val="90000"/>
                        </a:lnSpc>
                        <a:spcBef>
                          <a:spcPts val="225"/>
                        </a:spcBef>
                        <a:spcAft>
                          <a:spcPts val="0"/>
                        </a:spcAft>
                        <a:buClr>
                          <a:srgbClr val="000000"/>
                        </a:buClr>
                        <a:buSzPts val="900"/>
                        <a:buFont typeface="Arial"/>
                        <a:buChar char="•"/>
                      </a:pPr>
                      <a:r>
                        <a:rPr lang="en-US" sz="900" u="none" cap="none" strike="noStrike">
                          <a:solidFill>
                            <a:srgbClr val="000000"/>
                          </a:solidFill>
                          <a:latin typeface="Arial"/>
                          <a:ea typeface="Arial"/>
                          <a:cs typeface="Arial"/>
                          <a:sym typeface="Arial"/>
                        </a:rPr>
                        <a:t>Conceptualised solutions and offerings of AgriCo to address current gaps in the local food supply market</a:t>
                      </a:r>
                      <a:endParaRPr/>
                    </a:p>
                    <a:p>
                      <a:pPr indent="-171450" lvl="0" marL="171450" marR="0" rtl="0" algn="l">
                        <a:lnSpc>
                          <a:spcPct val="90000"/>
                        </a:lnSpc>
                        <a:spcBef>
                          <a:spcPts val="225"/>
                        </a:spcBef>
                        <a:spcAft>
                          <a:spcPts val="0"/>
                        </a:spcAft>
                        <a:buClr>
                          <a:srgbClr val="000000"/>
                        </a:buClr>
                        <a:buSzPts val="900"/>
                        <a:buFont typeface="Arial"/>
                        <a:buChar char="•"/>
                      </a:pPr>
                      <a:r>
                        <a:rPr lang="en-US" sz="900" u="none" cap="none" strike="noStrike">
                          <a:solidFill>
                            <a:srgbClr val="000000"/>
                          </a:solidFill>
                          <a:latin typeface="Arial"/>
                          <a:ea typeface="Arial"/>
                          <a:cs typeface="Arial"/>
                          <a:sym typeface="Arial"/>
                        </a:rPr>
                        <a:t>Developed the high level business model, which includes target customer segments, supply chain journeys and adoption levers</a:t>
                      </a:r>
                      <a:endParaRPr/>
                    </a:p>
                    <a:p>
                      <a:pPr indent="-171450" lvl="0" marL="171450" marR="0" rtl="0" algn="l">
                        <a:lnSpc>
                          <a:spcPct val="90000"/>
                        </a:lnSpc>
                        <a:spcBef>
                          <a:spcPts val="225"/>
                        </a:spcBef>
                        <a:spcAft>
                          <a:spcPts val="0"/>
                        </a:spcAft>
                        <a:buClr>
                          <a:srgbClr val="000000"/>
                        </a:buClr>
                        <a:buSzPts val="900"/>
                        <a:buFont typeface="Arial"/>
                        <a:buChar char="•"/>
                      </a:pPr>
                      <a:r>
                        <a:rPr lang="en-US" sz="900" u="none" cap="none" strike="noStrike">
                          <a:solidFill>
                            <a:srgbClr val="000000"/>
                          </a:solidFill>
                          <a:latin typeface="Arial"/>
                          <a:ea typeface="Arial"/>
                          <a:cs typeface="Arial"/>
                          <a:sym typeface="Arial"/>
                        </a:rPr>
                        <a:t>Determined the target operating model; identified core functions required for AgriCo</a:t>
                      </a:r>
                      <a:endParaRPr sz="900" u="none" cap="none" strike="noStrike">
                        <a:solidFill>
                          <a:srgbClr val="000000"/>
                        </a:solidFill>
                        <a:latin typeface="Arial"/>
                        <a:ea typeface="Arial"/>
                        <a:cs typeface="Arial"/>
                        <a:sym typeface="Arial"/>
                      </a:endParaRPr>
                    </a:p>
                    <a:p>
                      <a:pPr indent="-171450" lvl="0" marL="171450" marR="0" rtl="0" algn="l">
                        <a:lnSpc>
                          <a:spcPct val="90000"/>
                        </a:lnSpc>
                        <a:spcBef>
                          <a:spcPts val="225"/>
                        </a:spcBef>
                        <a:spcAft>
                          <a:spcPts val="0"/>
                        </a:spcAft>
                        <a:buClr>
                          <a:srgbClr val="000000"/>
                        </a:buClr>
                        <a:buSzPts val="900"/>
                        <a:buFont typeface="Arial"/>
                        <a:buChar char="•"/>
                      </a:pPr>
                      <a:r>
                        <a:rPr lang="en-US" sz="900" u="none" cap="none" strike="noStrike">
                          <a:solidFill>
                            <a:srgbClr val="000000"/>
                          </a:solidFill>
                          <a:latin typeface="Arial"/>
                          <a:ea typeface="Arial"/>
                          <a:cs typeface="Arial"/>
                          <a:sym typeface="Arial"/>
                        </a:rPr>
                        <a:t>Assessed joint-venture corporate structure options for AgriCo, including legal and board structure</a:t>
                      </a:r>
                      <a:endParaRPr/>
                    </a:p>
                    <a:p>
                      <a:pPr indent="-171450" lvl="0" marL="171450" marR="0" rtl="0" algn="l">
                        <a:lnSpc>
                          <a:spcPct val="90000"/>
                        </a:lnSpc>
                        <a:spcBef>
                          <a:spcPts val="225"/>
                        </a:spcBef>
                        <a:spcAft>
                          <a:spcPts val="0"/>
                        </a:spcAft>
                        <a:buClr>
                          <a:srgbClr val="000000"/>
                        </a:buClr>
                        <a:buSzPts val="900"/>
                        <a:buFont typeface="Arial"/>
                        <a:buChar char="•"/>
                      </a:pPr>
                      <a:r>
                        <a:rPr lang="en-US" sz="900" u="none" cap="none" strike="noStrike">
                          <a:solidFill>
                            <a:srgbClr val="000000"/>
                          </a:solidFill>
                          <a:latin typeface="Arial"/>
                          <a:ea typeface="Arial"/>
                          <a:cs typeface="Arial"/>
                          <a:sym typeface="Arial"/>
                        </a:rPr>
                        <a:t>Devised the implementation roadmap, including considerations for go-live models, go-to-market strategy, joint-venture partner selection, and stakeholder management</a:t>
                      </a:r>
                      <a:endParaRPr b="0" i="0" sz="900" u="none" cap="none" strike="noStrike">
                        <a:solidFill>
                          <a:schemeClr val="dk1"/>
                        </a:solidFill>
                        <a:latin typeface="Arial"/>
                        <a:ea typeface="Arial"/>
                        <a:cs typeface="Arial"/>
                        <a:sym typeface="Arial"/>
                      </a:endParaRPr>
                    </a:p>
                    <a:p>
                      <a:pPr indent="-171450" lvl="0" marL="171450" marR="0" rtl="0" algn="l">
                        <a:lnSpc>
                          <a:spcPct val="100000"/>
                        </a:lnSpc>
                        <a:spcBef>
                          <a:spcPts val="225"/>
                        </a:spcBef>
                        <a:spcAft>
                          <a:spcPts val="0"/>
                        </a:spcAft>
                        <a:buClr>
                          <a:schemeClr val="dk1"/>
                        </a:buClr>
                        <a:buSzPts val="900"/>
                        <a:buFont typeface="Arial"/>
                        <a:buChar char="•"/>
                      </a:pPr>
                      <a:r>
                        <a:rPr b="0" i="0" lang="en-US" sz="900" u="none" cap="none" strike="noStrike">
                          <a:solidFill>
                            <a:schemeClr val="dk1"/>
                          </a:solidFill>
                          <a:latin typeface="Arial"/>
                          <a:ea typeface="Arial"/>
                          <a:cs typeface="Arial"/>
                          <a:sym typeface="Arial"/>
                        </a:rPr>
                        <a:t>Developed case studies of global urban farming leaders in order to aid decision-making for the Clients</a:t>
                      </a:r>
                      <a:endParaRPr/>
                    </a:p>
                  </a:txBody>
                  <a:tcPr marT="34300" marB="34300" marR="34300" marL="5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171450" lvl="0" marL="171450" marR="0" rtl="0" algn="l">
                        <a:lnSpc>
                          <a:spcPct val="90000"/>
                        </a:lnSpc>
                        <a:spcBef>
                          <a:spcPts val="0"/>
                        </a:spcBef>
                        <a:spcAft>
                          <a:spcPts val="0"/>
                        </a:spcAft>
                        <a:buClr>
                          <a:srgbClr val="000000"/>
                        </a:buClr>
                        <a:buSzPts val="900"/>
                        <a:buFont typeface="Arial"/>
                        <a:buChar char="•"/>
                      </a:pPr>
                      <a:r>
                        <a:rPr lang="en-US" sz="900" u="none" cap="none" strike="noStrike">
                          <a:solidFill>
                            <a:srgbClr val="000000"/>
                          </a:solidFill>
                          <a:latin typeface="Arial"/>
                          <a:ea typeface="Arial"/>
                          <a:cs typeface="Arial"/>
                          <a:sym typeface="Arial"/>
                        </a:rPr>
                        <a:t>Delivered a high level blueprint to establish an urban farming AgriCo</a:t>
                      </a:r>
                      <a:endParaRPr sz="900" u="none" cap="none" strike="noStrike">
                        <a:solidFill>
                          <a:srgbClr val="000000"/>
                        </a:solidFill>
                        <a:latin typeface="Arial"/>
                        <a:ea typeface="Arial"/>
                        <a:cs typeface="Arial"/>
                        <a:sym typeface="Arial"/>
                      </a:endParaRPr>
                    </a:p>
                    <a:p>
                      <a:pPr indent="-171450" lvl="0" marL="171450" marR="0" rtl="0" algn="l">
                        <a:lnSpc>
                          <a:spcPct val="90000"/>
                        </a:lnSpc>
                        <a:spcBef>
                          <a:spcPts val="300"/>
                        </a:spcBef>
                        <a:spcAft>
                          <a:spcPts val="0"/>
                        </a:spcAft>
                        <a:buClr>
                          <a:srgbClr val="000000"/>
                        </a:buClr>
                        <a:buSzPts val="900"/>
                        <a:buFont typeface="Arial"/>
                        <a:buChar char="•"/>
                      </a:pPr>
                      <a:r>
                        <a:rPr lang="en-US" sz="900" u="none" cap="none" strike="noStrike">
                          <a:solidFill>
                            <a:srgbClr val="000000"/>
                          </a:solidFill>
                          <a:latin typeface="Arial"/>
                          <a:ea typeface="Arial"/>
                          <a:cs typeface="Arial"/>
                          <a:sym typeface="Arial"/>
                        </a:rPr>
                        <a:t>Outcome will be presented to the ministry of sustainability and food security in the country</a:t>
                      </a:r>
                      <a:endParaRPr/>
                    </a:p>
                  </a:txBody>
                  <a:tcPr marT="34300" marB="34300" marR="34300" marL="548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309562" y="222576"/>
            <a:ext cx="8605838"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In support of country's Smart Food Security agenda, client aims to establish an AgriCo to further drive urban farming adoption</a:t>
            </a:r>
            <a:endParaRPr/>
          </a:p>
        </p:txBody>
      </p:sp>
      <p:sp>
        <p:nvSpPr>
          <p:cNvPr id="309" name="Google Shape;309;p28"/>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310" name="Google Shape;310;p28"/>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311" name="Google Shape;311;p28"/>
          <p:cNvSpPr txBox="1"/>
          <p:nvPr/>
        </p:nvSpPr>
        <p:spPr>
          <a:xfrm>
            <a:off x="4200958" y="1152063"/>
            <a:ext cx="4616823"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chemeClr val="dk1"/>
              </a:buClr>
              <a:buSzPts val="1400"/>
            </a:pPr>
            <a:r>
              <a:rPr b="1" sz="1400">
                <a:solidFill>
                  <a:schemeClr val="dk1"/>
                </a:solidFill>
                <a:latin typeface="Arial"/>
              </a:rPr>
              <a:t>Clients Objectives</a:t>
            </a:r>
            <a:endParaRPr b="1" sz="1400">
              <a:solidFill>
                <a:schemeClr val="dk1"/>
              </a:solidFill>
              <a:latin typeface="Arial"/>
              <a:ea typeface="Arial"/>
              <a:cs typeface="Arial"/>
              <a:sym typeface="Arial"/>
            </a:endParaRPr>
          </a:p>
        </p:txBody>
      </p:sp>
      <p:sp>
        <p:nvSpPr>
          <p:cNvPr id="312" name="Google Shape;312;p28"/>
          <p:cNvSpPr txBox="1"/>
          <p:nvPr/>
        </p:nvSpPr>
        <p:spPr>
          <a:xfrm>
            <a:off x="309562" y="1152063"/>
            <a:ext cx="4616823"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chemeClr val="dk1"/>
              </a:buClr>
              <a:buSzPts val="1400"/>
            </a:pPr>
            <a:r>
              <a:rPr b="1" sz="1400">
                <a:solidFill>
                  <a:schemeClr val="dk1"/>
                </a:solidFill>
                <a:latin typeface="Arial"/>
              </a:rPr>
              <a:t>Country Food Security Target</a:t>
            </a:r>
            <a:endParaRPr b="1" sz="1400">
              <a:solidFill>
                <a:schemeClr val="dk1"/>
              </a:solidFill>
              <a:latin typeface="Arial"/>
              <a:ea typeface="Arial"/>
              <a:cs typeface="Arial"/>
              <a:sym typeface="Arial"/>
            </a:endParaRPr>
          </a:p>
        </p:txBody>
      </p:sp>
      <p:grpSp>
        <p:nvGrpSpPr>
          <p:cNvPr id="313" name="Google Shape;313;p28"/>
          <p:cNvGrpSpPr/>
          <p:nvPr/>
        </p:nvGrpSpPr>
        <p:grpSpPr>
          <a:xfrm>
            <a:off x="417707" y="1554480"/>
            <a:ext cx="3492818" cy="2762623"/>
            <a:chOff x="309562" y="1554480"/>
            <a:chExt cx="3492818" cy="2762623"/>
          </a:xfrm>
        </p:grpSpPr>
        <p:sp>
          <p:nvSpPr>
            <p:cNvPr id="314" name="Google Shape;314;p28"/>
            <p:cNvSpPr txBox="1"/>
            <p:nvPr/>
          </p:nvSpPr>
          <p:spPr>
            <a:xfrm>
              <a:off x="309562" y="1554480"/>
              <a:ext cx="3492818" cy="2492990"/>
            </a:xfrm>
            <a:prstGeom prst="rect">
              <a:avLst/>
            </a:prstGeom>
            <a:noFill/>
            <a:ln>
              <a:noFill/>
            </a:ln>
          </p:spPr>
          <p:txBody>
            <a:bodyPr anchorCtr="0" anchor="t" bIns="0" lIns="0" spcFirstLastPara="1" rIns="0" wrap="square" tIns="0">
              <a:spAutoFit/>
            </a:bodyPr>
            <a:lstStyle/>
            <a:p>
              <a:pPr indent="-182880" marL="365760" marR="0" rtl="0" algn="l">
                <a:spcBef>
                  <a:spcPts val="0"/>
                </a:spcBef>
                <a:spcAft>
                  <a:spcPts val="0"/>
                </a:spcAft>
                <a:buClr>
                  <a:srgbClr val="00B050"/>
                </a:buClr>
                <a:buSzPts val="2160"/>
                <a:buChar char="•"/>
              </a:pPr>
              <a:r>
                <a:rPr b="1" sz="1800">
                  <a:solidFill>
                    <a:schemeClr val="dk1"/>
                  </a:solidFill>
                  <a:latin typeface="Arial"/>
                </a:rPr>
                <a:t>Interoperable farming system</a:t>
              </a:r>
              <a:endParaRPr/>
            </a:p>
            <a:p>
              <a:pPr marL="365760" indent="-182880" algn="l">
                <a:spcBef>
                  <a:spcPts val="3600"/>
                </a:spcBef>
                <a:buChar char="•"/>
              </a:pPr>
              <a:r>
                <a:rPr b="1" sz="1800">
                  <a:solidFill>
                    <a:schemeClr val="dk1"/>
                  </a:solidFill>
                  <a:latin typeface="Arial"/>
                </a:rPr>
                <a:t>Simple distribution network</a:t>
              </a:r>
            </a:p>
            <a:p>
              <a:pPr marL="365760" indent="-182880" algn="l">
                <a:spcBef>
                  <a:spcPts val="3600"/>
                </a:spcBef>
                <a:buChar char="•"/>
              </a:pPr>
              <a:r>
                <a:rPr b="1" sz="1800">
                  <a:solidFill>
                    <a:schemeClr val="dk1"/>
                  </a:solidFill>
                  <a:latin typeface="Arial"/>
                </a:rPr>
                <a:t>Faster harvest cycles</a:t>
              </a:r>
            </a:p>
            <a:p>
              <a:pPr marL="365760" indent="-182880" algn="l">
                <a:spcBef>
                  <a:spcPts val="3600"/>
                </a:spcBef>
                <a:buChar char="•"/>
              </a:pPr>
              <a:r>
                <a:rPr b="1" sz="1800">
                  <a:solidFill>
                    <a:schemeClr val="dk1"/>
                  </a:solidFill>
                  <a:latin typeface="Arial"/>
                </a:rPr>
                <a:t>Safer produce standards</a:t>
              </a:r>
            </a:p>
          </p:txBody>
        </p:sp>
        <p:sp>
          <p:nvSpPr>
            <p:cNvPr id="315" name="Google Shape;315;p28"/>
            <p:cNvSpPr txBox="1"/>
            <p:nvPr/>
          </p:nvSpPr>
          <p:spPr>
            <a:xfrm flipH="1">
              <a:off x="607282" y="1819551"/>
              <a:ext cx="2875057" cy="3077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i="1" sz="1000">
                  <a:solidFill>
                    <a:schemeClr val="dk1"/>
                  </a:solidFill>
                  <a:latin typeface="Arial"/>
                </a:rPr>
                <a:t>Higher accessibility and acceptance for consumers and businesses</a:t>
              </a:r>
              <a:endParaRPr i="1" sz="1000">
                <a:solidFill>
                  <a:schemeClr val="dk1"/>
                </a:solidFill>
                <a:latin typeface="Arial"/>
                <a:ea typeface="Arial"/>
                <a:cs typeface="Arial"/>
                <a:sym typeface="Arial"/>
              </a:endParaRPr>
            </a:p>
          </p:txBody>
        </p:sp>
        <p:sp>
          <p:nvSpPr>
            <p:cNvPr id="316" name="Google Shape;316;p28"/>
            <p:cNvSpPr txBox="1"/>
            <p:nvPr/>
          </p:nvSpPr>
          <p:spPr>
            <a:xfrm flipH="1">
              <a:off x="607282" y="2591190"/>
              <a:ext cx="2875057" cy="3077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i="1" sz="1000">
                  <a:solidFill>
                    <a:schemeClr val="dk1"/>
                  </a:solidFill>
                  <a:latin typeface="Arial"/>
                </a:rPr>
                <a:t>A simplified distribution system to increase competitiveness and efficiency for users</a:t>
              </a:r>
              <a:endParaRPr i="1" sz="1000">
                <a:solidFill>
                  <a:schemeClr val="dk1"/>
                </a:solidFill>
                <a:latin typeface="Arial"/>
                <a:ea typeface="Arial"/>
                <a:cs typeface="Arial"/>
                <a:sym typeface="Arial"/>
              </a:endParaRPr>
            </a:p>
          </p:txBody>
        </p:sp>
        <p:sp>
          <p:nvSpPr>
            <p:cNvPr id="317" name="Google Shape;317;p28"/>
            <p:cNvSpPr txBox="1"/>
            <p:nvPr/>
          </p:nvSpPr>
          <p:spPr>
            <a:xfrm flipH="1">
              <a:off x="607282" y="3285181"/>
              <a:ext cx="2875057" cy="3077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i="1" sz="1000">
                  <a:solidFill>
                    <a:schemeClr val="dk1"/>
                  </a:solidFill>
                  <a:latin typeface="Arial"/>
                </a:rPr>
                <a:t>Increased speed of harvest-to-table via controlled environment agriculture</a:t>
              </a:r>
              <a:endParaRPr i="1" sz="1000">
                <a:solidFill>
                  <a:schemeClr val="dk1"/>
                </a:solidFill>
                <a:latin typeface="Arial"/>
                <a:ea typeface="Arial"/>
                <a:cs typeface="Arial"/>
                <a:sym typeface="Arial"/>
              </a:endParaRPr>
            </a:p>
          </p:txBody>
        </p:sp>
        <p:sp>
          <p:nvSpPr>
            <p:cNvPr id="318" name="Google Shape;318;p28"/>
            <p:cNvSpPr txBox="1"/>
            <p:nvPr/>
          </p:nvSpPr>
          <p:spPr>
            <a:xfrm flipH="1">
              <a:off x="607282" y="4009326"/>
              <a:ext cx="2875057" cy="3077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i="1" sz="1000">
                  <a:solidFill>
                    <a:schemeClr val="dk1"/>
                  </a:solidFill>
                  <a:latin typeface="Arial"/>
                </a:rPr>
                <a:t>A fully regulated food safety environment (e.g. establishment of the Food Standards Council)</a:t>
              </a:r>
              <a:endParaRPr/>
            </a:p>
          </p:txBody>
        </p:sp>
      </p:grpSp>
      <p:sp>
        <p:nvSpPr>
          <p:cNvPr id="319" name="Google Shape;319;p28"/>
          <p:cNvSpPr/>
          <p:nvPr/>
        </p:nvSpPr>
        <p:spPr>
          <a:xfrm rot="5400000">
            <a:off x="2356762" y="2752429"/>
            <a:ext cx="3175000" cy="293077"/>
          </a:xfrm>
          <a:prstGeom prst="triangle">
            <a:avLst>
              <a:gd fmla="val 50000" name="adj"/>
            </a:avLst>
          </a:prstGeom>
          <a:solidFill>
            <a:schemeClr val="accent3"/>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320" name="Google Shape;320;p28"/>
          <p:cNvSpPr txBox="1"/>
          <p:nvPr/>
        </p:nvSpPr>
        <p:spPr>
          <a:xfrm>
            <a:off x="4401754" y="1554480"/>
            <a:ext cx="4224086" cy="3046988"/>
          </a:xfrm>
          <a:prstGeom prst="rect">
            <a:avLst/>
          </a:prstGeom>
          <a:noFill/>
          <a:ln>
            <a:noFill/>
          </a:ln>
        </p:spPr>
        <p:txBody>
          <a:bodyPr anchorCtr="0" anchor="t" bIns="0" lIns="0" spcFirstLastPara="1" rIns="0" wrap="square" tIns="0">
            <a:spAutoFit/>
          </a:bodyPr>
          <a:lstStyle/>
          <a:p>
            <a:pPr indent="-121920" marL="243840" marR="0" rtl="0" algn="l">
              <a:spcBef>
                <a:spcPts val="0"/>
              </a:spcBef>
              <a:spcAft>
                <a:spcPts val="0"/>
              </a:spcAft>
              <a:buClr>
                <a:schemeClr val="dk1"/>
              </a:buClr>
              <a:buSzPts val="1200"/>
              <a:buChar char="•"/>
            </a:pPr>
            <a:r>
              <a:rPr sz="1200">
                <a:solidFill>
                  <a:schemeClr val="dk1"/>
                </a:solidFill>
                <a:latin typeface="Arial"/>
              </a:rPr>
              <a:t>Develop a national urban farming solution through AgriCo that aims to:</a:t>
            </a:r>
            <a:endParaRPr/>
          </a:p>
          <a:p>
            <a:pPr lvl="1" marL="487680" indent="-121920" algn="l">
              <a:spcBef>
                <a:spcPts val="600"/>
              </a:spcBef>
              <a:buChar char="•"/>
            </a:pPr>
            <a:r>
              <a:rPr b="0" i="0" u="none" sz="1200">
                <a:solidFill>
                  <a:schemeClr val="dk1"/>
                </a:solidFill>
                <a:latin typeface="Arial"/>
              </a:rPr>
              <a:t>Promote vertical farming for retail and restaurant supply chains</a:t>
            </a:r>
          </a:p>
          <a:p>
            <a:pPr lvl="1" marL="487680" indent="-121920" algn="l">
              <a:spcBef>
                <a:spcPts val="600"/>
              </a:spcBef>
              <a:buChar char="•"/>
            </a:pPr>
            <a:r>
              <a:rPr b="0" i="0" u="none" sz="1200">
                <a:solidFill>
                  <a:schemeClr val="dk1"/>
                </a:solidFill>
                <a:latin typeface="Arial"/>
              </a:rPr>
              <a:t>Support food banks and the social sector</a:t>
            </a:r>
          </a:p>
          <a:p>
            <a:pPr marL="243840" indent="-121920" algn="l">
              <a:spcBef>
                <a:spcPts val="600"/>
              </a:spcBef>
              <a:buChar char="•"/>
            </a:pPr>
            <a:r>
              <a:rPr sz="1200">
                <a:solidFill>
                  <a:schemeClr val="dk1"/>
                </a:solidFill>
                <a:latin typeface="Arial"/>
              </a:rPr>
              <a:t>Establish a forward-looking view (including emerging and key trends) of the agriculture landscape</a:t>
            </a:r>
          </a:p>
          <a:p>
            <a:pPr marL="243840" indent="-121920" algn="l">
              <a:spcBef>
                <a:spcPts val="600"/>
              </a:spcBef>
              <a:buChar char="•"/>
            </a:pPr>
            <a:r>
              <a:rPr sz="1200">
                <a:solidFill>
                  <a:schemeClr val="dk1"/>
                </a:solidFill>
                <a:latin typeface="Arial"/>
              </a:rPr>
              <a:t>Determine the ways-to-play (incl. op model, target markets) for AgriCo to accelerate adoption of local produce</a:t>
            </a:r>
          </a:p>
          <a:p>
            <a:pPr marL="243840" indent="-121920" algn="l">
              <a:spcBef>
                <a:spcPts val="600"/>
              </a:spcBef>
              <a:buChar char="•"/>
            </a:pPr>
            <a:r>
              <a:rPr sz="1200">
                <a:solidFill>
                  <a:schemeClr val="dk1"/>
                </a:solidFill>
                <a:latin typeface="Arial"/>
              </a:rPr>
              <a:t>Design infrastructure that is future ready by exploring all relevant current and potential technologies – assess suitability of existing national farming infrastructure</a:t>
            </a:r>
          </a:p>
          <a:p>
            <a:pPr marL="243840" indent="-121920" algn="l">
              <a:spcBef>
                <a:spcPts val="600"/>
              </a:spcBef>
              <a:buChar char="•"/>
            </a:pPr>
            <a:r>
              <a:rPr sz="1200">
                <a:solidFill>
                  <a:schemeClr val="dk1"/>
                </a:solidFill>
                <a:latin typeface="Arial"/>
              </a:rPr>
              <a:t>Explore opportunities to leverage on existing investments for the collaboration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9"/>
          <p:cNvSpPr/>
          <p:nvPr/>
        </p:nvSpPr>
        <p:spPr>
          <a:xfrm>
            <a:off x="309562" y="1375307"/>
            <a:ext cx="2728339" cy="229298"/>
          </a:xfrm>
          <a:prstGeom prst="rect">
            <a:avLst/>
          </a:prstGeom>
          <a:solidFill>
            <a:srgbClr val="82141E"/>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200">
                <a:solidFill>
                  <a:schemeClr val="lt1"/>
                </a:solidFill>
                <a:latin typeface="Arial"/>
              </a:rPr>
              <a:t>Indoor Vertical Farms</a:t>
            </a:r>
            <a:endParaRPr b="1" sz="1200">
              <a:solidFill>
                <a:schemeClr val="lt1"/>
              </a:solidFill>
              <a:latin typeface="Arial"/>
              <a:ea typeface="Arial"/>
              <a:cs typeface="Arial"/>
              <a:sym typeface="Arial"/>
            </a:endParaRPr>
          </a:p>
        </p:txBody>
      </p:sp>
      <p:sp>
        <p:nvSpPr>
          <p:cNvPr id="326" name="Google Shape;326;p29"/>
          <p:cNvSpPr txBox="1"/>
          <p:nvPr/>
        </p:nvSpPr>
        <p:spPr>
          <a:xfrm>
            <a:off x="309562" y="1634028"/>
            <a:ext cx="2728339" cy="338554"/>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100">
                <a:solidFill>
                  <a:schemeClr val="dk1"/>
                </a:solidFill>
                <a:latin typeface="Arial"/>
              </a:rPr>
              <a:t>Produce grown and distributed directly by operator to consumer</a:t>
            </a:r>
            <a:endParaRPr/>
          </a:p>
        </p:txBody>
      </p:sp>
      <p:sp>
        <p:nvSpPr>
          <p:cNvPr id="327" name="Google Shape;327;p29"/>
          <p:cNvSpPr/>
          <p:nvPr/>
        </p:nvSpPr>
        <p:spPr>
          <a:xfrm>
            <a:off x="3221337" y="1375307"/>
            <a:ext cx="2728339" cy="229298"/>
          </a:xfrm>
          <a:prstGeom prst="rect">
            <a:avLst/>
          </a:prstGeom>
          <a:solidFill>
            <a:srgbClr val="82141E"/>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200">
                <a:solidFill>
                  <a:schemeClr val="lt1"/>
                </a:solidFill>
                <a:latin typeface="Arial"/>
              </a:rPr>
              <a:t>Rooftop Greenhouses</a:t>
            </a:r>
            <a:endParaRPr b="1" sz="1200">
              <a:solidFill>
                <a:schemeClr val="lt1"/>
              </a:solidFill>
              <a:latin typeface="Arial"/>
              <a:ea typeface="Arial"/>
              <a:cs typeface="Arial"/>
              <a:sym typeface="Arial"/>
            </a:endParaRPr>
          </a:p>
        </p:txBody>
      </p:sp>
      <p:sp>
        <p:nvSpPr>
          <p:cNvPr id="328" name="Google Shape;328;p29"/>
          <p:cNvSpPr txBox="1"/>
          <p:nvPr/>
        </p:nvSpPr>
        <p:spPr>
          <a:xfrm>
            <a:off x="3221337" y="1634028"/>
            <a:ext cx="2728339" cy="507831"/>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100">
                <a:solidFill>
                  <a:schemeClr val="dk1"/>
                </a:solidFill>
                <a:latin typeface="Arial"/>
              </a:rPr>
              <a:t>Operators grow and distribute produce. Distribution is dependent on a specific network and delivery arrangement</a:t>
            </a:r>
            <a:endParaRPr/>
          </a:p>
        </p:txBody>
      </p:sp>
      <p:cxnSp>
        <p:nvCxnSpPr>
          <p:cNvPr id="329" name="Google Shape;329;p29"/>
          <p:cNvCxnSpPr/>
          <p:nvPr/>
        </p:nvCxnSpPr>
        <p:spPr>
          <a:xfrm>
            <a:off x="3129619" y="1414459"/>
            <a:ext cx="0" cy="3288548"/>
          </a:xfrm>
          <a:prstGeom prst="straightConnector1">
            <a:avLst/>
          </a:prstGeom>
          <a:noFill/>
          <a:ln cap="flat" cmpd="sng" w="9525">
            <a:solidFill>
              <a:schemeClr val="dk1"/>
            </a:solidFill>
            <a:prstDash val="dash"/>
            <a:round/>
            <a:headEnd len="med" w="med" type="none"/>
            <a:tailEnd len="med" w="med" type="none"/>
          </a:ln>
        </p:spPr>
      </p:cxnSp>
      <p:cxnSp>
        <p:nvCxnSpPr>
          <p:cNvPr id="330" name="Google Shape;330;p29"/>
          <p:cNvCxnSpPr/>
          <p:nvPr/>
        </p:nvCxnSpPr>
        <p:spPr>
          <a:xfrm>
            <a:off x="6041394" y="1414459"/>
            <a:ext cx="0" cy="2426263"/>
          </a:xfrm>
          <a:prstGeom prst="straightConnector1">
            <a:avLst/>
          </a:prstGeom>
          <a:noFill/>
          <a:ln cap="flat" cmpd="sng" w="9525">
            <a:solidFill>
              <a:schemeClr val="dk1"/>
            </a:solidFill>
            <a:prstDash val="dash"/>
            <a:round/>
            <a:headEnd len="med" w="med" type="none"/>
            <a:tailEnd len="med" w="med" type="none"/>
          </a:ln>
        </p:spPr>
      </p:cxnSp>
      <p:sp>
        <p:nvSpPr>
          <p:cNvPr id="331" name="Google Shape;331;p29"/>
          <p:cNvSpPr/>
          <p:nvPr/>
        </p:nvSpPr>
        <p:spPr>
          <a:xfrm>
            <a:off x="6129260" y="1375307"/>
            <a:ext cx="2701326" cy="229298"/>
          </a:xfrm>
          <a:prstGeom prst="rect">
            <a:avLst/>
          </a:prstGeom>
          <a:solidFill>
            <a:srgbClr val="82141E"/>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200">
                <a:solidFill>
                  <a:schemeClr val="lt1"/>
                </a:solidFill>
                <a:latin typeface="Arial"/>
              </a:rPr>
              <a:t>Community Gardens (or more)</a:t>
            </a:r>
            <a:endParaRPr b="1" sz="1200">
              <a:solidFill>
                <a:schemeClr val="lt1"/>
              </a:solidFill>
              <a:latin typeface="Arial"/>
              <a:ea typeface="Arial"/>
              <a:cs typeface="Arial"/>
              <a:sym typeface="Arial"/>
            </a:endParaRPr>
          </a:p>
        </p:txBody>
      </p:sp>
      <p:sp>
        <p:nvSpPr>
          <p:cNvPr id="332" name="Google Shape;332;p29"/>
          <p:cNvSpPr txBox="1"/>
          <p:nvPr/>
        </p:nvSpPr>
        <p:spPr>
          <a:xfrm>
            <a:off x="6129260" y="1634028"/>
            <a:ext cx="2701326" cy="507831"/>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100">
                <a:solidFill>
                  <a:schemeClr val="dk1"/>
                </a:solidFill>
                <a:latin typeface="Arial"/>
              </a:rPr>
              <a:t>Operators only grow produce. Distribution is broadly accepted via existing wholesale and retail supply chains</a:t>
            </a:r>
            <a:endParaRPr/>
          </a:p>
        </p:txBody>
      </p:sp>
      <p:sp>
        <p:nvSpPr>
          <p:cNvPr id="333" name="Google Shape;333;p29"/>
          <p:cNvSpPr txBox="1"/>
          <p:nvPr>
            <p:ph type="title"/>
          </p:nvPr>
        </p:nvSpPr>
        <p:spPr>
          <a:xfrm>
            <a:off x="309562" y="222577"/>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In response to top-down call to action, disruptors are entering the market with two variations of urban farming propositions</a:t>
            </a:r>
            <a:endParaRPr/>
          </a:p>
        </p:txBody>
      </p:sp>
      <p:sp>
        <p:nvSpPr>
          <p:cNvPr id="334" name="Google Shape;334;p29"/>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335" name="Google Shape;335;p29"/>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336" name="Google Shape;336;p29"/>
          <p:cNvSpPr txBox="1"/>
          <p:nvPr/>
        </p:nvSpPr>
        <p:spPr>
          <a:xfrm>
            <a:off x="309562" y="1152289"/>
            <a:ext cx="814070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chemeClr val="dk1"/>
              </a:buClr>
              <a:buSzPts val="1400"/>
            </a:pPr>
            <a:r>
              <a:rPr b="1" sz="1400">
                <a:solidFill>
                  <a:schemeClr val="dk1"/>
                </a:solidFill>
                <a:latin typeface="Arial"/>
              </a:rPr>
              <a:t>Farming models available</a:t>
            </a:r>
            <a:endParaRPr b="0" sz="1200">
              <a:solidFill>
                <a:schemeClr val="dk1"/>
              </a:solidFill>
              <a:latin typeface="Arial"/>
              <a:ea typeface="Arial"/>
              <a:cs typeface="Arial"/>
              <a:sym typeface="Arial"/>
            </a:endParaRPr>
          </a:p>
        </p:txBody>
      </p:sp>
      <p:sp>
        <p:nvSpPr>
          <p:cNvPr id="337" name="Google Shape;337;p29"/>
          <p:cNvSpPr txBox="1"/>
          <p:nvPr/>
        </p:nvSpPr>
        <p:spPr>
          <a:xfrm>
            <a:off x="311945" y="4725871"/>
            <a:ext cx="8522492"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sz="600">
                <a:solidFill>
                  <a:srgbClr val="000000"/>
                </a:solidFill>
                <a:latin typeface="Arial"/>
              </a:rPr>
              <a:t>Source: AgriTech Asia, PwC Strategy&amp; analysis</a:t>
            </a:r>
            <a:endParaRPr b="0" i="1" sz="600">
              <a:solidFill>
                <a:srgbClr val="000000"/>
              </a:solidFill>
              <a:latin typeface="Arial"/>
              <a:ea typeface="Arial"/>
              <a:cs typeface="Arial"/>
              <a:sym typeface="Arial"/>
            </a:endParaRPr>
          </a:p>
        </p:txBody>
      </p:sp>
      <p:sp>
        <p:nvSpPr>
          <p:cNvPr id="338" name="Google Shape;338;p29"/>
          <p:cNvSpPr/>
          <p:nvPr/>
        </p:nvSpPr>
        <p:spPr>
          <a:xfrm>
            <a:off x="309562" y="2200055"/>
            <a:ext cx="2728339" cy="118314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9" name="Google Shape;339;p29"/>
          <p:cNvSpPr/>
          <p:nvPr/>
        </p:nvSpPr>
        <p:spPr>
          <a:xfrm>
            <a:off x="3221337" y="2200055"/>
            <a:ext cx="2728339" cy="118314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0" name="Google Shape;340;p29"/>
          <p:cNvSpPr/>
          <p:nvPr/>
        </p:nvSpPr>
        <p:spPr>
          <a:xfrm>
            <a:off x="6129260" y="2200055"/>
            <a:ext cx="2701326" cy="118314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341" name="Google Shape;341;p29"/>
          <p:cNvGrpSpPr/>
          <p:nvPr/>
        </p:nvGrpSpPr>
        <p:grpSpPr>
          <a:xfrm>
            <a:off x="580690" y="2491838"/>
            <a:ext cx="701126" cy="526719"/>
            <a:chOff x="401677" y="2742323"/>
            <a:chExt cx="737655" cy="554161"/>
          </a:xfrm>
        </p:grpSpPr>
        <p:grpSp>
          <p:nvGrpSpPr>
            <p:cNvPr id="342" name="Google Shape;342;p29"/>
            <p:cNvGrpSpPr/>
            <p:nvPr/>
          </p:nvGrpSpPr>
          <p:grpSpPr>
            <a:xfrm>
              <a:off x="645324" y="2742323"/>
              <a:ext cx="303926" cy="411174"/>
              <a:chOff x="821158" y="1938006"/>
              <a:chExt cx="815871" cy="1103773"/>
            </a:xfrm>
          </p:grpSpPr>
          <p:sp>
            <p:nvSpPr>
              <p:cNvPr id="343" name="Google Shape;343;p29"/>
              <p:cNvSpPr/>
              <p:nvPr/>
            </p:nvSpPr>
            <p:spPr>
              <a:xfrm>
                <a:off x="852099" y="2197333"/>
                <a:ext cx="659591" cy="844446"/>
              </a:xfrm>
              <a:custGeom>
                <a:rect b="b" l="l" r="r" t="t"/>
                <a:pathLst>
                  <a:path extrusionOk="0" h="402" w="314">
                    <a:moveTo>
                      <a:pt x="116" y="262"/>
                    </a:moveTo>
                    <a:lnTo>
                      <a:pt x="116" y="262"/>
                    </a:lnTo>
                    <a:lnTo>
                      <a:pt x="108" y="262"/>
                    </a:lnTo>
                    <a:lnTo>
                      <a:pt x="102" y="256"/>
                    </a:lnTo>
                    <a:lnTo>
                      <a:pt x="98" y="250"/>
                    </a:lnTo>
                    <a:lnTo>
                      <a:pt x="96" y="242"/>
                    </a:lnTo>
                    <a:lnTo>
                      <a:pt x="96" y="242"/>
                    </a:lnTo>
                    <a:lnTo>
                      <a:pt x="98" y="234"/>
                    </a:lnTo>
                    <a:lnTo>
                      <a:pt x="102" y="228"/>
                    </a:lnTo>
                    <a:lnTo>
                      <a:pt x="108" y="222"/>
                    </a:lnTo>
                    <a:lnTo>
                      <a:pt x="116" y="222"/>
                    </a:lnTo>
                    <a:lnTo>
                      <a:pt x="160" y="222"/>
                    </a:lnTo>
                    <a:lnTo>
                      <a:pt x="160" y="262"/>
                    </a:lnTo>
                    <a:lnTo>
                      <a:pt x="116" y="262"/>
                    </a:lnTo>
                    <a:close/>
                    <a:moveTo>
                      <a:pt x="130" y="276"/>
                    </a:moveTo>
                    <a:lnTo>
                      <a:pt x="130" y="276"/>
                    </a:lnTo>
                    <a:lnTo>
                      <a:pt x="122" y="278"/>
                    </a:lnTo>
                    <a:lnTo>
                      <a:pt x="116" y="282"/>
                    </a:lnTo>
                    <a:lnTo>
                      <a:pt x="112" y="290"/>
                    </a:lnTo>
                    <a:lnTo>
                      <a:pt x="110" y="298"/>
                    </a:lnTo>
                    <a:lnTo>
                      <a:pt x="110" y="298"/>
                    </a:lnTo>
                    <a:lnTo>
                      <a:pt x="112" y="306"/>
                    </a:lnTo>
                    <a:lnTo>
                      <a:pt x="116" y="312"/>
                    </a:lnTo>
                    <a:lnTo>
                      <a:pt x="122" y="316"/>
                    </a:lnTo>
                    <a:lnTo>
                      <a:pt x="130" y="318"/>
                    </a:lnTo>
                    <a:lnTo>
                      <a:pt x="146" y="318"/>
                    </a:lnTo>
                    <a:lnTo>
                      <a:pt x="146" y="318"/>
                    </a:lnTo>
                    <a:lnTo>
                      <a:pt x="150" y="308"/>
                    </a:lnTo>
                    <a:lnTo>
                      <a:pt x="154" y="296"/>
                    </a:lnTo>
                    <a:lnTo>
                      <a:pt x="160" y="286"/>
                    </a:lnTo>
                    <a:lnTo>
                      <a:pt x="166" y="276"/>
                    </a:lnTo>
                    <a:lnTo>
                      <a:pt x="130" y="276"/>
                    </a:lnTo>
                    <a:close/>
                    <a:moveTo>
                      <a:pt x="300" y="134"/>
                    </a:moveTo>
                    <a:lnTo>
                      <a:pt x="292" y="158"/>
                    </a:lnTo>
                    <a:lnTo>
                      <a:pt x="292" y="158"/>
                    </a:lnTo>
                    <a:lnTo>
                      <a:pt x="296" y="162"/>
                    </a:lnTo>
                    <a:lnTo>
                      <a:pt x="300" y="168"/>
                    </a:lnTo>
                    <a:lnTo>
                      <a:pt x="302" y="174"/>
                    </a:lnTo>
                    <a:lnTo>
                      <a:pt x="302" y="180"/>
                    </a:lnTo>
                    <a:lnTo>
                      <a:pt x="302" y="382"/>
                    </a:lnTo>
                    <a:lnTo>
                      <a:pt x="302" y="402"/>
                    </a:lnTo>
                    <a:lnTo>
                      <a:pt x="246" y="402"/>
                    </a:lnTo>
                    <a:lnTo>
                      <a:pt x="232" y="402"/>
                    </a:lnTo>
                    <a:lnTo>
                      <a:pt x="232" y="402"/>
                    </a:lnTo>
                    <a:lnTo>
                      <a:pt x="218" y="400"/>
                    </a:lnTo>
                    <a:lnTo>
                      <a:pt x="206" y="396"/>
                    </a:lnTo>
                    <a:lnTo>
                      <a:pt x="194" y="390"/>
                    </a:lnTo>
                    <a:lnTo>
                      <a:pt x="184" y="382"/>
                    </a:lnTo>
                    <a:lnTo>
                      <a:pt x="174" y="372"/>
                    </a:lnTo>
                    <a:lnTo>
                      <a:pt x="168" y="360"/>
                    </a:lnTo>
                    <a:lnTo>
                      <a:pt x="164" y="346"/>
                    </a:lnTo>
                    <a:lnTo>
                      <a:pt x="164" y="332"/>
                    </a:lnTo>
                    <a:lnTo>
                      <a:pt x="164" y="332"/>
                    </a:lnTo>
                    <a:lnTo>
                      <a:pt x="164" y="320"/>
                    </a:lnTo>
                    <a:lnTo>
                      <a:pt x="166" y="310"/>
                    </a:lnTo>
                    <a:lnTo>
                      <a:pt x="172" y="300"/>
                    </a:lnTo>
                    <a:lnTo>
                      <a:pt x="178" y="290"/>
                    </a:lnTo>
                    <a:lnTo>
                      <a:pt x="176" y="290"/>
                    </a:lnTo>
                    <a:lnTo>
                      <a:pt x="176" y="216"/>
                    </a:lnTo>
                    <a:lnTo>
                      <a:pt x="6" y="154"/>
                    </a:lnTo>
                    <a:lnTo>
                      <a:pt x="6" y="154"/>
                    </a:lnTo>
                    <a:lnTo>
                      <a:pt x="4" y="152"/>
                    </a:lnTo>
                    <a:lnTo>
                      <a:pt x="2" y="150"/>
                    </a:lnTo>
                    <a:lnTo>
                      <a:pt x="2" y="150"/>
                    </a:lnTo>
                    <a:lnTo>
                      <a:pt x="0" y="146"/>
                    </a:lnTo>
                    <a:lnTo>
                      <a:pt x="0" y="142"/>
                    </a:lnTo>
                    <a:lnTo>
                      <a:pt x="38" y="38"/>
                    </a:lnTo>
                    <a:lnTo>
                      <a:pt x="38" y="38"/>
                    </a:lnTo>
                    <a:lnTo>
                      <a:pt x="38" y="38"/>
                    </a:lnTo>
                    <a:lnTo>
                      <a:pt x="38" y="38"/>
                    </a:lnTo>
                    <a:lnTo>
                      <a:pt x="38" y="38"/>
                    </a:lnTo>
                    <a:lnTo>
                      <a:pt x="50" y="6"/>
                    </a:lnTo>
                    <a:lnTo>
                      <a:pt x="50" y="6"/>
                    </a:lnTo>
                    <a:lnTo>
                      <a:pt x="52" y="2"/>
                    </a:lnTo>
                    <a:lnTo>
                      <a:pt x="56" y="0"/>
                    </a:lnTo>
                    <a:lnTo>
                      <a:pt x="58" y="0"/>
                    </a:lnTo>
                    <a:lnTo>
                      <a:pt x="62" y="0"/>
                    </a:lnTo>
                    <a:lnTo>
                      <a:pt x="306" y="88"/>
                    </a:lnTo>
                    <a:lnTo>
                      <a:pt x="306" y="88"/>
                    </a:lnTo>
                    <a:lnTo>
                      <a:pt x="310" y="90"/>
                    </a:lnTo>
                    <a:lnTo>
                      <a:pt x="312" y="94"/>
                    </a:lnTo>
                    <a:lnTo>
                      <a:pt x="312" y="94"/>
                    </a:lnTo>
                    <a:lnTo>
                      <a:pt x="314" y="98"/>
                    </a:lnTo>
                    <a:lnTo>
                      <a:pt x="312" y="102"/>
                    </a:lnTo>
                    <a:lnTo>
                      <a:pt x="300" y="134"/>
                    </a:lnTo>
                    <a:lnTo>
                      <a:pt x="300" y="134"/>
                    </a:lnTo>
                    <a:lnTo>
                      <a:pt x="300" y="134"/>
                    </a:lnTo>
                    <a:lnTo>
                      <a:pt x="300" y="134"/>
                    </a:lnTo>
                    <a:lnTo>
                      <a:pt x="300" y="134"/>
                    </a:lnTo>
                    <a:lnTo>
                      <a:pt x="300" y="134"/>
                    </a:lnTo>
                    <a:close/>
                    <a:moveTo>
                      <a:pt x="60" y="36"/>
                    </a:moveTo>
                    <a:lnTo>
                      <a:pt x="286" y="118"/>
                    </a:lnTo>
                    <a:lnTo>
                      <a:pt x="290" y="104"/>
                    </a:lnTo>
                    <a:lnTo>
                      <a:pt x="66" y="22"/>
                    </a:lnTo>
                    <a:lnTo>
                      <a:pt x="60" y="36"/>
                    </a:lnTo>
                    <a:close/>
                    <a:moveTo>
                      <a:pt x="232" y="208"/>
                    </a:moveTo>
                    <a:lnTo>
                      <a:pt x="232" y="216"/>
                    </a:lnTo>
                    <a:lnTo>
                      <a:pt x="246" y="220"/>
                    </a:lnTo>
                    <a:lnTo>
                      <a:pt x="246" y="220"/>
                    </a:lnTo>
                    <a:lnTo>
                      <a:pt x="248" y="220"/>
                    </a:lnTo>
                    <a:lnTo>
                      <a:pt x="278" y="136"/>
                    </a:lnTo>
                    <a:lnTo>
                      <a:pt x="54" y="54"/>
                    </a:lnTo>
                    <a:lnTo>
                      <a:pt x="24" y="138"/>
                    </a:lnTo>
                    <a:lnTo>
                      <a:pt x="180" y="196"/>
                    </a:lnTo>
                    <a:lnTo>
                      <a:pt x="180" y="196"/>
                    </a:lnTo>
                    <a:lnTo>
                      <a:pt x="184" y="190"/>
                    </a:lnTo>
                    <a:lnTo>
                      <a:pt x="190" y="184"/>
                    </a:lnTo>
                    <a:lnTo>
                      <a:pt x="196" y="180"/>
                    </a:lnTo>
                    <a:lnTo>
                      <a:pt x="204" y="180"/>
                    </a:lnTo>
                    <a:lnTo>
                      <a:pt x="204" y="180"/>
                    </a:lnTo>
                    <a:lnTo>
                      <a:pt x="216" y="182"/>
                    </a:lnTo>
                    <a:lnTo>
                      <a:pt x="224" y="188"/>
                    </a:lnTo>
                    <a:lnTo>
                      <a:pt x="230" y="196"/>
                    </a:lnTo>
                    <a:lnTo>
                      <a:pt x="232" y="208"/>
                    </a:lnTo>
                    <a:lnTo>
                      <a:pt x="232" y="208"/>
                    </a:lnTo>
                    <a:close/>
                    <a:moveTo>
                      <a:pt x="246" y="264"/>
                    </a:moveTo>
                    <a:lnTo>
                      <a:pt x="246" y="242"/>
                    </a:lnTo>
                    <a:lnTo>
                      <a:pt x="232" y="236"/>
                    </a:lnTo>
                    <a:lnTo>
                      <a:pt x="232" y="262"/>
                    </a:lnTo>
                    <a:lnTo>
                      <a:pt x="232" y="262"/>
                    </a:lnTo>
                    <a:lnTo>
                      <a:pt x="246" y="264"/>
                    </a:lnTo>
                    <a:lnTo>
                      <a:pt x="246" y="264"/>
                    </a:lnTo>
                    <a:close/>
                    <a:moveTo>
                      <a:pt x="254" y="164"/>
                    </a:moveTo>
                    <a:lnTo>
                      <a:pt x="254" y="164"/>
                    </a:lnTo>
                    <a:lnTo>
                      <a:pt x="258" y="158"/>
                    </a:lnTo>
                    <a:lnTo>
                      <a:pt x="260" y="152"/>
                    </a:lnTo>
                    <a:lnTo>
                      <a:pt x="260" y="152"/>
                    </a:lnTo>
                    <a:lnTo>
                      <a:pt x="258" y="146"/>
                    </a:lnTo>
                    <a:lnTo>
                      <a:pt x="254" y="140"/>
                    </a:lnTo>
                    <a:lnTo>
                      <a:pt x="254" y="140"/>
                    </a:lnTo>
                    <a:lnTo>
                      <a:pt x="250" y="138"/>
                    </a:lnTo>
                    <a:lnTo>
                      <a:pt x="244" y="136"/>
                    </a:lnTo>
                    <a:lnTo>
                      <a:pt x="238" y="138"/>
                    </a:lnTo>
                    <a:lnTo>
                      <a:pt x="232" y="140"/>
                    </a:lnTo>
                    <a:lnTo>
                      <a:pt x="232" y="140"/>
                    </a:lnTo>
                    <a:lnTo>
                      <a:pt x="228" y="146"/>
                    </a:lnTo>
                    <a:lnTo>
                      <a:pt x="228" y="152"/>
                    </a:lnTo>
                    <a:lnTo>
                      <a:pt x="228" y="152"/>
                    </a:lnTo>
                    <a:lnTo>
                      <a:pt x="228" y="158"/>
                    </a:lnTo>
                    <a:lnTo>
                      <a:pt x="232" y="164"/>
                    </a:lnTo>
                    <a:lnTo>
                      <a:pt x="232" y="164"/>
                    </a:lnTo>
                    <a:lnTo>
                      <a:pt x="238" y="166"/>
                    </a:lnTo>
                    <a:lnTo>
                      <a:pt x="244" y="168"/>
                    </a:lnTo>
                    <a:lnTo>
                      <a:pt x="244" y="168"/>
                    </a:lnTo>
                    <a:lnTo>
                      <a:pt x="250" y="166"/>
                    </a:lnTo>
                    <a:lnTo>
                      <a:pt x="254" y="164"/>
                    </a:lnTo>
                    <a:lnTo>
                      <a:pt x="254" y="164"/>
                    </a:lnTo>
                    <a:close/>
                    <a:moveTo>
                      <a:pt x="58" y="84"/>
                    </a:moveTo>
                    <a:lnTo>
                      <a:pt x="94" y="98"/>
                    </a:lnTo>
                    <a:lnTo>
                      <a:pt x="98" y="84"/>
                    </a:lnTo>
                    <a:lnTo>
                      <a:pt x="62" y="72"/>
                    </a:lnTo>
                    <a:lnTo>
                      <a:pt x="58" y="84"/>
                    </a:lnTo>
                    <a:close/>
                    <a:moveTo>
                      <a:pt x="108" y="102"/>
                    </a:moveTo>
                    <a:lnTo>
                      <a:pt x="158" y="120"/>
                    </a:lnTo>
                    <a:lnTo>
                      <a:pt x="162" y="108"/>
                    </a:lnTo>
                    <a:lnTo>
                      <a:pt x="112" y="90"/>
                    </a:lnTo>
                    <a:lnTo>
                      <a:pt x="108" y="1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29"/>
              <p:cNvSpPr/>
              <p:nvPr/>
            </p:nvSpPr>
            <p:spPr>
              <a:xfrm rot="1216460">
                <a:off x="882307" y="2164309"/>
                <a:ext cx="339638" cy="413663"/>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nvGrpSpPr>
              <p:cNvPr id="345" name="Google Shape;345;p29"/>
              <p:cNvGrpSpPr/>
              <p:nvPr/>
            </p:nvGrpSpPr>
            <p:grpSpPr>
              <a:xfrm>
                <a:off x="1023449" y="1938006"/>
                <a:ext cx="613581" cy="785951"/>
                <a:chOff x="1023449" y="1938006"/>
                <a:chExt cx="613581" cy="785951"/>
              </a:xfrm>
            </p:grpSpPr>
            <p:sp>
              <p:nvSpPr>
                <p:cNvPr id="346" name="Google Shape;346;p29"/>
                <p:cNvSpPr/>
                <p:nvPr/>
              </p:nvSpPr>
              <p:spPr>
                <a:xfrm rot="1359263">
                  <a:off x="1142820" y="2304547"/>
                  <a:ext cx="309788" cy="224335"/>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47" name="Google Shape;347;p29"/>
                <p:cNvSpPr/>
                <p:nvPr/>
              </p:nvSpPr>
              <p:spPr>
                <a:xfrm rot="1170318">
                  <a:off x="1126937" y="1986094"/>
                  <a:ext cx="406604" cy="689774"/>
                </a:xfrm>
                <a:custGeom>
                  <a:rect b="b" l="l" r="r" t="t"/>
                  <a:pathLst>
                    <a:path extrusionOk="0" h="380" w="224">
                      <a:moveTo>
                        <a:pt x="196" y="0"/>
                      </a:moveTo>
                      <a:lnTo>
                        <a:pt x="28" y="0"/>
                      </a:lnTo>
                      <a:lnTo>
                        <a:pt x="28" y="0"/>
                      </a:lnTo>
                      <a:lnTo>
                        <a:pt x="16" y="2"/>
                      </a:lnTo>
                      <a:lnTo>
                        <a:pt x="8" y="8"/>
                      </a:lnTo>
                      <a:lnTo>
                        <a:pt x="2" y="16"/>
                      </a:lnTo>
                      <a:lnTo>
                        <a:pt x="0" y="28"/>
                      </a:lnTo>
                      <a:lnTo>
                        <a:pt x="0" y="352"/>
                      </a:lnTo>
                      <a:lnTo>
                        <a:pt x="0" y="352"/>
                      </a:lnTo>
                      <a:lnTo>
                        <a:pt x="2" y="364"/>
                      </a:lnTo>
                      <a:lnTo>
                        <a:pt x="8" y="372"/>
                      </a:lnTo>
                      <a:lnTo>
                        <a:pt x="16" y="378"/>
                      </a:lnTo>
                      <a:lnTo>
                        <a:pt x="28" y="380"/>
                      </a:lnTo>
                      <a:lnTo>
                        <a:pt x="196" y="380"/>
                      </a:lnTo>
                      <a:lnTo>
                        <a:pt x="196" y="380"/>
                      </a:lnTo>
                      <a:lnTo>
                        <a:pt x="208" y="378"/>
                      </a:lnTo>
                      <a:lnTo>
                        <a:pt x="216" y="372"/>
                      </a:lnTo>
                      <a:lnTo>
                        <a:pt x="222" y="364"/>
                      </a:lnTo>
                      <a:lnTo>
                        <a:pt x="224" y="352"/>
                      </a:lnTo>
                      <a:lnTo>
                        <a:pt x="224" y="28"/>
                      </a:lnTo>
                      <a:lnTo>
                        <a:pt x="224" y="28"/>
                      </a:lnTo>
                      <a:lnTo>
                        <a:pt x="222" y="16"/>
                      </a:lnTo>
                      <a:lnTo>
                        <a:pt x="216" y="8"/>
                      </a:lnTo>
                      <a:lnTo>
                        <a:pt x="208" y="2"/>
                      </a:lnTo>
                      <a:lnTo>
                        <a:pt x="196" y="0"/>
                      </a:lnTo>
                      <a:lnTo>
                        <a:pt x="196" y="0"/>
                      </a:lnTo>
                      <a:close/>
                      <a:moveTo>
                        <a:pt x="94" y="26"/>
                      </a:moveTo>
                      <a:lnTo>
                        <a:pt x="130" y="26"/>
                      </a:lnTo>
                      <a:lnTo>
                        <a:pt x="130" y="26"/>
                      </a:lnTo>
                      <a:lnTo>
                        <a:pt x="134" y="28"/>
                      </a:lnTo>
                      <a:lnTo>
                        <a:pt x="136" y="28"/>
                      </a:lnTo>
                      <a:lnTo>
                        <a:pt x="138" y="32"/>
                      </a:lnTo>
                      <a:lnTo>
                        <a:pt x="138" y="34"/>
                      </a:lnTo>
                      <a:lnTo>
                        <a:pt x="138" y="34"/>
                      </a:lnTo>
                      <a:lnTo>
                        <a:pt x="138" y="38"/>
                      </a:lnTo>
                      <a:lnTo>
                        <a:pt x="136" y="40"/>
                      </a:lnTo>
                      <a:lnTo>
                        <a:pt x="134" y="42"/>
                      </a:lnTo>
                      <a:lnTo>
                        <a:pt x="130" y="42"/>
                      </a:lnTo>
                      <a:lnTo>
                        <a:pt x="94" y="42"/>
                      </a:lnTo>
                      <a:lnTo>
                        <a:pt x="94" y="42"/>
                      </a:lnTo>
                      <a:lnTo>
                        <a:pt x="90" y="42"/>
                      </a:lnTo>
                      <a:lnTo>
                        <a:pt x="88" y="40"/>
                      </a:lnTo>
                      <a:lnTo>
                        <a:pt x="86" y="38"/>
                      </a:lnTo>
                      <a:lnTo>
                        <a:pt x="86" y="34"/>
                      </a:lnTo>
                      <a:lnTo>
                        <a:pt x="86" y="34"/>
                      </a:lnTo>
                      <a:lnTo>
                        <a:pt x="86" y="32"/>
                      </a:lnTo>
                      <a:lnTo>
                        <a:pt x="88" y="28"/>
                      </a:lnTo>
                      <a:lnTo>
                        <a:pt x="90" y="28"/>
                      </a:lnTo>
                      <a:lnTo>
                        <a:pt x="94" y="26"/>
                      </a:lnTo>
                      <a:lnTo>
                        <a:pt x="94" y="26"/>
                      </a:lnTo>
                      <a:close/>
                      <a:moveTo>
                        <a:pt x="112" y="362"/>
                      </a:moveTo>
                      <a:lnTo>
                        <a:pt x="112" y="362"/>
                      </a:lnTo>
                      <a:lnTo>
                        <a:pt x="104" y="360"/>
                      </a:lnTo>
                      <a:lnTo>
                        <a:pt x="98" y="356"/>
                      </a:lnTo>
                      <a:lnTo>
                        <a:pt x="94" y="350"/>
                      </a:lnTo>
                      <a:lnTo>
                        <a:pt x="94" y="344"/>
                      </a:lnTo>
                      <a:lnTo>
                        <a:pt x="94" y="344"/>
                      </a:lnTo>
                      <a:lnTo>
                        <a:pt x="94" y="336"/>
                      </a:lnTo>
                      <a:lnTo>
                        <a:pt x="98" y="330"/>
                      </a:lnTo>
                      <a:lnTo>
                        <a:pt x="104" y="326"/>
                      </a:lnTo>
                      <a:lnTo>
                        <a:pt x="112" y="324"/>
                      </a:lnTo>
                      <a:lnTo>
                        <a:pt x="112" y="324"/>
                      </a:lnTo>
                      <a:lnTo>
                        <a:pt x="120" y="326"/>
                      </a:lnTo>
                      <a:lnTo>
                        <a:pt x="126" y="330"/>
                      </a:lnTo>
                      <a:lnTo>
                        <a:pt x="130" y="336"/>
                      </a:lnTo>
                      <a:lnTo>
                        <a:pt x="130" y="344"/>
                      </a:lnTo>
                      <a:lnTo>
                        <a:pt x="130" y="344"/>
                      </a:lnTo>
                      <a:lnTo>
                        <a:pt x="130" y="350"/>
                      </a:lnTo>
                      <a:lnTo>
                        <a:pt x="126" y="356"/>
                      </a:lnTo>
                      <a:lnTo>
                        <a:pt x="120" y="360"/>
                      </a:lnTo>
                      <a:lnTo>
                        <a:pt x="112" y="362"/>
                      </a:lnTo>
                      <a:lnTo>
                        <a:pt x="112" y="362"/>
                      </a:lnTo>
                      <a:close/>
                      <a:moveTo>
                        <a:pt x="196" y="308"/>
                      </a:moveTo>
                      <a:lnTo>
                        <a:pt x="28" y="308"/>
                      </a:lnTo>
                      <a:lnTo>
                        <a:pt x="28" y="60"/>
                      </a:lnTo>
                      <a:lnTo>
                        <a:pt x="196" y="60"/>
                      </a:lnTo>
                      <a:lnTo>
                        <a:pt x="196" y="30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48" name="Google Shape;348;p29"/>
            <p:cNvSpPr/>
            <p:nvPr/>
          </p:nvSpPr>
          <p:spPr>
            <a:xfrm>
              <a:off x="401677" y="3142593"/>
              <a:ext cx="737655" cy="153891"/>
            </a:xfrm>
            <a:prstGeom prst="rect">
              <a:avLst/>
            </a:prstGeom>
            <a:noFill/>
            <a:ln>
              <a:noFill/>
            </a:ln>
          </p:spPr>
          <p:txBody>
            <a:bodyPr anchorCtr="1" anchor="ctr" bIns="91425" lIns="36000" spcFirstLastPara="1" rIns="36000" wrap="square" tIns="91425">
              <a:noAutofit/>
            </a:bodyPr>
            <a:lstStyle/>
            <a:p>
              <a:pPr indent="0" lvl="0" marL="0" marR="0" rtl="0" algn="ctr">
                <a:buNone/>
                <a:lnSpc>
                  <a:spcPts val="810"/>
                </a:lnSpc>
                <a:spcBef>
                  <a:spcPts val="0"/>
                </a:spcBef>
                <a:spcAft>
                  <a:spcPts val="0"/>
                </a:spcAft>
                <a:buClr>
                  <a:schemeClr val="dk1"/>
                </a:buClr>
                <a:buSzPts val="900"/>
              </a:pPr>
              <a:r>
                <a:rPr b="1" i="0" u="none" sz="900">
                  <a:solidFill>
                    <a:schemeClr val="dk1"/>
                  </a:solidFill>
                  <a:latin typeface="Arial"/>
                </a:rPr>
                <a:t>Consumer</a:t>
              </a:r>
              <a:endParaRPr/>
            </a:p>
          </p:txBody>
        </p:sp>
      </p:grpSp>
      <p:grpSp>
        <p:nvGrpSpPr>
          <p:cNvPr id="349" name="Google Shape;349;p29"/>
          <p:cNvGrpSpPr/>
          <p:nvPr/>
        </p:nvGrpSpPr>
        <p:grpSpPr>
          <a:xfrm>
            <a:off x="1740254" y="2597014"/>
            <a:ext cx="1026518" cy="460387"/>
            <a:chOff x="2033513" y="2861165"/>
            <a:chExt cx="1080000" cy="484373"/>
          </a:xfrm>
        </p:grpSpPr>
        <p:sp>
          <p:nvSpPr>
            <p:cNvPr id="350" name="Google Shape;350;p29"/>
            <p:cNvSpPr/>
            <p:nvPr/>
          </p:nvSpPr>
          <p:spPr>
            <a:xfrm>
              <a:off x="2401486" y="2861165"/>
              <a:ext cx="344054" cy="258268"/>
            </a:xfrm>
            <a:custGeom>
              <a:rect b="b" l="l" r="r" t="t"/>
              <a:pathLst>
                <a:path extrusionOk="0" h="138" w="184">
                  <a:moveTo>
                    <a:pt x="110" y="25"/>
                  </a:moveTo>
                  <a:cubicBezTo>
                    <a:pt x="110" y="25"/>
                    <a:pt x="111" y="24"/>
                    <a:pt x="111" y="23"/>
                  </a:cubicBezTo>
                  <a:cubicBezTo>
                    <a:pt x="111" y="22"/>
                    <a:pt x="110" y="22"/>
                    <a:pt x="110" y="21"/>
                  </a:cubicBezTo>
                  <a:cubicBezTo>
                    <a:pt x="109" y="21"/>
                    <a:pt x="108" y="21"/>
                    <a:pt x="107" y="21"/>
                  </a:cubicBezTo>
                  <a:cubicBezTo>
                    <a:pt x="104" y="21"/>
                    <a:pt x="104" y="21"/>
                    <a:pt x="104" y="21"/>
                  </a:cubicBezTo>
                  <a:cubicBezTo>
                    <a:pt x="104" y="26"/>
                    <a:pt x="104" y="26"/>
                    <a:pt x="104" y="26"/>
                  </a:cubicBezTo>
                  <a:cubicBezTo>
                    <a:pt x="107" y="26"/>
                    <a:pt x="107" y="26"/>
                    <a:pt x="107" y="26"/>
                  </a:cubicBezTo>
                  <a:cubicBezTo>
                    <a:pt x="108" y="26"/>
                    <a:pt x="109" y="26"/>
                    <a:pt x="110" y="25"/>
                  </a:cubicBezTo>
                  <a:close/>
                  <a:moveTo>
                    <a:pt x="84" y="34"/>
                  </a:moveTo>
                  <a:cubicBezTo>
                    <a:pt x="86" y="34"/>
                    <a:pt x="87" y="33"/>
                    <a:pt x="88" y="31"/>
                  </a:cubicBezTo>
                  <a:cubicBezTo>
                    <a:pt x="88" y="30"/>
                    <a:pt x="88" y="28"/>
                    <a:pt x="88" y="27"/>
                  </a:cubicBezTo>
                  <a:cubicBezTo>
                    <a:pt x="88" y="26"/>
                    <a:pt x="88" y="24"/>
                    <a:pt x="87" y="22"/>
                  </a:cubicBezTo>
                  <a:cubicBezTo>
                    <a:pt x="87" y="21"/>
                    <a:pt x="86" y="20"/>
                    <a:pt x="84" y="20"/>
                  </a:cubicBezTo>
                  <a:cubicBezTo>
                    <a:pt x="83" y="20"/>
                    <a:pt x="82" y="21"/>
                    <a:pt x="81" y="23"/>
                  </a:cubicBezTo>
                  <a:cubicBezTo>
                    <a:pt x="81" y="24"/>
                    <a:pt x="81" y="26"/>
                    <a:pt x="81" y="27"/>
                  </a:cubicBezTo>
                  <a:cubicBezTo>
                    <a:pt x="81" y="30"/>
                    <a:pt x="81" y="34"/>
                    <a:pt x="84" y="34"/>
                  </a:cubicBezTo>
                  <a:close/>
                  <a:moveTo>
                    <a:pt x="179" y="0"/>
                  </a:moveTo>
                  <a:cubicBezTo>
                    <a:pt x="6" y="0"/>
                    <a:pt x="6" y="0"/>
                    <a:pt x="6" y="0"/>
                  </a:cubicBezTo>
                  <a:cubicBezTo>
                    <a:pt x="3" y="0"/>
                    <a:pt x="0" y="3"/>
                    <a:pt x="0" y="6"/>
                  </a:cubicBezTo>
                  <a:cubicBezTo>
                    <a:pt x="0" y="132"/>
                    <a:pt x="0" y="132"/>
                    <a:pt x="0" y="132"/>
                  </a:cubicBezTo>
                  <a:cubicBezTo>
                    <a:pt x="0" y="135"/>
                    <a:pt x="3" y="138"/>
                    <a:pt x="6" y="138"/>
                  </a:cubicBezTo>
                  <a:cubicBezTo>
                    <a:pt x="142" y="138"/>
                    <a:pt x="142" y="138"/>
                    <a:pt x="142" y="138"/>
                  </a:cubicBezTo>
                  <a:cubicBezTo>
                    <a:pt x="142" y="85"/>
                    <a:pt x="142" y="85"/>
                    <a:pt x="142" y="85"/>
                  </a:cubicBezTo>
                  <a:cubicBezTo>
                    <a:pt x="142" y="82"/>
                    <a:pt x="145" y="80"/>
                    <a:pt x="147" y="80"/>
                  </a:cubicBezTo>
                  <a:cubicBezTo>
                    <a:pt x="167" y="80"/>
                    <a:pt x="167" y="80"/>
                    <a:pt x="167" y="80"/>
                  </a:cubicBezTo>
                  <a:cubicBezTo>
                    <a:pt x="170" y="80"/>
                    <a:pt x="172" y="82"/>
                    <a:pt x="172" y="85"/>
                  </a:cubicBezTo>
                  <a:cubicBezTo>
                    <a:pt x="172" y="138"/>
                    <a:pt x="172" y="138"/>
                    <a:pt x="172" y="138"/>
                  </a:cubicBezTo>
                  <a:cubicBezTo>
                    <a:pt x="179" y="138"/>
                    <a:pt x="179" y="138"/>
                    <a:pt x="179" y="138"/>
                  </a:cubicBezTo>
                  <a:cubicBezTo>
                    <a:pt x="182" y="138"/>
                    <a:pt x="184" y="135"/>
                    <a:pt x="184" y="132"/>
                  </a:cubicBezTo>
                  <a:cubicBezTo>
                    <a:pt x="184" y="6"/>
                    <a:pt x="184" y="6"/>
                    <a:pt x="184" y="6"/>
                  </a:cubicBezTo>
                  <a:cubicBezTo>
                    <a:pt x="184" y="3"/>
                    <a:pt x="182" y="0"/>
                    <a:pt x="179" y="0"/>
                  </a:cubicBezTo>
                  <a:close/>
                  <a:moveTo>
                    <a:pt x="99" y="17"/>
                  </a:moveTo>
                  <a:cubicBezTo>
                    <a:pt x="107" y="17"/>
                    <a:pt x="107" y="17"/>
                    <a:pt x="107" y="17"/>
                  </a:cubicBezTo>
                  <a:cubicBezTo>
                    <a:pt x="109" y="17"/>
                    <a:pt x="111" y="17"/>
                    <a:pt x="113" y="18"/>
                  </a:cubicBezTo>
                  <a:cubicBezTo>
                    <a:pt x="115" y="19"/>
                    <a:pt x="116" y="21"/>
                    <a:pt x="116" y="23"/>
                  </a:cubicBezTo>
                  <a:cubicBezTo>
                    <a:pt x="116" y="25"/>
                    <a:pt x="115" y="27"/>
                    <a:pt x="113" y="28"/>
                  </a:cubicBezTo>
                  <a:cubicBezTo>
                    <a:pt x="112" y="30"/>
                    <a:pt x="110" y="30"/>
                    <a:pt x="107" y="30"/>
                  </a:cubicBezTo>
                  <a:cubicBezTo>
                    <a:pt x="104" y="30"/>
                    <a:pt x="104" y="30"/>
                    <a:pt x="104" y="30"/>
                  </a:cubicBezTo>
                  <a:cubicBezTo>
                    <a:pt x="104" y="38"/>
                    <a:pt x="104" y="38"/>
                    <a:pt x="104" y="38"/>
                  </a:cubicBezTo>
                  <a:cubicBezTo>
                    <a:pt x="99" y="38"/>
                    <a:pt x="99" y="38"/>
                    <a:pt x="99" y="38"/>
                  </a:cubicBezTo>
                  <a:lnTo>
                    <a:pt x="99" y="17"/>
                  </a:lnTo>
                  <a:close/>
                  <a:moveTo>
                    <a:pt x="84" y="16"/>
                  </a:moveTo>
                  <a:cubicBezTo>
                    <a:pt x="87" y="16"/>
                    <a:pt x="89" y="17"/>
                    <a:pt x="91" y="20"/>
                  </a:cubicBezTo>
                  <a:cubicBezTo>
                    <a:pt x="93" y="22"/>
                    <a:pt x="93" y="25"/>
                    <a:pt x="93" y="27"/>
                  </a:cubicBezTo>
                  <a:cubicBezTo>
                    <a:pt x="93" y="29"/>
                    <a:pt x="93" y="32"/>
                    <a:pt x="91" y="34"/>
                  </a:cubicBezTo>
                  <a:cubicBezTo>
                    <a:pt x="90" y="37"/>
                    <a:pt x="87" y="38"/>
                    <a:pt x="84" y="38"/>
                  </a:cubicBezTo>
                  <a:cubicBezTo>
                    <a:pt x="82" y="38"/>
                    <a:pt x="79" y="37"/>
                    <a:pt x="78" y="35"/>
                  </a:cubicBezTo>
                  <a:cubicBezTo>
                    <a:pt x="76" y="32"/>
                    <a:pt x="76" y="30"/>
                    <a:pt x="76" y="27"/>
                  </a:cubicBezTo>
                  <a:cubicBezTo>
                    <a:pt x="76" y="22"/>
                    <a:pt x="78" y="16"/>
                    <a:pt x="84" y="16"/>
                  </a:cubicBezTo>
                  <a:close/>
                  <a:moveTo>
                    <a:pt x="53" y="17"/>
                  </a:moveTo>
                  <a:cubicBezTo>
                    <a:pt x="58" y="17"/>
                    <a:pt x="58" y="17"/>
                    <a:pt x="58" y="17"/>
                  </a:cubicBezTo>
                  <a:cubicBezTo>
                    <a:pt x="58" y="25"/>
                    <a:pt x="58" y="25"/>
                    <a:pt x="58" y="25"/>
                  </a:cubicBezTo>
                  <a:cubicBezTo>
                    <a:pt x="65" y="25"/>
                    <a:pt x="65" y="25"/>
                    <a:pt x="65" y="25"/>
                  </a:cubicBezTo>
                  <a:cubicBezTo>
                    <a:pt x="65" y="17"/>
                    <a:pt x="65" y="17"/>
                    <a:pt x="65" y="17"/>
                  </a:cubicBezTo>
                  <a:cubicBezTo>
                    <a:pt x="70" y="17"/>
                    <a:pt x="70" y="17"/>
                    <a:pt x="70" y="17"/>
                  </a:cubicBezTo>
                  <a:cubicBezTo>
                    <a:pt x="70" y="38"/>
                    <a:pt x="70" y="38"/>
                    <a:pt x="70" y="38"/>
                  </a:cubicBezTo>
                  <a:cubicBezTo>
                    <a:pt x="65" y="38"/>
                    <a:pt x="65" y="38"/>
                    <a:pt x="65" y="38"/>
                  </a:cubicBezTo>
                  <a:cubicBezTo>
                    <a:pt x="65" y="29"/>
                    <a:pt x="65" y="29"/>
                    <a:pt x="65" y="29"/>
                  </a:cubicBezTo>
                  <a:cubicBezTo>
                    <a:pt x="58" y="29"/>
                    <a:pt x="58" y="29"/>
                    <a:pt x="58" y="29"/>
                  </a:cubicBezTo>
                  <a:cubicBezTo>
                    <a:pt x="58" y="38"/>
                    <a:pt x="58" y="38"/>
                    <a:pt x="58" y="38"/>
                  </a:cubicBezTo>
                  <a:cubicBezTo>
                    <a:pt x="53" y="38"/>
                    <a:pt x="53" y="38"/>
                    <a:pt x="53" y="38"/>
                  </a:cubicBezTo>
                  <a:lnTo>
                    <a:pt x="53" y="17"/>
                  </a:lnTo>
                  <a:close/>
                  <a:moveTo>
                    <a:pt x="39" y="29"/>
                  </a:moveTo>
                  <a:cubicBezTo>
                    <a:pt x="35" y="29"/>
                    <a:pt x="32" y="28"/>
                    <a:pt x="32" y="23"/>
                  </a:cubicBezTo>
                  <a:cubicBezTo>
                    <a:pt x="32" y="21"/>
                    <a:pt x="32" y="19"/>
                    <a:pt x="34" y="18"/>
                  </a:cubicBezTo>
                  <a:cubicBezTo>
                    <a:pt x="35" y="17"/>
                    <a:pt x="37" y="16"/>
                    <a:pt x="39" y="16"/>
                  </a:cubicBezTo>
                  <a:cubicBezTo>
                    <a:pt x="43" y="16"/>
                    <a:pt x="46" y="18"/>
                    <a:pt x="47" y="21"/>
                  </a:cubicBezTo>
                  <a:cubicBezTo>
                    <a:pt x="43" y="23"/>
                    <a:pt x="43" y="23"/>
                    <a:pt x="43" y="23"/>
                  </a:cubicBezTo>
                  <a:cubicBezTo>
                    <a:pt x="42" y="21"/>
                    <a:pt x="41" y="20"/>
                    <a:pt x="39" y="20"/>
                  </a:cubicBezTo>
                  <a:cubicBezTo>
                    <a:pt x="38" y="20"/>
                    <a:pt x="36" y="21"/>
                    <a:pt x="36" y="22"/>
                  </a:cubicBezTo>
                  <a:cubicBezTo>
                    <a:pt x="36" y="24"/>
                    <a:pt x="38" y="24"/>
                    <a:pt x="39" y="24"/>
                  </a:cubicBezTo>
                  <a:cubicBezTo>
                    <a:pt x="41" y="25"/>
                    <a:pt x="43" y="25"/>
                    <a:pt x="45" y="26"/>
                  </a:cubicBezTo>
                  <a:cubicBezTo>
                    <a:pt x="46" y="27"/>
                    <a:pt x="47" y="29"/>
                    <a:pt x="47" y="31"/>
                  </a:cubicBezTo>
                  <a:cubicBezTo>
                    <a:pt x="47" y="33"/>
                    <a:pt x="47" y="35"/>
                    <a:pt x="45" y="36"/>
                  </a:cubicBezTo>
                  <a:cubicBezTo>
                    <a:pt x="43" y="37"/>
                    <a:pt x="41" y="38"/>
                    <a:pt x="39" y="38"/>
                  </a:cubicBezTo>
                  <a:cubicBezTo>
                    <a:pt x="35" y="38"/>
                    <a:pt x="31" y="36"/>
                    <a:pt x="30" y="32"/>
                  </a:cubicBezTo>
                  <a:cubicBezTo>
                    <a:pt x="35" y="31"/>
                    <a:pt x="35" y="31"/>
                    <a:pt x="35" y="31"/>
                  </a:cubicBezTo>
                  <a:cubicBezTo>
                    <a:pt x="36" y="33"/>
                    <a:pt x="37" y="34"/>
                    <a:pt x="39" y="34"/>
                  </a:cubicBezTo>
                  <a:cubicBezTo>
                    <a:pt x="41" y="34"/>
                    <a:pt x="43" y="33"/>
                    <a:pt x="43" y="32"/>
                  </a:cubicBezTo>
                  <a:cubicBezTo>
                    <a:pt x="43" y="30"/>
                    <a:pt x="40" y="30"/>
                    <a:pt x="39" y="29"/>
                  </a:cubicBezTo>
                  <a:close/>
                  <a:moveTo>
                    <a:pt x="132" y="124"/>
                  </a:moveTo>
                  <a:cubicBezTo>
                    <a:pt x="132" y="127"/>
                    <a:pt x="129" y="129"/>
                    <a:pt x="126" y="129"/>
                  </a:cubicBezTo>
                  <a:cubicBezTo>
                    <a:pt x="17" y="129"/>
                    <a:pt x="17" y="129"/>
                    <a:pt x="17" y="129"/>
                  </a:cubicBezTo>
                  <a:cubicBezTo>
                    <a:pt x="14" y="129"/>
                    <a:pt x="11" y="127"/>
                    <a:pt x="11" y="124"/>
                  </a:cubicBezTo>
                  <a:cubicBezTo>
                    <a:pt x="11" y="58"/>
                    <a:pt x="11" y="58"/>
                    <a:pt x="11" y="58"/>
                  </a:cubicBezTo>
                  <a:cubicBezTo>
                    <a:pt x="11" y="55"/>
                    <a:pt x="14" y="53"/>
                    <a:pt x="17" y="53"/>
                  </a:cubicBezTo>
                  <a:cubicBezTo>
                    <a:pt x="126" y="53"/>
                    <a:pt x="126" y="53"/>
                    <a:pt x="126" y="53"/>
                  </a:cubicBezTo>
                  <a:cubicBezTo>
                    <a:pt x="129" y="53"/>
                    <a:pt x="132" y="55"/>
                    <a:pt x="132" y="58"/>
                  </a:cubicBezTo>
                  <a:lnTo>
                    <a:pt x="132" y="124"/>
                  </a:lnTo>
                  <a:close/>
                  <a:moveTo>
                    <a:pt x="19" y="85"/>
                  </a:moveTo>
                  <a:cubicBezTo>
                    <a:pt x="19" y="85"/>
                    <a:pt x="20" y="85"/>
                    <a:pt x="20" y="85"/>
                  </a:cubicBezTo>
                  <a:cubicBezTo>
                    <a:pt x="38" y="66"/>
                    <a:pt x="38" y="66"/>
                    <a:pt x="38" y="66"/>
                  </a:cubicBezTo>
                  <a:cubicBezTo>
                    <a:pt x="39" y="66"/>
                    <a:pt x="39" y="65"/>
                    <a:pt x="38" y="64"/>
                  </a:cubicBezTo>
                  <a:cubicBezTo>
                    <a:pt x="38" y="64"/>
                    <a:pt x="37" y="64"/>
                    <a:pt x="36" y="64"/>
                  </a:cubicBezTo>
                  <a:cubicBezTo>
                    <a:pt x="18" y="83"/>
                    <a:pt x="18" y="83"/>
                    <a:pt x="18" y="83"/>
                  </a:cubicBezTo>
                  <a:cubicBezTo>
                    <a:pt x="17" y="83"/>
                    <a:pt x="17" y="84"/>
                    <a:pt x="18" y="85"/>
                  </a:cubicBezTo>
                  <a:cubicBezTo>
                    <a:pt x="18" y="85"/>
                    <a:pt x="18" y="85"/>
                    <a:pt x="19" y="85"/>
                  </a:cubicBezTo>
                  <a:close/>
                  <a:moveTo>
                    <a:pt x="51" y="76"/>
                  </a:moveTo>
                  <a:cubicBezTo>
                    <a:pt x="32" y="95"/>
                    <a:pt x="32" y="95"/>
                    <a:pt x="32" y="95"/>
                  </a:cubicBezTo>
                  <a:cubicBezTo>
                    <a:pt x="32" y="96"/>
                    <a:pt x="32" y="97"/>
                    <a:pt x="32" y="97"/>
                  </a:cubicBezTo>
                  <a:cubicBezTo>
                    <a:pt x="33" y="97"/>
                    <a:pt x="33" y="98"/>
                    <a:pt x="33" y="98"/>
                  </a:cubicBezTo>
                  <a:cubicBezTo>
                    <a:pt x="34" y="98"/>
                    <a:pt x="34" y="97"/>
                    <a:pt x="34" y="97"/>
                  </a:cubicBezTo>
                  <a:cubicBezTo>
                    <a:pt x="53" y="79"/>
                    <a:pt x="53" y="79"/>
                    <a:pt x="53" y="79"/>
                  </a:cubicBezTo>
                  <a:cubicBezTo>
                    <a:pt x="54" y="78"/>
                    <a:pt x="54" y="77"/>
                    <a:pt x="53" y="76"/>
                  </a:cubicBezTo>
                  <a:cubicBezTo>
                    <a:pt x="52" y="76"/>
                    <a:pt x="51" y="76"/>
                    <a:pt x="51" y="76"/>
                  </a:cubicBezTo>
                  <a:close/>
                  <a:moveTo>
                    <a:pt x="55" y="60"/>
                  </a:moveTo>
                  <a:cubicBezTo>
                    <a:pt x="15" y="99"/>
                    <a:pt x="15" y="99"/>
                    <a:pt x="15" y="99"/>
                  </a:cubicBezTo>
                  <a:cubicBezTo>
                    <a:pt x="15" y="100"/>
                    <a:pt x="15" y="101"/>
                    <a:pt x="15" y="101"/>
                  </a:cubicBezTo>
                  <a:cubicBezTo>
                    <a:pt x="15" y="101"/>
                    <a:pt x="16" y="102"/>
                    <a:pt x="16" y="102"/>
                  </a:cubicBezTo>
                  <a:cubicBezTo>
                    <a:pt x="17" y="102"/>
                    <a:pt x="17" y="101"/>
                    <a:pt x="17" y="101"/>
                  </a:cubicBezTo>
                  <a:cubicBezTo>
                    <a:pt x="57" y="62"/>
                    <a:pt x="57" y="62"/>
                    <a:pt x="57" y="62"/>
                  </a:cubicBezTo>
                  <a:cubicBezTo>
                    <a:pt x="57" y="61"/>
                    <a:pt x="57" y="60"/>
                    <a:pt x="57" y="60"/>
                  </a:cubicBezTo>
                  <a:cubicBezTo>
                    <a:pt x="56" y="59"/>
                    <a:pt x="55" y="59"/>
                    <a:pt x="55" y="6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1" name="Google Shape;351;p29"/>
            <p:cNvSpPr/>
            <p:nvPr/>
          </p:nvSpPr>
          <p:spPr>
            <a:xfrm>
              <a:off x="2033513" y="3093538"/>
              <a:ext cx="1080000" cy="252000"/>
            </a:xfrm>
            <a:prstGeom prst="rect">
              <a:avLst/>
            </a:prstGeom>
            <a:no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900">
                  <a:solidFill>
                    <a:schemeClr val="dk1"/>
                  </a:solidFill>
                  <a:latin typeface="Arial"/>
                </a:rPr>
                <a:t>Merchant</a:t>
              </a:r>
              <a:endParaRPr b="1" sz="900">
                <a:solidFill>
                  <a:schemeClr val="dk1"/>
                </a:solidFill>
                <a:latin typeface="Arial"/>
                <a:ea typeface="Arial"/>
                <a:cs typeface="Arial"/>
                <a:sym typeface="Arial"/>
              </a:endParaRPr>
            </a:p>
          </p:txBody>
        </p:sp>
      </p:grpSp>
      <p:cxnSp>
        <p:nvCxnSpPr>
          <p:cNvPr id="352" name="Google Shape;352;p29"/>
          <p:cNvCxnSpPr/>
          <p:nvPr/>
        </p:nvCxnSpPr>
        <p:spPr>
          <a:xfrm>
            <a:off x="1361057" y="2799439"/>
            <a:ext cx="477326" cy="0"/>
          </a:xfrm>
          <a:prstGeom prst="straightConnector1">
            <a:avLst/>
          </a:prstGeom>
          <a:noFill/>
          <a:ln cap="flat" cmpd="sng" w="19050">
            <a:solidFill>
              <a:schemeClr val="accent4"/>
            </a:solidFill>
            <a:prstDash val="solid"/>
            <a:round/>
            <a:headEnd len="sm" w="sm" type="none"/>
            <a:tailEnd len="med" w="med" type="triangle"/>
          </a:ln>
        </p:spPr>
      </p:cxnSp>
      <p:cxnSp>
        <p:nvCxnSpPr>
          <p:cNvPr id="353" name="Google Shape;353;p29"/>
          <p:cNvCxnSpPr/>
          <p:nvPr/>
        </p:nvCxnSpPr>
        <p:spPr>
          <a:xfrm rot="10800000">
            <a:off x="1362020" y="2669287"/>
            <a:ext cx="469219" cy="0"/>
          </a:xfrm>
          <a:prstGeom prst="straightConnector1">
            <a:avLst/>
          </a:prstGeom>
          <a:noFill/>
          <a:ln cap="flat" cmpd="sng" w="19050">
            <a:solidFill>
              <a:schemeClr val="accent4"/>
            </a:solidFill>
            <a:prstDash val="solid"/>
            <a:round/>
            <a:headEnd len="sm" w="sm" type="none"/>
            <a:tailEnd len="med" w="med" type="triangle"/>
          </a:ln>
        </p:spPr>
      </p:cxnSp>
      <p:cxnSp>
        <p:nvCxnSpPr>
          <p:cNvPr id="354" name="Google Shape;354;p29"/>
          <p:cNvCxnSpPr/>
          <p:nvPr/>
        </p:nvCxnSpPr>
        <p:spPr>
          <a:xfrm rot="-2328307">
            <a:off x="7159571" y="3137097"/>
            <a:ext cx="312655" cy="249621"/>
          </a:xfrm>
          <a:prstGeom prst="straightConnector1">
            <a:avLst/>
          </a:prstGeom>
          <a:noFill/>
          <a:ln cap="flat" cmpd="sng" w="19050">
            <a:solidFill>
              <a:schemeClr val="accent4"/>
            </a:solidFill>
            <a:prstDash val="solid"/>
            <a:round/>
            <a:headEnd len="sm" w="sm" type="none"/>
            <a:tailEnd len="med" w="med" type="triangle"/>
          </a:ln>
        </p:spPr>
      </p:cxnSp>
      <p:cxnSp>
        <p:nvCxnSpPr>
          <p:cNvPr id="355" name="Google Shape;355;p29"/>
          <p:cNvCxnSpPr/>
          <p:nvPr/>
        </p:nvCxnSpPr>
        <p:spPr>
          <a:xfrm rot="8471693">
            <a:off x="7150198" y="3026255"/>
            <a:ext cx="314598" cy="266088"/>
          </a:xfrm>
          <a:prstGeom prst="straightConnector1">
            <a:avLst/>
          </a:prstGeom>
          <a:noFill/>
          <a:ln cap="flat" cmpd="sng" w="19050">
            <a:solidFill>
              <a:schemeClr val="accent4"/>
            </a:solidFill>
            <a:prstDash val="solid"/>
            <a:round/>
            <a:headEnd len="sm" w="sm" type="none"/>
            <a:tailEnd len="med" w="med" type="triangle"/>
          </a:ln>
        </p:spPr>
      </p:cxnSp>
      <p:grpSp>
        <p:nvGrpSpPr>
          <p:cNvPr id="356" name="Google Shape;356;p29"/>
          <p:cNvGrpSpPr/>
          <p:nvPr/>
        </p:nvGrpSpPr>
        <p:grpSpPr>
          <a:xfrm>
            <a:off x="6287303" y="2235300"/>
            <a:ext cx="1080000" cy="475553"/>
            <a:chOff x="2033513" y="2192385"/>
            <a:chExt cx="1080000" cy="475553"/>
          </a:xfrm>
        </p:grpSpPr>
        <p:sp>
          <p:nvSpPr>
            <p:cNvPr id="357" name="Google Shape;357;p29"/>
            <p:cNvSpPr/>
            <p:nvPr/>
          </p:nvSpPr>
          <p:spPr>
            <a:xfrm>
              <a:off x="2033513" y="2415938"/>
              <a:ext cx="1080000" cy="252000"/>
            </a:xfrm>
            <a:prstGeom prst="rect">
              <a:avLst/>
            </a:prstGeom>
            <a:no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900">
                  <a:solidFill>
                    <a:schemeClr val="dk1"/>
                  </a:solidFill>
                  <a:latin typeface="Arial"/>
                </a:rPr>
                <a:t>Grower</a:t>
              </a:r>
              <a:endParaRPr b="1" sz="900">
                <a:solidFill>
                  <a:schemeClr val="dk1"/>
                </a:solidFill>
                <a:latin typeface="Arial"/>
                <a:ea typeface="Arial"/>
                <a:cs typeface="Arial"/>
                <a:sym typeface="Arial"/>
              </a:endParaRPr>
            </a:p>
          </p:txBody>
        </p:sp>
        <p:sp>
          <p:nvSpPr>
            <p:cNvPr id="358" name="Google Shape;358;p29"/>
            <p:cNvSpPr/>
            <p:nvPr/>
          </p:nvSpPr>
          <p:spPr>
            <a:xfrm>
              <a:off x="2428688" y="2192385"/>
              <a:ext cx="289650" cy="245859"/>
            </a:xfrm>
            <a:custGeom>
              <a:rect b="b" l="l" r="r" t="t"/>
              <a:pathLst>
                <a:path extrusionOk="0" h="696" w="790">
                  <a:moveTo>
                    <a:pt x="658" y="219"/>
                  </a:moveTo>
                  <a:cubicBezTo>
                    <a:pt x="670" y="219"/>
                    <a:pt x="680" y="229"/>
                    <a:pt x="680" y="241"/>
                  </a:cubicBezTo>
                  <a:cubicBezTo>
                    <a:pt x="680" y="524"/>
                    <a:pt x="680" y="524"/>
                    <a:pt x="680" y="524"/>
                  </a:cubicBezTo>
                  <a:cubicBezTo>
                    <a:pt x="680" y="536"/>
                    <a:pt x="670" y="546"/>
                    <a:pt x="658" y="546"/>
                  </a:cubicBezTo>
                  <a:cubicBezTo>
                    <a:pt x="615" y="546"/>
                    <a:pt x="615" y="546"/>
                    <a:pt x="615" y="546"/>
                  </a:cubicBezTo>
                  <a:cubicBezTo>
                    <a:pt x="603" y="546"/>
                    <a:pt x="593" y="536"/>
                    <a:pt x="593" y="524"/>
                  </a:cubicBezTo>
                  <a:cubicBezTo>
                    <a:pt x="593" y="241"/>
                    <a:pt x="593" y="241"/>
                    <a:pt x="593" y="241"/>
                  </a:cubicBezTo>
                  <a:cubicBezTo>
                    <a:pt x="593" y="229"/>
                    <a:pt x="603" y="219"/>
                    <a:pt x="615" y="219"/>
                  </a:cubicBezTo>
                  <a:lnTo>
                    <a:pt x="658" y="219"/>
                  </a:lnTo>
                  <a:close/>
                  <a:moveTo>
                    <a:pt x="56" y="159"/>
                  </a:moveTo>
                  <a:cubicBezTo>
                    <a:pt x="54" y="149"/>
                    <a:pt x="59" y="139"/>
                    <a:pt x="69" y="135"/>
                  </a:cubicBezTo>
                  <a:cubicBezTo>
                    <a:pt x="386" y="1"/>
                    <a:pt x="386" y="1"/>
                    <a:pt x="386" y="1"/>
                  </a:cubicBezTo>
                  <a:cubicBezTo>
                    <a:pt x="387" y="1"/>
                    <a:pt x="387" y="1"/>
                    <a:pt x="387" y="1"/>
                  </a:cubicBezTo>
                  <a:cubicBezTo>
                    <a:pt x="388" y="1"/>
                    <a:pt x="389" y="1"/>
                    <a:pt x="390" y="0"/>
                  </a:cubicBezTo>
                  <a:cubicBezTo>
                    <a:pt x="391" y="0"/>
                    <a:pt x="391" y="0"/>
                    <a:pt x="392" y="0"/>
                  </a:cubicBezTo>
                  <a:cubicBezTo>
                    <a:pt x="393" y="0"/>
                    <a:pt x="394" y="0"/>
                    <a:pt x="395" y="0"/>
                  </a:cubicBezTo>
                  <a:cubicBezTo>
                    <a:pt x="396" y="0"/>
                    <a:pt x="397" y="0"/>
                    <a:pt x="397" y="0"/>
                  </a:cubicBezTo>
                  <a:cubicBezTo>
                    <a:pt x="398" y="0"/>
                    <a:pt x="399" y="0"/>
                    <a:pt x="400" y="0"/>
                  </a:cubicBezTo>
                  <a:cubicBezTo>
                    <a:pt x="401" y="1"/>
                    <a:pt x="402" y="1"/>
                    <a:pt x="403" y="1"/>
                  </a:cubicBezTo>
                  <a:cubicBezTo>
                    <a:pt x="403" y="1"/>
                    <a:pt x="403" y="1"/>
                    <a:pt x="403" y="1"/>
                  </a:cubicBezTo>
                  <a:cubicBezTo>
                    <a:pt x="719" y="134"/>
                    <a:pt x="719" y="134"/>
                    <a:pt x="719" y="134"/>
                  </a:cubicBezTo>
                  <a:cubicBezTo>
                    <a:pt x="728" y="137"/>
                    <a:pt x="734" y="145"/>
                    <a:pt x="734" y="155"/>
                  </a:cubicBezTo>
                  <a:cubicBezTo>
                    <a:pt x="734" y="167"/>
                    <a:pt x="725" y="177"/>
                    <a:pt x="713" y="177"/>
                  </a:cubicBezTo>
                  <a:cubicBezTo>
                    <a:pt x="713" y="177"/>
                    <a:pt x="713" y="177"/>
                    <a:pt x="712" y="177"/>
                  </a:cubicBezTo>
                  <a:cubicBezTo>
                    <a:pt x="395" y="177"/>
                    <a:pt x="395" y="177"/>
                    <a:pt x="395" y="177"/>
                  </a:cubicBezTo>
                  <a:cubicBezTo>
                    <a:pt x="395" y="177"/>
                    <a:pt x="395" y="177"/>
                    <a:pt x="395" y="177"/>
                  </a:cubicBezTo>
                  <a:cubicBezTo>
                    <a:pt x="77" y="177"/>
                    <a:pt x="77" y="177"/>
                    <a:pt x="77" y="177"/>
                  </a:cubicBezTo>
                  <a:cubicBezTo>
                    <a:pt x="67" y="177"/>
                    <a:pt x="58" y="170"/>
                    <a:pt x="56" y="159"/>
                  </a:cubicBezTo>
                  <a:close/>
                  <a:moveTo>
                    <a:pt x="355" y="94"/>
                  </a:moveTo>
                  <a:cubicBezTo>
                    <a:pt x="355" y="116"/>
                    <a:pt x="373" y="134"/>
                    <a:pt x="395" y="134"/>
                  </a:cubicBezTo>
                  <a:cubicBezTo>
                    <a:pt x="417" y="134"/>
                    <a:pt x="435" y="116"/>
                    <a:pt x="435" y="94"/>
                  </a:cubicBezTo>
                  <a:cubicBezTo>
                    <a:pt x="435" y="71"/>
                    <a:pt x="417" y="53"/>
                    <a:pt x="395" y="53"/>
                  </a:cubicBezTo>
                  <a:cubicBezTo>
                    <a:pt x="373" y="53"/>
                    <a:pt x="355" y="71"/>
                    <a:pt x="355" y="94"/>
                  </a:cubicBezTo>
                  <a:close/>
                  <a:moveTo>
                    <a:pt x="497" y="546"/>
                  </a:moveTo>
                  <a:cubicBezTo>
                    <a:pt x="509" y="546"/>
                    <a:pt x="519" y="536"/>
                    <a:pt x="519" y="524"/>
                  </a:cubicBezTo>
                  <a:cubicBezTo>
                    <a:pt x="519" y="241"/>
                    <a:pt x="519" y="241"/>
                    <a:pt x="519" y="241"/>
                  </a:cubicBezTo>
                  <a:cubicBezTo>
                    <a:pt x="519" y="229"/>
                    <a:pt x="509" y="219"/>
                    <a:pt x="497" y="219"/>
                  </a:cubicBezTo>
                  <a:cubicBezTo>
                    <a:pt x="292" y="219"/>
                    <a:pt x="292" y="219"/>
                    <a:pt x="292" y="219"/>
                  </a:cubicBezTo>
                  <a:cubicBezTo>
                    <a:pt x="281" y="219"/>
                    <a:pt x="271" y="229"/>
                    <a:pt x="271" y="241"/>
                  </a:cubicBezTo>
                  <a:cubicBezTo>
                    <a:pt x="271" y="524"/>
                    <a:pt x="271" y="524"/>
                    <a:pt x="271" y="524"/>
                  </a:cubicBezTo>
                  <a:cubicBezTo>
                    <a:pt x="271" y="536"/>
                    <a:pt x="281" y="546"/>
                    <a:pt x="292" y="546"/>
                  </a:cubicBezTo>
                  <a:cubicBezTo>
                    <a:pt x="351" y="546"/>
                    <a:pt x="351" y="546"/>
                    <a:pt x="351" y="546"/>
                  </a:cubicBezTo>
                  <a:cubicBezTo>
                    <a:pt x="351" y="369"/>
                    <a:pt x="351" y="369"/>
                    <a:pt x="351" y="369"/>
                  </a:cubicBezTo>
                  <a:cubicBezTo>
                    <a:pt x="351" y="345"/>
                    <a:pt x="371" y="325"/>
                    <a:pt x="395" y="325"/>
                  </a:cubicBezTo>
                  <a:cubicBezTo>
                    <a:pt x="419" y="325"/>
                    <a:pt x="438" y="345"/>
                    <a:pt x="438" y="369"/>
                  </a:cubicBezTo>
                  <a:cubicBezTo>
                    <a:pt x="438" y="546"/>
                    <a:pt x="438" y="546"/>
                    <a:pt x="438" y="546"/>
                  </a:cubicBezTo>
                  <a:lnTo>
                    <a:pt x="497" y="546"/>
                  </a:lnTo>
                  <a:close/>
                  <a:moveTo>
                    <a:pt x="77" y="624"/>
                  </a:moveTo>
                  <a:cubicBezTo>
                    <a:pt x="712" y="624"/>
                    <a:pt x="712" y="624"/>
                    <a:pt x="712" y="624"/>
                  </a:cubicBezTo>
                  <a:cubicBezTo>
                    <a:pt x="724" y="624"/>
                    <a:pt x="734" y="614"/>
                    <a:pt x="734" y="602"/>
                  </a:cubicBezTo>
                  <a:cubicBezTo>
                    <a:pt x="734" y="590"/>
                    <a:pt x="724" y="580"/>
                    <a:pt x="712" y="580"/>
                  </a:cubicBezTo>
                  <a:cubicBezTo>
                    <a:pt x="77" y="580"/>
                    <a:pt x="77" y="580"/>
                    <a:pt x="77" y="580"/>
                  </a:cubicBezTo>
                  <a:cubicBezTo>
                    <a:pt x="65" y="580"/>
                    <a:pt x="55" y="590"/>
                    <a:pt x="55" y="602"/>
                  </a:cubicBezTo>
                  <a:cubicBezTo>
                    <a:pt x="55" y="614"/>
                    <a:pt x="65" y="624"/>
                    <a:pt x="77" y="624"/>
                  </a:cubicBezTo>
                  <a:close/>
                  <a:moveTo>
                    <a:pt x="768" y="653"/>
                  </a:moveTo>
                  <a:cubicBezTo>
                    <a:pt x="21" y="653"/>
                    <a:pt x="21" y="653"/>
                    <a:pt x="21" y="653"/>
                  </a:cubicBezTo>
                  <a:cubicBezTo>
                    <a:pt x="9" y="653"/>
                    <a:pt x="0" y="663"/>
                    <a:pt x="0" y="675"/>
                  </a:cubicBezTo>
                  <a:cubicBezTo>
                    <a:pt x="0" y="687"/>
                    <a:pt x="9" y="696"/>
                    <a:pt x="21" y="696"/>
                  </a:cubicBezTo>
                  <a:cubicBezTo>
                    <a:pt x="768" y="696"/>
                    <a:pt x="768" y="696"/>
                    <a:pt x="768" y="696"/>
                  </a:cubicBezTo>
                  <a:cubicBezTo>
                    <a:pt x="780" y="696"/>
                    <a:pt x="790" y="687"/>
                    <a:pt x="790" y="675"/>
                  </a:cubicBezTo>
                  <a:cubicBezTo>
                    <a:pt x="790" y="663"/>
                    <a:pt x="780" y="653"/>
                    <a:pt x="768" y="653"/>
                  </a:cubicBezTo>
                  <a:close/>
                  <a:moveTo>
                    <a:pt x="131" y="219"/>
                  </a:moveTo>
                  <a:cubicBezTo>
                    <a:pt x="119" y="219"/>
                    <a:pt x="110" y="229"/>
                    <a:pt x="110" y="241"/>
                  </a:cubicBezTo>
                  <a:cubicBezTo>
                    <a:pt x="110" y="524"/>
                    <a:pt x="110" y="524"/>
                    <a:pt x="110" y="524"/>
                  </a:cubicBezTo>
                  <a:cubicBezTo>
                    <a:pt x="110" y="536"/>
                    <a:pt x="119" y="546"/>
                    <a:pt x="131" y="546"/>
                  </a:cubicBezTo>
                  <a:cubicBezTo>
                    <a:pt x="175" y="546"/>
                    <a:pt x="175" y="546"/>
                    <a:pt x="175" y="546"/>
                  </a:cubicBezTo>
                  <a:cubicBezTo>
                    <a:pt x="187" y="546"/>
                    <a:pt x="196" y="536"/>
                    <a:pt x="196" y="524"/>
                  </a:cubicBezTo>
                  <a:cubicBezTo>
                    <a:pt x="196" y="241"/>
                    <a:pt x="196" y="241"/>
                    <a:pt x="196" y="241"/>
                  </a:cubicBezTo>
                  <a:cubicBezTo>
                    <a:pt x="196" y="229"/>
                    <a:pt x="187" y="219"/>
                    <a:pt x="175" y="219"/>
                  </a:cubicBezTo>
                  <a:lnTo>
                    <a:pt x="131" y="219"/>
                  </a:ln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grpSp>
      <p:grpSp>
        <p:nvGrpSpPr>
          <p:cNvPr id="359" name="Google Shape;359;p29"/>
          <p:cNvGrpSpPr/>
          <p:nvPr/>
        </p:nvGrpSpPr>
        <p:grpSpPr>
          <a:xfrm>
            <a:off x="6415013" y="2898348"/>
            <a:ext cx="701126" cy="468644"/>
            <a:chOff x="6253119" y="3071974"/>
            <a:chExt cx="701126" cy="468644"/>
          </a:xfrm>
        </p:grpSpPr>
        <p:grpSp>
          <p:nvGrpSpPr>
            <p:cNvPr id="360" name="Google Shape;360;p29"/>
            <p:cNvGrpSpPr/>
            <p:nvPr/>
          </p:nvGrpSpPr>
          <p:grpSpPr>
            <a:xfrm>
              <a:off x="6522183" y="3071974"/>
              <a:ext cx="245949" cy="332738"/>
              <a:chOff x="821157" y="1938008"/>
              <a:chExt cx="815872" cy="1103770"/>
            </a:xfrm>
          </p:grpSpPr>
          <p:sp>
            <p:nvSpPr>
              <p:cNvPr id="361" name="Google Shape;361;p29"/>
              <p:cNvSpPr/>
              <p:nvPr/>
            </p:nvSpPr>
            <p:spPr>
              <a:xfrm>
                <a:off x="852097" y="2197334"/>
                <a:ext cx="659589" cy="844444"/>
              </a:xfrm>
              <a:custGeom>
                <a:rect b="b" l="l" r="r" t="t"/>
                <a:pathLst>
                  <a:path extrusionOk="0" h="402" w="314">
                    <a:moveTo>
                      <a:pt x="116" y="262"/>
                    </a:moveTo>
                    <a:lnTo>
                      <a:pt x="116" y="262"/>
                    </a:lnTo>
                    <a:lnTo>
                      <a:pt x="108" y="262"/>
                    </a:lnTo>
                    <a:lnTo>
                      <a:pt x="102" y="256"/>
                    </a:lnTo>
                    <a:lnTo>
                      <a:pt x="98" y="250"/>
                    </a:lnTo>
                    <a:lnTo>
                      <a:pt x="96" y="242"/>
                    </a:lnTo>
                    <a:lnTo>
                      <a:pt x="96" y="242"/>
                    </a:lnTo>
                    <a:lnTo>
                      <a:pt x="98" y="234"/>
                    </a:lnTo>
                    <a:lnTo>
                      <a:pt x="102" y="228"/>
                    </a:lnTo>
                    <a:lnTo>
                      <a:pt x="108" y="222"/>
                    </a:lnTo>
                    <a:lnTo>
                      <a:pt x="116" y="222"/>
                    </a:lnTo>
                    <a:lnTo>
                      <a:pt x="160" y="222"/>
                    </a:lnTo>
                    <a:lnTo>
                      <a:pt x="160" y="262"/>
                    </a:lnTo>
                    <a:lnTo>
                      <a:pt x="116" y="262"/>
                    </a:lnTo>
                    <a:close/>
                    <a:moveTo>
                      <a:pt x="130" y="276"/>
                    </a:moveTo>
                    <a:lnTo>
                      <a:pt x="130" y="276"/>
                    </a:lnTo>
                    <a:lnTo>
                      <a:pt x="122" y="278"/>
                    </a:lnTo>
                    <a:lnTo>
                      <a:pt x="116" y="282"/>
                    </a:lnTo>
                    <a:lnTo>
                      <a:pt x="112" y="290"/>
                    </a:lnTo>
                    <a:lnTo>
                      <a:pt x="110" y="298"/>
                    </a:lnTo>
                    <a:lnTo>
                      <a:pt x="110" y="298"/>
                    </a:lnTo>
                    <a:lnTo>
                      <a:pt x="112" y="306"/>
                    </a:lnTo>
                    <a:lnTo>
                      <a:pt x="116" y="312"/>
                    </a:lnTo>
                    <a:lnTo>
                      <a:pt x="122" y="316"/>
                    </a:lnTo>
                    <a:lnTo>
                      <a:pt x="130" y="318"/>
                    </a:lnTo>
                    <a:lnTo>
                      <a:pt x="146" y="318"/>
                    </a:lnTo>
                    <a:lnTo>
                      <a:pt x="146" y="318"/>
                    </a:lnTo>
                    <a:lnTo>
                      <a:pt x="150" y="308"/>
                    </a:lnTo>
                    <a:lnTo>
                      <a:pt x="154" y="296"/>
                    </a:lnTo>
                    <a:lnTo>
                      <a:pt x="160" y="286"/>
                    </a:lnTo>
                    <a:lnTo>
                      <a:pt x="166" y="276"/>
                    </a:lnTo>
                    <a:lnTo>
                      <a:pt x="130" y="276"/>
                    </a:lnTo>
                    <a:close/>
                    <a:moveTo>
                      <a:pt x="300" y="134"/>
                    </a:moveTo>
                    <a:lnTo>
                      <a:pt x="292" y="158"/>
                    </a:lnTo>
                    <a:lnTo>
                      <a:pt x="292" y="158"/>
                    </a:lnTo>
                    <a:lnTo>
                      <a:pt x="296" y="162"/>
                    </a:lnTo>
                    <a:lnTo>
                      <a:pt x="300" y="168"/>
                    </a:lnTo>
                    <a:lnTo>
                      <a:pt x="302" y="174"/>
                    </a:lnTo>
                    <a:lnTo>
                      <a:pt x="302" y="180"/>
                    </a:lnTo>
                    <a:lnTo>
                      <a:pt x="302" y="382"/>
                    </a:lnTo>
                    <a:lnTo>
                      <a:pt x="302" y="402"/>
                    </a:lnTo>
                    <a:lnTo>
                      <a:pt x="246" y="402"/>
                    </a:lnTo>
                    <a:lnTo>
                      <a:pt x="232" y="402"/>
                    </a:lnTo>
                    <a:lnTo>
                      <a:pt x="232" y="402"/>
                    </a:lnTo>
                    <a:lnTo>
                      <a:pt x="218" y="400"/>
                    </a:lnTo>
                    <a:lnTo>
                      <a:pt x="206" y="396"/>
                    </a:lnTo>
                    <a:lnTo>
                      <a:pt x="194" y="390"/>
                    </a:lnTo>
                    <a:lnTo>
                      <a:pt x="184" y="382"/>
                    </a:lnTo>
                    <a:lnTo>
                      <a:pt x="174" y="372"/>
                    </a:lnTo>
                    <a:lnTo>
                      <a:pt x="168" y="360"/>
                    </a:lnTo>
                    <a:lnTo>
                      <a:pt x="164" y="346"/>
                    </a:lnTo>
                    <a:lnTo>
                      <a:pt x="164" y="332"/>
                    </a:lnTo>
                    <a:lnTo>
                      <a:pt x="164" y="332"/>
                    </a:lnTo>
                    <a:lnTo>
                      <a:pt x="164" y="320"/>
                    </a:lnTo>
                    <a:lnTo>
                      <a:pt x="166" y="310"/>
                    </a:lnTo>
                    <a:lnTo>
                      <a:pt x="172" y="300"/>
                    </a:lnTo>
                    <a:lnTo>
                      <a:pt x="178" y="290"/>
                    </a:lnTo>
                    <a:lnTo>
                      <a:pt x="176" y="290"/>
                    </a:lnTo>
                    <a:lnTo>
                      <a:pt x="176" y="216"/>
                    </a:lnTo>
                    <a:lnTo>
                      <a:pt x="6" y="154"/>
                    </a:lnTo>
                    <a:lnTo>
                      <a:pt x="6" y="154"/>
                    </a:lnTo>
                    <a:lnTo>
                      <a:pt x="4" y="152"/>
                    </a:lnTo>
                    <a:lnTo>
                      <a:pt x="2" y="150"/>
                    </a:lnTo>
                    <a:lnTo>
                      <a:pt x="2" y="150"/>
                    </a:lnTo>
                    <a:lnTo>
                      <a:pt x="0" y="146"/>
                    </a:lnTo>
                    <a:lnTo>
                      <a:pt x="0" y="142"/>
                    </a:lnTo>
                    <a:lnTo>
                      <a:pt x="38" y="38"/>
                    </a:lnTo>
                    <a:lnTo>
                      <a:pt x="38" y="38"/>
                    </a:lnTo>
                    <a:lnTo>
                      <a:pt x="38" y="38"/>
                    </a:lnTo>
                    <a:lnTo>
                      <a:pt x="38" y="38"/>
                    </a:lnTo>
                    <a:lnTo>
                      <a:pt x="38" y="38"/>
                    </a:lnTo>
                    <a:lnTo>
                      <a:pt x="50" y="6"/>
                    </a:lnTo>
                    <a:lnTo>
                      <a:pt x="50" y="6"/>
                    </a:lnTo>
                    <a:lnTo>
                      <a:pt x="52" y="2"/>
                    </a:lnTo>
                    <a:lnTo>
                      <a:pt x="56" y="0"/>
                    </a:lnTo>
                    <a:lnTo>
                      <a:pt x="58" y="0"/>
                    </a:lnTo>
                    <a:lnTo>
                      <a:pt x="62" y="0"/>
                    </a:lnTo>
                    <a:lnTo>
                      <a:pt x="306" y="88"/>
                    </a:lnTo>
                    <a:lnTo>
                      <a:pt x="306" y="88"/>
                    </a:lnTo>
                    <a:lnTo>
                      <a:pt x="310" y="90"/>
                    </a:lnTo>
                    <a:lnTo>
                      <a:pt x="312" y="94"/>
                    </a:lnTo>
                    <a:lnTo>
                      <a:pt x="312" y="94"/>
                    </a:lnTo>
                    <a:lnTo>
                      <a:pt x="314" y="98"/>
                    </a:lnTo>
                    <a:lnTo>
                      <a:pt x="312" y="102"/>
                    </a:lnTo>
                    <a:lnTo>
                      <a:pt x="300" y="134"/>
                    </a:lnTo>
                    <a:lnTo>
                      <a:pt x="300" y="134"/>
                    </a:lnTo>
                    <a:lnTo>
                      <a:pt x="300" y="134"/>
                    </a:lnTo>
                    <a:lnTo>
                      <a:pt x="300" y="134"/>
                    </a:lnTo>
                    <a:lnTo>
                      <a:pt x="300" y="134"/>
                    </a:lnTo>
                    <a:lnTo>
                      <a:pt x="300" y="134"/>
                    </a:lnTo>
                    <a:close/>
                    <a:moveTo>
                      <a:pt x="60" y="36"/>
                    </a:moveTo>
                    <a:lnTo>
                      <a:pt x="286" y="118"/>
                    </a:lnTo>
                    <a:lnTo>
                      <a:pt x="290" y="104"/>
                    </a:lnTo>
                    <a:lnTo>
                      <a:pt x="66" y="22"/>
                    </a:lnTo>
                    <a:lnTo>
                      <a:pt x="60" y="36"/>
                    </a:lnTo>
                    <a:close/>
                    <a:moveTo>
                      <a:pt x="232" y="208"/>
                    </a:moveTo>
                    <a:lnTo>
                      <a:pt x="232" y="216"/>
                    </a:lnTo>
                    <a:lnTo>
                      <a:pt x="246" y="220"/>
                    </a:lnTo>
                    <a:lnTo>
                      <a:pt x="246" y="220"/>
                    </a:lnTo>
                    <a:lnTo>
                      <a:pt x="248" y="220"/>
                    </a:lnTo>
                    <a:lnTo>
                      <a:pt x="278" y="136"/>
                    </a:lnTo>
                    <a:lnTo>
                      <a:pt x="54" y="54"/>
                    </a:lnTo>
                    <a:lnTo>
                      <a:pt x="24" y="138"/>
                    </a:lnTo>
                    <a:lnTo>
                      <a:pt x="180" y="196"/>
                    </a:lnTo>
                    <a:lnTo>
                      <a:pt x="180" y="196"/>
                    </a:lnTo>
                    <a:lnTo>
                      <a:pt x="184" y="190"/>
                    </a:lnTo>
                    <a:lnTo>
                      <a:pt x="190" y="184"/>
                    </a:lnTo>
                    <a:lnTo>
                      <a:pt x="196" y="180"/>
                    </a:lnTo>
                    <a:lnTo>
                      <a:pt x="204" y="180"/>
                    </a:lnTo>
                    <a:lnTo>
                      <a:pt x="204" y="180"/>
                    </a:lnTo>
                    <a:lnTo>
                      <a:pt x="216" y="182"/>
                    </a:lnTo>
                    <a:lnTo>
                      <a:pt x="224" y="188"/>
                    </a:lnTo>
                    <a:lnTo>
                      <a:pt x="230" y="196"/>
                    </a:lnTo>
                    <a:lnTo>
                      <a:pt x="232" y="208"/>
                    </a:lnTo>
                    <a:lnTo>
                      <a:pt x="232" y="208"/>
                    </a:lnTo>
                    <a:close/>
                    <a:moveTo>
                      <a:pt x="246" y="264"/>
                    </a:moveTo>
                    <a:lnTo>
                      <a:pt x="246" y="242"/>
                    </a:lnTo>
                    <a:lnTo>
                      <a:pt x="232" y="236"/>
                    </a:lnTo>
                    <a:lnTo>
                      <a:pt x="232" y="262"/>
                    </a:lnTo>
                    <a:lnTo>
                      <a:pt x="232" y="262"/>
                    </a:lnTo>
                    <a:lnTo>
                      <a:pt x="246" y="264"/>
                    </a:lnTo>
                    <a:lnTo>
                      <a:pt x="246" y="264"/>
                    </a:lnTo>
                    <a:close/>
                    <a:moveTo>
                      <a:pt x="254" y="164"/>
                    </a:moveTo>
                    <a:lnTo>
                      <a:pt x="254" y="164"/>
                    </a:lnTo>
                    <a:lnTo>
                      <a:pt x="258" y="158"/>
                    </a:lnTo>
                    <a:lnTo>
                      <a:pt x="260" y="152"/>
                    </a:lnTo>
                    <a:lnTo>
                      <a:pt x="260" y="152"/>
                    </a:lnTo>
                    <a:lnTo>
                      <a:pt x="258" y="146"/>
                    </a:lnTo>
                    <a:lnTo>
                      <a:pt x="254" y="140"/>
                    </a:lnTo>
                    <a:lnTo>
                      <a:pt x="254" y="140"/>
                    </a:lnTo>
                    <a:lnTo>
                      <a:pt x="250" y="138"/>
                    </a:lnTo>
                    <a:lnTo>
                      <a:pt x="244" y="136"/>
                    </a:lnTo>
                    <a:lnTo>
                      <a:pt x="238" y="138"/>
                    </a:lnTo>
                    <a:lnTo>
                      <a:pt x="232" y="140"/>
                    </a:lnTo>
                    <a:lnTo>
                      <a:pt x="232" y="140"/>
                    </a:lnTo>
                    <a:lnTo>
                      <a:pt x="228" y="146"/>
                    </a:lnTo>
                    <a:lnTo>
                      <a:pt x="228" y="152"/>
                    </a:lnTo>
                    <a:lnTo>
                      <a:pt x="228" y="152"/>
                    </a:lnTo>
                    <a:lnTo>
                      <a:pt x="228" y="158"/>
                    </a:lnTo>
                    <a:lnTo>
                      <a:pt x="232" y="164"/>
                    </a:lnTo>
                    <a:lnTo>
                      <a:pt x="232" y="164"/>
                    </a:lnTo>
                    <a:lnTo>
                      <a:pt x="238" y="166"/>
                    </a:lnTo>
                    <a:lnTo>
                      <a:pt x="244" y="168"/>
                    </a:lnTo>
                    <a:lnTo>
                      <a:pt x="244" y="168"/>
                    </a:lnTo>
                    <a:lnTo>
                      <a:pt x="250" y="166"/>
                    </a:lnTo>
                    <a:lnTo>
                      <a:pt x="254" y="164"/>
                    </a:lnTo>
                    <a:lnTo>
                      <a:pt x="254" y="164"/>
                    </a:lnTo>
                    <a:close/>
                    <a:moveTo>
                      <a:pt x="58" y="84"/>
                    </a:moveTo>
                    <a:lnTo>
                      <a:pt x="94" y="98"/>
                    </a:lnTo>
                    <a:lnTo>
                      <a:pt x="98" y="84"/>
                    </a:lnTo>
                    <a:lnTo>
                      <a:pt x="62" y="72"/>
                    </a:lnTo>
                    <a:lnTo>
                      <a:pt x="58" y="84"/>
                    </a:lnTo>
                    <a:close/>
                    <a:moveTo>
                      <a:pt x="108" y="102"/>
                    </a:moveTo>
                    <a:lnTo>
                      <a:pt x="158" y="120"/>
                    </a:lnTo>
                    <a:lnTo>
                      <a:pt x="162" y="108"/>
                    </a:lnTo>
                    <a:lnTo>
                      <a:pt x="112" y="90"/>
                    </a:lnTo>
                    <a:lnTo>
                      <a:pt x="108" y="1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29"/>
              <p:cNvSpPr/>
              <p:nvPr/>
            </p:nvSpPr>
            <p:spPr>
              <a:xfrm rot="1216460">
                <a:off x="882306" y="2164310"/>
                <a:ext cx="339639" cy="413662"/>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nvGrpSpPr>
              <p:cNvPr id="363" name="Google Shape;363;p29"/>
              <p:cNvGrpSpPr/>
              <p:nvPr/>
            </p:nvGrpSpPr>
            <p:grpSpPr>
              <a:xfrm>
                <a:off x="1023450" y="1938008"/>
                <a:ext cx="613579" cy="785951"/>
                <a:chOff x="1023449" y="1938008"/>
                <a:chExt cx="613581" cy="785951"/>
              </a:xfrm>
            </p:grpSpPr>
            <p:sp>
              <p:nvSpPr>
                <p:cNvPr id="364" name="Google Shape;364;p29"/>
                <p:cNvSpPr/>
                <p:nvPr/>
              </p:nvSpPr>
              <p:spPr>
                <a:xfrm rot="1359263">
                  <a:off x="1142820" y="2304547"/>
                  <a:ext cx="309788" cy="224335"/>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5" name="Google Shape;365;p29"/>
                <p:cNvSpPr/>
                <p:nvPr/>
              </p:nvSpPr>
              <p:spPr>
                <a:xfrm rot="1170318">
                  <a:off x="1126937" y="1986096"/>
                  <a:ext cx="406604" cy="689774"/>
                </a:xfrm>
                <a:custGeom>
                  <a:rect b="b" l="l" r="r" t="t"/>
                  <a:pathLst>
                    <a:path extrusionOk="0" h="380" w="224">
                      <a:moveTo>
                        <a:pt x="196" y="0"/>
                      </a:moveTo>
                      <a:lnTo>
                        <a:pt x="28" y="0"/>
                      </a:lnTo>
                      <a:lnTo>
                        <a:pt x="28" y="0"/>
                      </a:lnTo>
                      <a:lnTo>
                        <a:pt x="16" y="2"/>
                      </a:lnTo>
                      <a:lnTo>
                        <a:pt x="8" y="8"/>
                      </a:lnTo>
                      <a:lnTo>
                        <a:pt x="2" y="16"/>
                      </a:lnTo>
                      <a:lnTo>
                        <a:pt x="0" y="28"/>
                      </a:lnTo>
                      <a:lnTo>
                        <a:pt x="0" y="352"/>
                      </a:lnTo>
                      <a:lnTo>
                        <a:pt x="0" y="352"/>
                      </a:lnTo>
                      <a:lnTo>
                        <a:pt x="2" y="364"/>
                      </a:lnTo>
                      <a:lnTo>
                        <a:pt x="8" y="372"/>
                      </a:lnTo>
                      <a:lnTo>
                        <a:pt x="16" y="378"/>
                      </a:lnTo>
                      <a:lnTo>
                        <a:pt x="28" y="380"/>
                      </a:lnTo>
                      <a:lnTo>
                        <a:pt x="196" y="380"/>
                      </a:lnTo>
                      <a:lnTo>
                        <a:pt x="196" y="380"/>
                      </a:lnTo>
                      <a:lnTo>
                        <a:pt x="208" y="378"/>
                      </a:lnTo>
                      <a:lnTo>
                        <a:pt x="216" y="372"/>
                      </a:lnTo>
                      <a:lnTo>
                        <a:pt x="222" y="364"/>
                      </a:lnTo>
                      <a:lnTo>
                        <a:pt x="224" y="352"/>
                      </a:lnTo>
                      <a:lnTo>
                        <a:pt x="224" y="28"/>
                      </a:lnTo>
                      <a:lnTo>
                        <a:pt x="224" y="28"/>
                      </a:lnTo>
                      <a:lnTo>
                        <a:pt x="222" y="16"/>
                      </a:lnTo>
                      <a:lnTo>
                        <a:pt x="216" y="8"/>
                      </a:lnTo>
                      <a:lnTo>
                        <a:pt x="208" y="2"/>
                      </a:lnTo>
                      <a:lnTo>
                        <a:pt x="196" y="0"/>
                      </a:lnTo>
                      <a:lnTo>
                        <a:pt x="196" y="0"/>
                      </a:lnTo>
                      <a:close/>
                      <a:moveTo>
                        <a:pt x="94" y="26"/>
                      </a:moveTo>
                      <a:lnTo>
                        <a:pt x="130" y="26"/>
                      </a:lnTo>
                      <a:lnTo>
                        <a:pt x="130" y="26"/>
                      </a:lnTo>
                      <a:lnTo>
                        <a:pt x="134" y="28"/>
                      </a:lnTo>
                      <a:lnTo>
                        <a:pt x="136" y="28"/>
                      </a:lnTo>
                      <a:lnTo>
                        <a:pt x="138" y="32"/>
                      </a:lnTo>
                      <a:lnTo>
                        <a:pt x="138" y="34"/>
                      </a:lnTo>
                      <a:lnTo>
                        <a:pt x="138" y="34"/>
                      </a:lnTo>
                      <a:lnTo>
                        <a:pt x="138" y="38"/>
                      </a:lnTo>
                      <a:lnTo>
                        <a:pt x="136" y="40"/>
                      </a:lnTo>
                      <a:lnTo>
                        <a:pt x="134" y="42"/>
                      </a:lnTo>
                      <a:lnTo>
                        <a:pt x="130" y="42"/>
                      </a:lnTo>
                      <a:lnTo>
                        <a:pt x="94" y="42"/>
                      </a:lnTo>
                      <a:lnTo>
                        <a:pt x="94" y="42"/>
                      </a:lnTo>
                      <a:lnTo>
                        <a:pt x="90" y="42"/>
                      </a:lnTo>
                      <a:lnTo>
                        <a:pt x="88" y="40"/>
                      </a:lnTo>
                      <a:lnTo>
                        <a:pt x="86" y="38"/>
                      </a:lnTo>
                      <a:lnTo>
                        <a:pt x="86" y="34"/>
                      </a:lnTo>
                      <a:lnTo>
                        <a:pt x="86" y="34"/>
                      </a:lnTo>
                      <a:lnTo>
                        <a:pt x="86" y="32"/>
                      </a:lnTo>
                      <a:lnTo>
                        <a:pt x="88" y="28"/>
                      </a:lnTo>
                      <a:lnTo>
                        <a:pt x="90" y="28"/>
                      </a:lnTo>
                      <a:lnTo>
                        <a:pt x="94" y="26"/>
                      </a:lnTo>
                      <a:lnTo>
                        <a:pt x="94" y="26"/>
                      </a:lnTo>
                      <a:close/>
                      <a:moveTo>
                        <a:pt x="112" y="362"/>
                      </a:moveTo>
                      <a:lnTo>
                        <a:pt x="112" y="362"/>
                      </a:lnTo>
                      <a:lnTo>
                        <a:pt x="104" y="360"/>
                      </a:lnTo>
                      <a:lnTo>
                        <a:pt x="98" y="356"/>
                      </a:lnTo>
                      <a:lnTo>
                        <a:pt x="94" y="350"/>
                      </a:lnTo>
                      <a:lnTo>
                        <a:pt x="94" y="344"/>
                      </a:lnTo>
                      <a:lnTo>
                        <a:pt x="94" y="344"/>
                      </a:lnTo>
                      <a:lnTo>
                        <a:pt x="94" y="336"/>
                      </a:lnTo>
                      <a:lnTo>
                        <a:pt x="98" y="330"/>
                      </a:lnTo>
                      <a:lnTo>
                        <a:pt x="104" y="326"/>
                      </a:lnTo>
                      <a:lnTo>
                        <a:pt x="112" y="324"/>
                      </a:lnTo>
                      <a:lnTo>
                        <a:pt x="112" y="324"/>
                      </a:lnTo>
                      <a:lnTo>
                        <a:pt x="120" y="326"/>
                      </a:lnTo>
                      <a:lnTo>
                        <a:pt x="126" y="330"/>
                      </a:lnTo>
                      <a:lnTo>
                        <a:pt x="130" y="336"/>
                      </a:lnTo>
                      <a:lnTo>
                        <a:pt x="130" y="344"/>
                      </a:lnTo>
                      <a:lnTo>
                        <a:pt x="130" y="344"/>
                      </a:lnTo>
                      <a:lnTo>
                        <a:pt x="130" y="350"/>
                      </a:lnTo>
                      <a:lnTo>
                        <a:pt x="126" y="356"/>
                      </a:lnTo>
                      <a:lnTo>
                        <a:pt x="120" y="360"/>
                      </a:lnTo>
                      <a:lnTo>
                        <a:pt x="112" y="362"/>
                      </a:lnTo>
                      <a:lnTo>
                        <a:pt x="112" y="362"/>
                      </a:lnTo>
                      <a:close/>
                      <a:moveTo>
                        <a:pt x="196" y="308"/>
                      </a:moveTo>
                      <a:lnTo>
                        <a:pt x="28" y="308"/>
                      </a:lnTo>
                      <a:lnTo>
                        <a:pt x="28" y="60"/>
                      </a:lnTo>
                      <a:lnTo>
                        <a:pt x="196" y="60"/>
                      </a:lnTo>
                      <a:lnTo>
                        <a:pt x="196" y="30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66" name="Google Shape;366;p29"/>
            <p:cNvSpPr/>
            <p:nvPr/>
          </p:nvSpPr>
          <p:spPr>
            <a:xfrm>
              <a:off x="6253119" y="3394348"/>
              <a:ext cx="701126" cy="146270"/>
            </a:xfrm>
            <a:prstGeom prst="rect">
              <a:avLst/>
            </a:prstGeom>
            <a:noFill/>
            <a:ln>
              <a:noFill/>
            </a:ln>
          </p:spPr>
          <p:txBody>
            <a:bodyPr anchorCtr="1" anchor="ctr" bIns="91425" lIns="36000" spcFirstLastPara="1" rIns="36000" wrap="square" tIns="91425">
              <a:noAutofit/>
            </a:bodyPr>
            <a:lstStyle/>
            <a:p>
              <a:pPr indent="0" lvl="0" marL="0" marR="0" rtl="0" algn="ctr">
                <a:buNone/>
                <a:lnSpc>
                  <a:spcPts val="810"/>
                </a:lnSpc>
                <a:spcBef>
                  <a:spcPts val="0"/>
                </a:spcBef>
                <a:spcAft>
                  <a:spcPts val="0"/>
                </a:spcAft>
                <a:buClr>
                  <a:schemeClr val="dk1"/>
                </a:buClr>
                <a:buSzPts val="900"/>
              </a:pPr>
              <a:r>
                <a:rPr b="1" i="0" u="none" sz="900">
                  <a:solidFill>
                    <a:schemeClr val="dk1"/>
                  </a:solidFill>
                  <a:latin typeface="Arial"/>
                </a:rPr>
                <a:t>Consumer</a:t>
              </a:r>
              <a:endParaRPr/>
            </a:p>
          </p:txBody>
        </p:sp>
      </p:grpSp>
      <p:grpSp>
        <p:nvGrpSpPr>
          <p:cNvPr id="367" name="Google Shape;367;p29"/>
          <p:cNvGrpSpPr/>
          <p:nvPr/>
        </p:nvGrpSpPr>
        <p:grpSpPr>
          <a:xfrm>
            <a:off x="7619284" y="2965871"/>
            <a:ext cx="1026518" cy="410185"/>
            <a:chOff x="2033513" y="2913982"/>
            <a:chExt cx="1080000" cy="431556"/>
          </a:xfrm>
        </p:grpSpPr>
        <p:sp>
          <p:nvSpPr>
            <p:cNvPr id="368" name="Google Shape;368;p29"/>
            <p:cNvSpPr/>
            <p:nvPr/>
          </p:nvSpPr>
          <p:spPr>
            <a:xfrm>
              <a:off x="2444305" y="2913982"/>
              <a:ext cx="293718" cy="220484"/>
            </a:xfrm>
            <a:custGeom>
              <a:rect b="b" l="l" r="r" t="t"/>
              <a:pathLst>
                <a:path extrusionOk="0" h="138" w="184">
                  <a:moveTo>
                    <a:pt x="110" y="25"/>
                  </a:moveTo>
                  <a:cubicBezTo>
                    <a:pt x="110" y="25"/>
                    <a:pt x="111" y="24"/>
                    <a:pt x="111" y="23"/>
                  </a:cubicBezTo>
                  <a:cubicBezTo>
                    <a:pt x="111" y="22"/>
                    <a:pt x="110" y="22"/>
                    <a:pt x="110" y="21"/>
                  </a:cubicBezTo>
                  <a:cubicBezTo>
                    <a:pt x="109" y="21"/>
                    <a:pt x="108" y="21"/>
                    <a:pt x="107" y="21"/>
                  </a:cubicBezTo>
                  <a:cubicBezTo>
                    <a:pt x="104" y="21"/>
                    <a:pt x="104" y="21"/>
                    <a:pt x="104" y="21"/>
                  </a:cubicBezTo>
                  <a:cubicBezTo>
                    <a:pt x="104" y="26"/>
                    <a:pt x="104" y="26"/>
                    <a:pt x="104" y="26"/>
                  </a:cubicBezTo>
                  <a:cubicBezTo>
                    <a:pt x="107" y="26"/>
                    <a:pt x="107" y="26"/>
                    <a:pt x="107" y="26"/>
                  </a:cubicBezTo>
                  <a:cubicBezTo>
                    <a:pt x="108" y="26"/>
                    <a:pt x="109" y="26"/>
                    <a:pt x="110" y="25"/>
                  </a:cubicBezTo>
                  <a:close/>
                  <a:moveTo>
                    <a:pt x="84" y="34"/>
                  </a:moveTo>
                  <a:cubicBezTo>
                    <a:pt x="86" y="34"/>
                    <a:pt x="87" y="33"/>
                    <a:pt x="88" y="31"/>
                  </a:cubicBezTo>
                  <a:cubicBezTo>
                    <a:pt x="88" y="30"/>
                    <a:pt x="88" y="28"/>
                    <a:pt x="88" y="27"/>
                  </a:cubicBezTo>
                  <a:cubicBezTo>
                    <a:pt x="88" y="26"/>
                    <a:pt x="88" y="24"/>
                    <a:pt x="87" y="22"/>
                  </a:cubicBezTo>
                  <a:cubicBezTo>
                    <a:pt x="87" y="21"/>
                    <a:pt x="86" y="20"/>
                    <a:pt x="84" y="20"/>
                  </a:cubicBezTo>
                  <a:cubicBezTo>
                    <a:pt x="83" y="20"/>
                    <a:pt x="82" y="21"/>
                    <a:pt x="81" y="23"/>
                  </a:cubicBezTo>
                  <a:cubicBezTo>
                    <a:pt x="81" y="24"/>
                    <a:pt x="81" y="26"/>
                    <a:pt x="81" y="27"/>
                  </a:cubicBezTo>
                  <a:cubicBezTo>
                    <a:pt x="81" y="30"/>
                    <a:pt x="81" y="34"/>
                    <a:pt x="84" y="34"/>
                  </a:cubicBezTo>
                  <a:close/>
                  <a:moveTo>
                    <a:pt x="179" y="0"/>
                  </a:moveTo>
                  <a:cubicBezTo>
                    <a:pt x="6" y="0"/>
                    <a:pt x="6" y="0"/>
                    <a:pt x="6" y="0"/>
                  </a:cubicBezTo>
                  <a:cubicBezTo>
                    <a:pt x="3" y="0"/>
                    <a:pt x="0" y="3"/>
                    <a:pt x="0" y="6"/>
                  </a:cubicBezTo>
                  <a:cubicBezTo>
                    <a:pt x="0" y="132"/>
                    <a:pt x="0" y="132"/>
                    <a:pt x="0" y="132"/>
                  </a:cubicBezTo>
                  <a:cubicBezTo>
                    <a:pt x="0" y="135"/>
                    <a:pt x="3" y="138"/>
                    <a:pt x="6" y="138"/>
                  </a:cubicBezTo>
                  <a:cubicBezTo>
                    <a:pt x="142" y="138"/>
                    <a:pt x="142" y="138"/>
                    <a:pt x="142" y="138"/>
                  </a:cubicBezTo>
                  <a:cubicBezTo>
                    <a:pt x="142" y="85"/>
                    <a:pt x="142" y="85"/>
                    <a:pt x="142" y="85"/>
                  </a:cubicBezTo>
                  <a:cubicBezTo>
                    <a:pt x="142" y="82"/>
                    <a:pt x="145" y="80"/>
                    <a:pt x="147" y="80"/>
                  </a:cubicBezTo>
                  <a:cubicBezTo>
                    <a:pt x="167" y="80"/>
                    <a:pt x="167" y="80"/>
                    <a:pt x="167" y="80"/>
                  </a:cubicBezTo>
                  <a:cubicBezTo>
                    <a:pt x="170" y="80"/>
                    <a:pt x="172" y="82"/>
                    <a:pt x="172" y="85"/>
                  </a:cubicBezTo>
                  <a:cubicBezTo>
                    <a:pt x="172" y="138"/>
                    <a:pt x="172" y="138"/>
                    <a:pt x="172" y="138"/>
                  </a:cubicBezTo>
                  <a:cubicBezTo>
                    <a:pt x="179" y="138"/>
                    <a:pt x="179" y="138"/>
                    <a:pt x="179" y="138"/>
                  </a:cubicBezTo>
                  <a:cubicBezTo>
                    <a:pt x="182" y="138"/>
                    <a:pt x="184" y="135"/>
                    <a:pt x="184" y="132"/>
                  </a:cubicBezTo>
                  <a:cubicBezTo>
                    <a:pt x="184" y="6"/>
                    <a:pt x="184" y="6"/>
                    <a:pt x="184" y="6"/>
                  </a:cubicBezTo>
                  <a:cubicBezTo>
                    <a:pt x="184" y="3"/>
                    <a:pt x="182" y="0"/>
                    <a:pt x="179" y="0"/>
                  </a:cubicBezTo>
                  <a:close/>
                  <a:moveTo>
                    <a:pt x="99" y="17"/>
                  </a:moveTo>
                  <a:cubicBezTo>
                    <a:pt x="107" y="17"/>
                    <a:pt x="107" y="17"/>
                    <a:pt x="107" y="17"/>
                  </a:cubicBezTo>
                  <a:cubicBezTo>
                    <a:pt x="109" y="17"/>
                    <a:pt x="111" y="17"/>
                    <a:pt x="113" y="18"/>
                  </a:cubicBezTo>
                  <a:cubicBezTo>
                    <a:pt x="115" y="19"/>
                    <a:pt x="116" y="21"/>
                    <a:pt x="116" y="23"/>
                  </a:cubicBezTo>
                  <a:cubicBezTo>
                    <a:pt x="116" y="25"/>
                    <a:pt x="115" y="27"/>
                    <a:pt x="113" y="28"/>
                  </a:cubicBezTo>
                  <a:cubicBezTo>
                    <a:pt x="112" y="30"/>
                    <a:pt x="110" y="30"/>
                    <a:pt x="107" y="30"/>
                  </a:cubicBezTo>
                  <a:cubicBezTo>
                    <a:pt x="104" y="30"/>
                    <a:pt x="104" y="30"/>
                    <a:pt x="104" y="30"/>
                  </a:cubicBezTo>
                  <a:cubicBezTo>
                    <a:pt x="104" y="38"/>
                    <a:pt x="104" y="38"/>
                    <a:pt x="104" y="38"/>
                  </a:cubicBezTo>
                  <a:cubicBezTo>
                    <a:pt x="99" y="38"/>
                    <a:pt x="99" y="38"/>
                    <a:pt x="99" y="38"/>
                  </a:cubicBezTo>
                  <a:lnTo>
                    <a:pt x="99" y="17"/>
                  </a:lnTo>
                  <a:close/>
                  <a:moveTo>
                    <a:pt x="84" y="16"/>
                  </a:moveTo>
                  <a:cubicBezTo>
                    <a:pt x="87" y="16"/>
                    <a:pt x="89" y="17"/>
                    <a:pt x="91" y="20"/>
                  </a:cubicBezTo>
                  <a:cubicBezTo>
                    <a:pt x="93" y="22"/>
                    <a:pt x="93" y="25"/>
                    <a:pt x="93" y="27"/>
                  </a:cubicBezTo>
                  <a:cubicBezTo>
                    <a:pt x="93" y="29"/>
                    <a:pt x="93" y="32"/>
                    <a:pt x="91" y="34"/>
                  </a:cubicBezTo>
                  <a:cubicBezTo>
                    <a:pt x="90" y="37"/>
                    <a:pt x="87" y="38"/>
                    <a:pt x="84" y="38"/>
                  </a:cubicBezTo>
                  <a:cubicBezTo>
                    <a:pt x="82" y="38"/>
                    <a:pt x="79" y="37"/>
                    <a:pt x="78" y="35"/>
                  </a:cubicBezTo>
                  <a:cubicBezTo>
                    <a:pt x="76" y="32"/>
                    <a:pt x="76" y="30"/>
                    <a:pt x="76" y="27"/>
                  </a:cubicBezTo>
                  <a:cubicBezTo>
                    <a:pt x="76" y="22"/>
                    <a:pt x="78" y="16"/>
                    <a:pt x="84" y="16"/>
                  </a:cubicBezTo>
                  <a:close/>
                  <a:moveTo>
                    <a:pt x="53" y="17"/>
                  </a:moveTo>
                  <a:cubicBezTo>
                    <a:pt x="58" y="17"/>
                    <a:pt x="58" y="17"/>
                    <a:pt x="58" y="17"/>
                  </a:cubicBezTo>
                  <a:cubicBezTo>
                    <a:pt x="58" y="25"/>
                    <a:pt x="58" y="25"/>
                    <a:pt x="58" y="25"/>
                  </a:cubicBezTo>
                  <a:cubicBezTo>
                    <a:pt x="65" y="25"/>
                    <a:pt x="65" y="25"/>
                    <a:pt x="65" y="25"/>
                  </a:cubicBezTo>
                  <a:cubicBezTo>
                    <a:pt x="65" y="17"/>
                    <a:pt x="65" y="17"/>
                    <a:pt x="65" y="17"/>
                  </a:cubicBezTo>
                  <a:cubicBezTo>
                    <a:pt x="70" y="17"/>
                    <a:pt x="70" y="17"/>
                    <a:pt x="70" y="17"/>
                  </a:cubicBezTo>
                  <a:cubicBezTo>
                    <a:pt x="70" y="38"/>
                    <a:pt x="70" y="38"/>
                    <a:pt x="70" y="38"/>
                  </a:cubicBezTo>
                  <a:cubicBezTo>
                    <a:pt x="65" y="38"/>
                    <a:pt x="65" y="38"/>
                    <a:pt x="65" y="38"/>
                  </a:cubicBezTo>
                  <a:cubicBezTo>
                    <a:pt x="65" y="29"/>
                    <a:pt x="65" y="29"/>
                    <a:pt x="65" y="29"/>
                  </a:cubicBezTo>
                  <a:cubicBezTo>
                    <a:pt x="58" y="29"/>
                    <a:pt x="58" y="29"/>
                    <a:pt x="58" y="29"/>
                  </a:cubicBezTo>
                  <a:cubicBezTo>
                    <a:pt x="58" y="38"/>
                    <a:pt x="58" y="38"/>
                    <a:pt x="58" y="38"/>
                  </a:cubicBezTo>
                  <a:cubicBezTo>
                    <a:pt x="53" y="38"/>
                    <a:pt x="53" y="38"/>
                    <a:pt x="53" y="38"/>
                  </a:cubicBezTo>
                  <a:lnTo>
                    <a:pt x="53" y="17"/>
                  </a:lnTo>
                  <a:close/>
                  <a:moveTo>
                    <a:pt x="39" y="29"/>
                  </a:moveTo>
                  <a:cubicBezTo>
                    <a:pt x="35" y="29"/>
                    <a:pt x="32" y="28"/>
                    <a:pt x="32" y="23"/>
                  </a:cubicBezTo>
                  <a:cubicBezTo>
                    <a:pt x="32" y="21"/>
                    <a:pt x="32" y="19"/>
                    <a:pt x="34" y="18"/>
                  </a:cubicBezTo>
                  <a:cubicBezTo>
                    <a:pt x="35" y="17"/>
                    <a:pt x="37" y="16"/>
                    <a:pt x="39" y="16"/>
                  </a:cubicBezTo>
                  <a:cubicBezTo>
                    <a:pt x="43" y="16"/>
                    <a:pt x="46" y="18"/>
                    <a:pt x="47" y="21"/>
                  </a:cubicBezTo>
                  <a:cubicBezTo>
                    <a:pt x="43" y="23"/>
                    <a:pt x="43" y="23"/>
                    <a:pt x="43" y="23"/>
                  </a:cubicBezTo>
                  <a:cubicBezTo>
                    <a:pt x="42" y="21"/>
                    <a:pt x="41" y="20"/>
                    <a:pt x="39" y="20"/>
                  </a:cubicBezTo>
                  <a:cubicBezTo>
                    <a:pt x="38" y="20"/>
                    <a:pt x="36" y="21"/>
                    <a:pt x="36" y="22"/>
                  </a:cubicBezTo>
                  <a:cubicBezTo>
                    <a:pt x="36" y="24"/>
                    <a:pt x="38" y="24"/>
                    <a:pt x="39" y="24"/>
                  </a:cubicBezTo>
                  <a:cubicBezTo>
                    <a:pt x="41" y="25"/>
                    <a:pt x="43" y="25"/>
                    <a:pt x="45" y="26"/>
                  </a:cubicBezTo>
                  <a:cubicBezTo>
                    <a:pt x="46" y="27"/>
                    <a:pt x="47" y="29"/>
                    <a:pt x="47" y="31"/>
                  </a:cubicBezTo>
                  <a:cubicBezTo>
                    <a:pt x="47" y="33"/>
                    <a:pt x="47" y="35"/>
                    <a:pt x="45" y="36"/>
                  </a:cubicBezTo>
                  <a:cubicBezTo>
                    <a:pt x="43" y="37"/>
                    <a:pt x="41" y="38"/>
                    <a:pt x="39" y="38"/>
                  </a:cubicBezTo>
                  <a:cubicBezTo>
                    <a:pt x="35" y="38"/>
                    <a:pt x="31" y="36"/>
                    <a:pt x="30" y="32"/>
                  </a:cubicBezTo>
                  <a:cubicBezTo>
                    <a:pt x="35" y="31"/>
                    <a:pt x="35" y="31"/>
                    <a:pt x="35" y="31"/>
                  </a:cubicBezTo>
                  <a:cubicBezTo>
                    <a:pt x="36" y="33"/>
                    <a:pt x="37" y="34"/>
                    <a:pt x="39" y="34"/>
                  </a:cubicBezTo>
                  <a:cubicBezTo>
                    <a:pt x="41" y="34"/>
                    <a:pt x="43" y="33"/>
                    <a:pt x="43" y="32"/>
                  </a:cubicBezTo>
                  <a:cubicBezTo>
                    <a:pt x="43" y="30"/>
                    <a:pt x="40" y="30"/>
                    <a:pt x="39" y="29"/>
                  </a:cubicBezTo>
                  <a:close/>
                  <a:moveTo>
                    <a:pt x="132" y="124"/>
                  </a:moveTo>
                  <a:cubicBezTo>
                    <a:pt x="132" y="127"/>
                    <a:pt x="129" y="129"/>
                    <a:pt x="126" y="129"/>
                  </a:cubicBezTo>
                  <a:cubicBezTo>
                    <a:pt x="17" y="129"/>
                    <a:pt x="17" y="129"/>
                    <a:pt x="17" y="129"/>
                  </a:cubicBezTo>
                  <a:cubicBezTo>
                    <a:pt x="14" y="129"/>
                    <a:pt x="11" y="127"/>
                    <a:pt x="11" y="124"/>
                  </a:cubicBezTo>
                  <a:cubicBezTo>
                    <a:pt x="11" y="58"/>
                    <a:pt x="11" y="58"/>
                    <a:pt x="11" y="58"/>
                  </a:cubicBezTo>
                  <a:cubicBezTo>
                    <a:pt x="11" y="55"/>
                    <a:pt x="14" y="53"/>
                    <a:pt x="17" y="53"/>
                  </a:cubicBezTo>
                  <a:cubicBezTo>
                    <a:pt x="126" y="53"/>
                    <a:pt x="126" y="53"/>
                    <a:pt x="126" y="53"/>
                  </a:cubicBezTo>
                  <a:cubicBezTo>
                    <a:pt x="129" y="53"/>
                    <a:pt x="132" y="55"/>
                    <a:pt x="132" y="58"/>
                  </a:cubicBezTo>
                  <a:lnTo>
                    <a:pt x="132" y="124"/>
                  </a:lnTo>
                  <a:close/>
                  <a:moveTo>
                    <a:pt x="19" y="85"/>
                  </a:moveTo>
                  <a:cubicBezTo>
                    <a:pt x="19" y="85"/>
                    <a:pt x="20" y="85"/>
                    <a:pt x="20" y="85"/>
                  </a:cubicBezTo>
                  <a:cubicBezTo>
                    <a:pt x="38" y="66"/>
                    <a:pt x="38" y="66"/>
                    <a:pt x="38" y="66"/>
                  </a:cubicBezTo>
                  <a:cubicBezTo>
                    <a:pt x="39" y="66"/>
                    <a:pt x="39" y="65"/>
                    <a:pt x="38" y="64"/>
                  </a:cubicBezTo>
                  <a:cubicBezTo>
                    <a:pt x="38" y="64"/>
                    <a:pt x="37" y="64"/>
                    <a:pt x="36" y="64"/>
                  </a:cubicBezTo>
                  <a:cubicBezTo>
                    <a:pt x="18" y="83"/>
                    <a:pt x="18" y="83"/>
                    <a:pt x="18" y="83"/>
                  </a:cubicBezTo>
                  <a:cubicBezTo>
                    <a:pt x="17" y="83"/>
                    <a:pt x="17" y="84"/>
                    <a:pt x="18" y="85"/>
                  </a:cubicBezTo>
                  <a:cubicBezTo>
                    <a:pt x="18" y="85"/>
                    <a:pt x="18" y="85"/>
                    <a:pt x="19" y="85"/>
                  </a:cubicBezTo>
                  <a:close/>
                  <a:moveTo>
                    <a:pt x="51" y="76"/>
                  </a:moveTo>
                  <a:cubicBezTo>
                    <a:pt x="32" y="95"/>
                    <a:pt x="32" y="95"/>
                    <a:pt x="32" y="95"/>
                  </a:cubicBezTo>
                  <a:cubicBezTo>
                    <a:pt x="32" y="96"/>
                    <a:pt x="32" y="97"/>
                    <a:pt x="32" y="97"/>
                  </a:cubicBezTo>
                  <a:cubicBezTo>
                    <a:pt x="33" y="97"/>
                    <a:pt x="33" y="98"/>
                    <a:pt x="33" y="98"/>
                  </a:cubicBezTo>
                  <a:cubicBezTo>
                    <a:pt x="34" y="98"/>
                    <a:pt x="34" y="97"/>
                    <a:pt x="34" y="97"/>
                  </a:cubicBezTo>
                  <a:cubicBezTo>
                    <a:pt x="53" y="79"/>
                    <a:pt x="53" y="79"/>
                    <a:pt x="53" y="79"/>
                  </a:cubicBezTo>
                  <a:cubicBezTo>
                    <a:pt x="54" y="78"/>
                    <a:pt x="54" y="77"/>
                    <a:pt x="53" y="76"/>
                  </a:cubicBezTo>
                  <a:cubicBezTo>
                    <a:pt x="52" y="76"/>
                    <a:pt x="51" y="76"/>
                    <a:pt x="51" y="76"/>
                  </a:cubicBezTo>
                  <a:close/>
                  <a:moveTo>
                    <a:pt x="55" y="60"/>
                  </a:moveTo>
                  <a:cubicBezTo>
                    <a:pt x="15" y="99"/>
                    <a:pt x="15" y="99"/>
                    <a:pt x="15" y="99"/>
                  </a:cubicBezTo>
                  <a:cubicBezTo>
                    <a:pt x="15" y="100"/>
                    <a:pt x="15" y="101"/>
                    <a:pt x="15" y="101"/>
                  </a:cubicBezTo>
                  <a:cubicBezTo>
                    <a:pt x="15" y="101"/>
                    <a:pt x="16" y="102"/>
                    <a:pt x="16" y="102"/>
                  </a:cubicBezTo>
                  <a:cubicBezTo>
                    <a:pt x="17" y="102"/>
                    <a:pt x="17" y="101"/>
                    <a:pt x="17" y="101"/>
                  </a:cubicBezTo>
                  <a:cubicBezTo>
                    <a:pt x="57" y="62"/>
                    <a:pt x="57" y="62"/>
                    <a:pt x="57" y="62"/>
                  </a:cubicBezTo>
                  <a:cubicBezTo>
                    <a:pt x="57" y="61"/>
                    <a:pt x="57" y="60"/>
                    <a:pt x="57" y="60"/>
                  </a:cubicBezTo>
                  <a:cubicBezTo>
                    <a:pt x="56" y="59"/>
                    <a:pt x="55" y="59"/>
                    <a:pt x="55" y="6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9" name="Google Shape;369;p29"/>
            <p:cNvSpPr/>
            <p:nvPr/>
          </p:nvSpPr>
          <p:spPr>
            <a:xfrm>
              <a:off x="2033513" y="3093538"/>
              <a:ext cx="1080000" cy="252000"/>
            </a:xfrm>
            <a:prstGeom prst="rect">
              <a:avLst/>
            </a:prstGeom>
            <a:no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900">
                  <a:solidFill>
                    <a:schemeClr val="dk1"/>
                  </a:solidFill>
                  <a:latin typeface="Arial"/>
                </a:rPr>
                <a:t>Merchant</a:t>
              </a:r>
              <a:endParaRPr b="1" sz="900">
                <a:solidFill>
                  <a:schemeClr val="dk1"/>
                </a:solidFill>
                <a:latin typeface="Arial"/>
                <a:ea typeface="Arial"/>
                <a:cs typeface="Arial"/>
                <a:sym typeface="Arial"/>
              </a:endParaRPr>
            </a:p>
          </p:txBody>
        </p:sp>
      </p:grpSp>
      <p:grpSp>
        <p:nvGrpSpPr>
          <p:cNvPr id="370" name="Google Shape;370;p29"/>
          <p:cNvGrpSpPr/>
          <p:nvPr/>
        </p:nvGrpSpPr>
        <p:grpSpPr>
          <a:xfrm rot="-7578003">
            <a:off x="8019993" y="2700817"/>
            <a:ext cx="226307" cy="199896"/>
            <a:chOff x="4070801" y="2299014"/>
            <a:chExt cx="325486" cy="314431"/>
          </a:xfrm>
        </p:grpSpPr>
        <p:cxnSp>
          <p:nvCxnSpPr>
            <p:cNvPr id="371" name="Google Shape;371;p29"/>
            <p:cNvCxnSpPr/>
            <p:nvPr/>
          </p:nvCxnSpPr>
          <p:spPr>
            <a:xfrm>
              <a:off x="4070801" y="2411027"/>
              <a:ext cx="253534" cy="202418"/>
            </a:xfrm>
            <a:prstGeom prst="straightConnector1">
              <a:avLst/>
            </a:prstGeom>
            <a:noFill/>
            <a:ln cap="flat" cmpd="sng" w="19050">
              <a:solidFill>
                <a:schemeClr val="accent4"/>
              </a:solidFill>
              <a:prstDash val="solid"/>
              <a:round/>
              <a:headEnd len="sm" w="sm" type="none"/>
              <a:tailEnd len="med" w="med" type="triangle"/>
            </a:ln>
          </p:spPr>
        </p:cxnSp>
        <p:cxnSp>
          <p:nvCxnSpPr>
            <p:cNvPr id="372" name="Google Shape;372;p29"/>
            <p:cNvCxnSpPr/>
            <p:nvPr/>
          </p:nvCxnSpPr>
          <p:spPr>
            <a:xfrm rot="10800000">
              <a:off x="4141178" y="2299014"/>
              <a:ext cx="255109" cy="215772"/>
            </a:xfrm>
            <a:prstGeom prst="straightConnector1">
              <a:avLst/>
            </a:prstGeom>
            <a:noFill/>
            <a:ln cap="flat" cmpd="sng" w="19050">
              <a:solidFill>
                <a:schemeClr val="accent4"/>
              </a:solidFill>
              <a:prstDash val="solid"/>
              <a:round/>
              <a:headEnd len="sm" w="sm" type="none"/>
              <a:tailEnd len="med" w="med" type="triangle"/>
            </a:ln>
          </p:spPr>
        </p:cxnSp>
      </p:grpSp>
      <p:grpSp>
        <p:nvGrpSpPr>
          <p:cNvPr id="373" name="Google Shape;373;p29"/>
          <p:cNvGrpSpPr/>
          <p:nvPr/>
        </p:nvGrpSpPr>
        <p:grpSpPr>
          <a:xfrm>
            <a:off x="7592543" y="2235300"/>
            <a:ext cx="1080000" cy="475553"/>
            <a:chOff x="2033513" y="2192385"/>
            <a:chExt cx="1080000" cy="475553"/>
          </a:xfrm>
        </p:grpSpPr>
        <p:sp>
          <p:nvSpPr>
            <p:cNvPr id="374" name="Google Shape;374;p29"/>
            <p:cNvSpPr/>
            <p:nvPr/>
          </p:nvSpPr>
          <p:spPr>
            <a:xfrm>
              <a:off x="2033513" y="2415938"/>
              <a:ext cx="1080000" cy="252000"/>
            </a:xfrm>
            <a:prstGeom prst="rect">
              <a:avLst/>
            </a:prstGeom>
            <a:no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900">
                  <a:solidFill>
                    <a:schemeClr val="dk1"/>
                  </a:solidFill>
                  <a:latin typeface="Arial"/>
                </a:rPr>
                <a:t>Distributor</a:t>
              </a:r>
              <a:endParaRPr b="1" sz="900">
                <a:solidFill>
                  <a:schemeClr val="dk1"/>
                </a:solidFill>
                <a:latin typeface="Arial"/>
                <a:ea typeface="Arial"/>
                <a:cs typeface="Arial"/>
                <a:sym typeface="Arial"/>
              </a:endParaRPr>
            </a:p>
          </p:txBody>
        </p:sp>
        <p:sp>
          <p:nvSpPr>
            <p:cNvPr id="375" name="Google Shape;375;p29"/>
            <p:cNvSpPr/>
            <p:nvPr/>
          </p:nvSpPr>
          <p:spPr>
            <a:xfrm>
              <a:off x="2428688" y="2192385"/>
              <a:ext cx="289650" cy="245859"/>
            </a:xfrm>
            <a:custGeom>
              <a:rect b="b" l="l" r="r" t="t"/>
              <a:pathLst>
                <a:path extrusionOk="0" h="696" w="790">
                  <a:moveTo>
                    <a:pt x="658" y="219"/>
                  </a:moveTo>
                  <a:cubicBezTo>
                    <a:pt x="670" y="219"/>
                    <a:pt x="680" y="229"/>
                    <a:pt x="680" y="241"/>
                  </a:cubicBezTo>
                  <a:cubicBezTo>
                    <a:pt x="680" y="524"/>
                    <a:pt x="680" y="524"/>
                    <a:pt x="680" y="524"/>
                  </a:cubicBezTo>
                  <a:cubicBezTo>
                    <a:pt x="680" y="536"/>
                    <a:pt x="670" y="546"/>
                    <a:pt x="658" y="546"/>
                  </a:cubicBezTo>
                  <a:cubicBezTo>
                    <a:pt x="615" y="546"/>
                    <a:pt x="615" y="546"/>
                    <a:pt x="615" y="546"/>
                  </a:cubicBezTo>
                  <a:cubicBezTo>
                    <a:pt x="603" y="546"/>
                    <a:pt x="593" y="536"/>
                    <a:pt x="593" y="524"/>
                  </a:cubicBezTo>
                  <a:cubicBezTo>
                    <a:pt x="593" y="241"/>
                    <a:pt x="593" y="241"/>
                    <a:pt x="593" y="241"/>
                  </a:cubicBezTo>
                  <a:cubicBezTo>
                    <a:pt x="593" y="229"/>
                    <a:pt x="603" y="219"/>
                    <a:pt x="615" y="219"/>
                  </a:cubicBezTo>
                  <a:lnTo>
                    <a:pt x="658" y="219"/>
                  </a:lnTo>
                  <a:close/>
                  <a:moveTo>
                    <a:pt x="56" y="159"/>
                  </a:moveTo>
                  <a:cubicBezTo>
                    <a:pt x="54" y="149"/>
                    <a:pt x="59" y="139"/>
                    <a:pt x="69" y="135"/>
                  </a:cubicBezTo>
                  <a:cubicBezTo>
                    <a:pt x="386" y="1"/>
                    <a:pt x="386" y="1"/>
                    <a:pt x="386" y="1"/>
                  </a:cubicBezTo>
                  <a:cubicBezTo>
                    <a:pt x="387" y="1"/>
                    <a:pt x="387" y="1"/>
                    <a:pt x="387" y="1"/>
                  </a:cubicBezTo>
                  <a:cubicBezTo>
                    <a:pt x="388" y="1"/>
                    <a:pt x="389" y="1"/>
                    <a:pt x="390" y="0"/>
                  </a:cubicBezTo>
                  <a:cubicBezTo>
                    <a:pt x="391" y="0"/>
                    <a:pt x="391" y="0"/>
                    <a:pt x="392" y="0"/>
                  </a:cubicBezTo>
                  <a:cubicBezTo>
                    <a:pt x="393" y="0"/>
                    <a:pt x="394" y="0"/>
                    <a:pt x="395" y="0"/>
                  </a:cubicBezTo>
                  <a:cubicBezTo>
                    <a:pt x="396" y="0"/>
                    <a:pt x="397" y="0"/>
                    <a:pt x="397" y="0"/>
                  </a:cubicBezTo>
                  <a:cubicBezTo>
                    <a:pt x="398" y="0"/>
                    <a:pt x="399" y="0"/>
                    <a:pt x="400" y="0"/>
                  </a:cubicBezTo>
                  <a:cubicBezTo>
                    <a:pt x="401" y="1"/>
                    <a:pt x="402" y="1"/>
                    <a:pt x="403" y="1"/>
                  </a:cubicBezTo>
                  <a:cubicBezTo>
                    <a:pt x="403" y="1"/>
                    <a:pt x="403" y="1"/>
                    <a:pt x="403" y="1"/>
                  </a:cubicBezTo>
                  <a:cubicBezTo>
                    <a:pt x="719" y="134"/>
                    <a:pt x="719" y="134"/>
                    <a:pt x="719" y="134"/>
                  </a:cubicBezTo>
                  <a:cubicBezTo>
                    <a:pt x="728" y="137"/>
                    <a:pt x="734" y="145"/>
                    <a:pt x="734" y="155"/>
                  </a:cubicBezTo>
                  <a:cubicBezTo>
                    <a:pt x="734" y="167"/>
                    <a:pt x="725" y="177"/>
                    <a:pt x="713" y="177"/>
                  </a:cubicBezTo>
                  <a:cubicBezTo>
                    <a:pt x="713" y="177"/>
                    <a:pt x="713" y="177"/>
                    <a:pt x="712" y="177"/>
                  </a:cubicBezTo>
                  <a:cubicBezTo>
                    <a:pt x="395" y="177"/>
                    <a:pt x="395" y="177"/>
                    <a:pt x="395" y="177"/>
                  </a:cubicBezTo>
                  <a:cubicBezTo>
                    <a:pt x="395" y="177"/>
                    <a:pt x="395" y="177"/>
                    <a:pt x="395" y="177"/>
                  </a:cubicBezTo>
                  <a:cubicBezTo>
                    <a:pt x="77" y="177"/>
                    <a:pt x="77" y="177"/>
                    <a:pt x="77" y="177"/>
                  </a:cubicBezTo>
                  <a:cubicBezTo>
                    <a:pt x="67" y="177"/>
                    <a:pt x="58" y="170"/>
                    <a:pt x="56" y="159"/>
                  </a:cubicBezTo>
                  <a:close/>
                  <a:moveTo>
                    <a:pt x="355" y="94"/>
                  </a:moveTo>
                  <a:cubicBezTo>
                    <a:pt x="355" y="116"/>
                    <a:pt x="373" y="134"/>
                    <a:pt x="395" y="134"/>
                  </a:cubicBezTo>
                  <a:cubicBezTo>
                    <a:pt x="417" y="134"/>
                    <a:pt x="435" y="116"/>
                    <a:pt x="435" y="94"/>
                  </a:cubicBezTo>
                  <a:cubicBezTo>
                    <a:pt x="435" y="71"/>
                    <a:pt x="417" y="53"/>
                    <a:pt x="395" y="53"/>
                  </a:cubicBezTo>
                  <a:cubicBezTo>
                    <a:pt x="373" y="53"/>
                    <a:pt x="355" y="71"/>
                    <a:pt x="355" y="94"/>
                  </a:cubicBezTo>
                  <a:close/>
                  <a:moveTo>
                    <a:pt x="497" y="546"/>
                  </a:moveTo>
                  <a:cubicBezTo>
                    <a:pt x="509" y="546"/>
                    <a:pt x="519" y="536"/>
                    <a:pt x="519" y="524"/>
                  </a:cubicBezTo>
                  <a:cubicBezTo>
                    <a:pt x="519" y="241"/>
                    <a:pt x="519" y="241"/>
                    <a:pt x="519" y="241"/>
                  </a:cubicBezTo>
                  <a:cubicBezTo>
                    <a:pt x="519" y="229"/>
                    <a:pt x="509" y="219"/>
                    <a:pt x="497" y="219"/>
                  </a:cubicBezTo>
                  <a:cubicBezTo>
                    <a:pt x="292" y="219"/>
                    <a:pt x="292" y="219"/>
                    <a:pt x="292" y="219"/>
                  </a:cubicBezTo>
                  <a:cubicBezTo>
                    <a:pt x="281" y="219"/>
                    <a:pt x="271" y="229"/>
                    <a:pt x="271" y="241"/>
                  </a:cubicBezTo>
                  <a:cubicBezTo>
                    <a:pt x="271" y="524"/>
                    <a:pt x="271" y="524"/>
                    <a:pt x="271" y="524"/>
                  </a:cubicBezTo>
                  <a:cubicBezTo>
                    <a:pt x="271" y="536"/>
                    <a:pt x="281" y="546"/>
                    <a:pt x="292" y="546"/>
                  </a:cubicBezTo>
                  <a:cubicBezTo>
                    <a:pt x="351" y="546"/>
                    <a:pt x="351" y="546"/>
                    <a:pt x="351" y="546"/>
                  </a:cubicBezTo>
                  <a:cubicBezTo>
                    <a:pt x="351" y="369"/>
                    <a:pt x="351" y="369"/>
                    <a:pt x="351" y="369"/>
                  </a:cubicBezTo>
                  <a:cubicBezTo>
                    <a:pt x="351" y="345"/>
                    <a:pt x="371" y="325"/>
                    <a:pt x="395" y="325"/>
                  </a:cubicBezTo>
                  <a:cubicBezTo>
                    <a:pt x="419" y="325"/>
                    <a:pt x="438" y="345"/>
                    <a:pt x="438" y="369"/>
                  </a:cubicBezTo>
                  <a:cubicBezTo>
                    <a:pt x="438" y="546"/>
                    <a:pt x="438" y="546"/>
                    <a:pt x="438" y="546"/>
                  </a:cubicBezTo>
                  <a:lnTo>
                    <a:pt x="497" y="546"/>
                  </a:lnTo>
                  <a:close/>
                  <a:moveTo>
                    <a:pt x="77" y="624"/>
                  </a:moveTo>
                  <a:cubicBezTo>
                    <a:pt x="712" y="624"/>
                    <a:pt x="712" y="624"/>
                    <a:pt x="712" y="624"/>
                  </a:cubicBezTo>
                  <a:cubicBezTo>
                    <a:pt x="724" y="624"/>
                    <a:pt x="734" y="614"/>
                    <a:pt x="734" y="602"/>
                  </a:cubicBezTo>
                  <a:cubicBezTo>
                    <a:pt x="734" y="590"/>
                    <a:pt x="724" y="580"/>
                    <a:pt x="712" y="580"/>
                  </a:cubicBezTo>
                  <a:cubicBezTo>
                    <a:pt x="77" y="580"/>
                    <a:pt x="77" y="580"/>
                    <a:pt x="77" y="580"/>
                  </a:cubicBezTo>
                  <a:cubicBezTo>
                    <a:pt x="65" y="580"/>
                    <a:pt x="55" y="590"/>
                    <a:pt x="55" y="602"/>
                  </a:cubicBezTo>
                  <a:cubicBezTo>
                    <a:pt x="55" y="614"/>
                    <a:pt x="65" y="624"/>
                    <a:pt x="77" y="624"/>
                  </a:cubicBezTo>
                  <a:close/>
                  <a:moveTo>
                    <a:pt x="768" y="653"/>
                  </a:moveTo>
                  <a:cubicBezTo>
                    <a:pt x="21" y="653"/>
                    <a:pt x="21" y="653"/>
                    <a:pt x="21" y="653"/>
                  </a:cubicBezTo>
                  <a:cubicBezTo>
                    <a:pt x="9" y="653"/>
                    <a:pt x="0" y="663"/>
                    <a:pt x="0" y="675"/>
                  </a:cubicBezTo>
                  <a:cubicBezTo>
                    <a:pt x="0" y="687"/>
                    <a:pt x="9" y="696"/>
                    <a:pt x="21" y="696"/>
                  </a:cubicBezTo>
                  <a:cubicBezTo>
                    <a:pt x="768" y="696"/>
                    <a:pt x="768" y="696"/>
                    <a:pt x="768" y="696"/>
                  </a:cubicBezTo>
                  <a:cubicBezTo>
                    <a:pt x="780" y="696"/>
                    <a:pt x="790" y="687"/>
                    <a:pt x="790" y="675"/>
                  </a:cubicBezTo>
                  <a:cubicBezTo>
                    <a:pt x="790" y="663"/>
                    <a:pt x="780" y="653"/>
                    <a:pt x="768" y="653"/>
                  </a:cubicBezTo>
                  <a:close/>
                  <a:moveTo>
                    <a:pt x="131" y="219"/>
                  </a:moveTo>
                  <a:cubicBezTo>
                    <a:pt x="119" y="219"/>
                    <a:pt x="110" y="229"/>
                    <a:pt x="110" y="241"/>
                  </a:cubicBezTo>
                  <a:cubicBezTo>
                    <a:pt x="110" y="524"/>
                    <a:pt x="110" y="524"/>
                    <a:pt x="110" y="524"/>
                  </a:cubicBezTo>
                  <a:cubicBezTo>
                    <a:pt x="110" y="536"/>
                    <a:pt x="119" y="546"/>
                    <a:pt x="131" y="546"/>
                  </a:cubicBezTo>
                  <a:cubicBezTo>
                    <a:pt x="175" y="546"/>
                    <a:pt x="175" y="546"/>
                    <a:pt x="175" y="546"/>
                  </a:cubicBezTo>
                  <a:cubicBezTo>
                    <a:pt x="187" y="546"/>
                    <a:pt x="196" y="536"/>
                    <a:pt x="196" y="524"/>
                  </a:cubicBezTo>
                  <a:cubicBezTo>
                    <a:pt x="196" y="241"/>
                    <a:pt x="196" y="241"/>
                    <a:pt x="196" y="241"/>
                  </a:cubicBezTo>
                  <a:cubicBezTo>
                    <a:pt x="196" y="229"/>
                    <a:pt x="187" y="219"/>
                    <a:pt x="175" y="219"/>
                  </a:cubicBezTo>
                  <a:lnTo>
                    <a:pt x="131" y="219"/>
                  </a:ln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grpSp>
      <p:grpSp>
        <p:nvGrpSpPr>
          <p:cNvPr id="376" name="Google Shape;376;p29"/>
          <p:cNvGrpSpPr/>
          <p:nvPr/>
        </p:nvGrpSpPr>
        <p:grpSpPr>
          <a:xfrm rot="-2328307">
            <a:off x="7285699" y="2262959"/>
            <a:ext cx="371381" cy="343081"/>
            <a:chOff x="4095132" y="2299014"/>
            <a:chExt cx="301155" cy="278206"/>
          </a:xfrm>
        </p:grpSpPr>
        <p:cxnSp>
          <p:nvCxnSpPr>
            <p:cNvPr id="377" name="Google Shape;377;p29"/>
            <p:cNvCxnSpPr/>
            <p:nvPr/>
          </p:nvCxnSpPr>
          <p:spPr>
            <a:xfrm>
              <a:off x="4095132" y="2374801"/>
              <a:ext cx="253534" cy="202419"/>
            </a:xfrm>
            <a:prstGeom prst="straightConnector1">
              <a:avLst/>
            </a:prstGeom>
            <a:noFill/>
            <a:ln cap="flat" cmpd="sng" w="19050">
              <a:solidFill>
                <a:schemeClr val="accent4"/>
              </a:solidFill>
              <a:prstDash val="solid"/>
              <a:round/>
              <a:headEnd len="sm" w="sm" type="none"/>
              <a:tailEnd len="med" w="med" type="triangle"/>
            </a:ln>
          </p:spPr>
        </p:cxnSp>
        <p:cxnSp>
          <p:nvCxnSpPr>
            <p:cNvPr id="378" name="Google Shape;378;p29"/>
            <p:cNvCxnSpPr/>
            <p:nvPr/>
          </p:nvCxnSpPr>
          <p:spPr>
            <a:xfrm rot="10800000">
              <a:off x="4141178" y="2299014"/>
              <a:ext cx="255109" cy="215772"/>
            </a:xfrm>
            <a:prstGeom prst="straightConnector1">
              <a:avLst/>
            </a:prstGeom>
            <a:noFill/>
            <a:ln cap="flat" cmpd="sng" w="19050">
              <a:solidFill>
                <a:schemeClr val="accent4"/>
              </a:solidFill>
              <a:prstDash val="solid"/>
              <a:round/>
              <a:headEnd len="sm" w="sm" type="none"/>
              <a:tailEnd len="med" w="med" type="triangle"/>
            </a:ln>
          </p:spPr>
        </p:cxnSp>
      </p:grpSp>
      <p:grpSp>
        <p:nvGrpSpPr>
          <p:cNvPr id="379" name="Google Shape;379;p29"/>
          <p:cNvGrpSpPr/>
          <p:nvPr/>
        </p:nvGrpSpPr>
        <p:grpSpPr>
          <a:xfrm rot="-7578003">
            <a:off x="6704715" y="2679385"/>
            <a:ext cx="226307" cy="199896"/>
            <a:chOff x="4070801" y="2299014"/>
            <a:chExt cx="325486" cy="314431"/>
          </a:xfrm>
        </p:grpSpPr>
        <p:cxnSp>
          <p:nvCxnSpPr>
            <p:cNvPr id="380" name="Google Shape;380;p29"/>
            <p:cNvCxnSpPr/>
            <p:nvPr/>
          </p:nvCxnSpPr>
          <p:spPr>
            <a:xfrm>
              <a:off x="4070801" y="2411027"/>
              <a:ext cx="253534" cy="202418"/>
            </a:xfrm>
            <a:prstGeom prst="straightConnector1">
              <a:avLst/>
            </a:prstGeom>
            <a:noFill/>
            <a:ln cap="flat" cmpd="sng" w="19050">
              <a:solidFill>
                <a:schemeClr val="accent4"/>
              </a:solidFill>
              <a:prstDash val="solid"/>
              <a:round/>
              <a:headEnd len="sm" w="sm" type="none"/>
              <a:tailEnd len="med" w="med" type="triangle"/>
            </a:ln>
          </p:spPr>
        </p:cxnSp>
        <p:cxnSp>
          <p:nvCxnSpPr>
            <p:cNvPr id="381" name="Google Shape;381;p29"/>
            <p:cNvCxnSpPr/>
            <p:nvPr/>
          </p:nvCxnSpPr>
          <p:spPr>
            <a:xfrm rot="10800000">
              <a:off x="4141178" y="2299014"/>
              <a:ext cx="255109" cy="215772"/>
            </a:xfrm>
            <a:prstGeom prst="straightConnector1">
              <a:avLst/>
            </a:prstGeom>
            <a:noFill/>
            <a:ln cap="flat" cmpd="sng" w="19050">
              <a:solidFill>
                <a:schemeClr val="accent4"/>
              </a:solidFill>
              <a:prstDash val="solid"/>
              <a:round/>
              <a:headEnd len="sm" w="sm" type="none"/>
              <a:tailEnd len="med" w="med" type="triangle"/>
            </a:ln>
          </p:spPr>
        </p:cxnSp>
      </p:grpSp>
      <p:grpSp>
        <p:nvGrpSpPr>
          <p:cNvPr id="382" name="Google Shape;382;p29"/>
          <p:cNvGrpSpPr/>
          <p:nvPr/>
        </p:nvGrpSpPr>
        <p:grpSpPr>
          <a:xfrm>
            <a:off x="3952927" y="2235300"/>
            <a:ext cx="1080000" cy="475553"/>
            <a:chOff x="2033513" y="2192385"/>
            <a:chExt cx="1080000" cy="475553"/>
          </a:xfrm>
        </p:grpSpPr>
        <p:sp>
          <p:nvSpPr>
            <p:cNvPr id="383" name="Google Shape;383;p29"/>
            <p:cNvSpPr/>
            <p:nvPr/>
          </p:nvSpPr>
          <p:spPr>
            <a:xfrm>
              <a:off x="2033513" y="2415938"/>
              <a:ext cx="1080000" cy="252000"/>
            </a:xfrm>
            <a:prstGeom prst="rect">
              <a:avLst/>
            </a:prstGeom>
            <a:no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900">
                  <a:solidFill>
                    <a:schemeClr val="dk1"/>
                  </a:solidFill>
                  <a:latin typeface="Arial"/>
                </a:rPr>
                <a:t>Grower/Distributor</a:t>
              </a:r>
              <a:endParaRPr b="1" sz="900">
                <a:solidFill>
                  <a:schemeClr val="dk1"/>
                </a:solidFill>
                <a:latin typeface="Arial"/>
                <a:ea typeface="Arial"/>
                <a:cs typeface="Arial"/>
                <a:sym typeface="Arial"/>
              </a:endParaRPr>
            </a:p>
          </p:txBody>
        </p:sp>
        <p:sp>
          <p:nvSpPr>
            <p:cNvPr id="384" name="Google Shape;384;p29"/>
            <p:cNvSpPr/>
            <p:nvPr/>
          </p:nvSpPr>
          <p:spPr>
            <a:xfrm>
              <a:off x="2428688" y="2192385"/>
              <a:ext cx="289650" cy="245859"/>
            </a:xfrm>
            <a:custGeom>
              <a:rect b="b" l="l" r="r" t="t"/>
              <a:pathLst>
                <a:path extrusionOk="0" h="696" w="790">
                  <a:moveTo>
                    <a:pt x="658" y="219"/>
                  </a:moveTo>
                  <a:cubicBezTo>
                    <a:pt x="670" y="219"/>
                    <a:pt x="680" y="229"/>
                    <a:pt x="680" y="241"/>
                  </a:cubicBezTo>
                  <a:cubicBezTo>
                    <a:pt x="680" y="524"/>
                    <a:pt x="680" y="524"/>
                    <a:pt x="680" y="524"/>
                  </a:cubicBezTo>
                  <a:cubicBezTo>
                    <a:pt x="680" y="536"/>
                    <a:pt x="670" y="546"/>
                    <a:pt x="658" y="546"/>
                  </a:cubicBezTo>
                  <a:cubicBezTo>
                    <a:pt x="615" y="546"/>
                    <a:pt x="615" y="546"/>
                    <a:pt x="615" y="546"/>
                  </a:cubicBezTo>
                  <a:cubicBezTo>
                    <a:pt x="603" y="546"/>
                    <a:pt x="593" y="536"/>
                    <a:pt x="593" y="524"/>
                  </a:cubicBezTo>
                  <a:cubicBezTo>
                    <a:pt x="593" y="241"/>
                    <a:pt x="593" y="241"/>
                    <a:pt x="593" y="241"/>
                  </a:cubicBezTo>
                  <a:cubicBezTo>
                    <a:pt x="593" y="229"/>
                    <a:pt x="603" y="219"/>
                    <a:pt x="615" y="219"/>
                  </a:cubicBezTo>
                  <a:lnTo>
                    <a:pt x="658" y="219"/>
                  </a:lnTo>
                  <a:close/>
                  <a:moveTo>
                    <a:pt x="56" y="159"/>
                  </a:moveTo>
                  <a:cubicBezTo>
                    <a:pt x="54" y="149"/>
                    <a:pt x="59" y="139"/>
                    <a:pt x="69" y="135"/>
                  </a:cubicBezTo>
                  <a:cubicBezTo>
                    <a:pt x="386" y="1"/>
                    <a:pt x="386" y="1"/>
                    <a:pt x="386" y="1"/>
                  </a:cubicBezTo>
                  <a:cubicBezTo>
                    <a:pt x="387" y="1"/>
                    <a:pt x="387" y="1"/>
                    <a:pt x="387" y="1"/>
                  </a:cubicBezTo>
                  <a:cubicBezTo>
                    <a:pt x="388" y="1"/>
                    <a:pt x="389" y="1"/>
                    <a:pt x="390" y="0"/>
                  </a:cubicBezTo>
                  <a:cubicBezTo>
                    <a:pt x="391" y="0"/>
                    <a:pt x="391" y="0"/>
                    <a:pt x="392" y="0"/>
                  </a:cubicBezTo>
                  <a:cubicBezTo>
                    <a:pt x="393" y="0"/>
                    <a:pt x="394" y="0"/>
                    <a:pt x="395" y="0"/>
                  </a:cubicBezTo>
                  <a:cubicBezTo>
                    <a:pt x="396" y="0"/>
                    <a:pt x="397" y="0"/>
                    <a:pt x="397" y="0"/>
                  </a:cubicBezTo>
                  <a:cubicBezTo>
                    <a:pt x="398" y="0"/>
                    <a:pt x="399" y="0"/>
                    <a:pt x="400" y="0"/>
                  </a:cubicBezTo>
                  <a:cubicBezTo>
                    <a:pt x="401" y="1"/>
                    <a:pt x="402" y="1"/>
                    <a:pt x="403" y="1"/>
                  </a:cubicBezTo>
                  <a:cubicBezTo>
                    <a:pt x="403" y="1"/>
                    <a:pt x="403" y="1"/>
                    <a:pt x="403" y="1"/>
                  </a:cubicBezTo>
                  <a:cubicBezTo>
                    <a:pt x="719" y="134"/>
                    <a:pt x="719" y="134"/>
                    <a:pt x="719" y="134"/>
                  </a:cubicBezTo>
                  <a:cubicBezTo>
                    <a:pt x="728" y="137"/>
                    <a:pt x="734" y="145"/>
                    <a:pt x="734" y="155"/>
                  </a:cubicBezTo>
                  <a:cubicBezTo>
                    <a:pt x="734" y="167"/>
                    <a:pt x="725" y="177"/>
                    <a:pt x="713" y="177"/>
                  </a:cubicBezTo>
                  <a:cubicBezTo>
                    <a:pt x="713" y="177"/>
                    <a:pt x="713" y="177"/>
                    <a:pt x="712" y="177"/>
                  </a:cubicBezTo>
                  <a:cubicBezTo>
                    <a:pt x="395" y="177"/>
                    <a:pt x="395" y="177"/>
                    <a:pt x="395" y="177"/>
                  </a:cubicBezTo>
                  <a:cubicBezTo>
                    <a:pt x="395" y="177"/>
                    <a:pt x="395" y="177"/>
                    <a:pt x="395" y="177"/>
                  </a:cubicBezTo>
                  <a:cubicBezTo>
                    <a:pt x="77" y="177"/>
                    <a:pt x="77" y="177"/>
                    <a:pt x="77" y="177"/>
                  </a:cubicBezTo>
                  <a:cubicBezTo>
                    <a:pt x="67" y="177"/>
                    <a:pt x="58" y="170"/>
                    <a:pt x="56" y="159"/>
                  </a:cubicBezTo>
                  <a:close/>
                  <a:moveTo>
                    <a:pt x="355" y="94"/>
                  </a:moveTo>
                  <a:cubicBezTo>
                    <a:pt x="355" y="116"/>
                    <a:pt x="373" y="134"/>
                    <a:pt x="395" y="134"/>
                  </a:cubicBezTo>
                  <a:cubicBezTo>
                    <a:pt x="417" y="134"/>
                    <a:pt x="435" y="116"/>
                    <a:pt x="435" y="94"/>
                  </a:cubicBezTo>
                  <a:cubicBezTo>
                    <a:pt x="435" y="71"/>
                    <a:pt x="417" y="53"/>
                    <a:pt x="395" y="53"/>
                  </a:cubicBezTo>
                  <a:cubicBezTo>
                    <a:pt x="373" y="53"/>
                    <a:pt x="355" y="71"/>
                    <a:pt x="355" y="94"/>
                  </a:cubicBezTo>
                  <a:close/>
                  <a:moveTo>
                    <a:pt x="497" y="546"/>
                  </a:moveTo>
                  <a:cubicBezTo>
                    <a:pt x="509" y="546"/>
                    <a:pt x="519" y="536"/>
                    <a:pt x="519" y="524"/>
                  </a:cubicBezTo>
                  <a:cubicBezTo>
                    <a:pt x="519" y="241"/>
                    <a:pt x="519" y="241"/>
                    <a:pt x="519" y="241"/>
                  </a:cubicBezTo>
                  <a:cubicBezTo>
                    <a:pt x="519" y="229"/>
                    <a:pt x="509" y="219"/>
                    <a:pt x="497" y="219"/>
                  </a:cubicBezTo>
                  <a:cubicBezTo>
                    <a:pt x="292" y="219"/>
                    <a:pt x="292" y="219"/>
                    <a:pt x="292" y="219"/>
                  </a:cubicBezTo>
                  <a:cubicBezTo>
                    <a:pt x="281" y="219"/>
                    <a:pt x="271" y="229"/>
                    <a:pt x="271" y="241"/>
                  </a:cubicBezTo>
                  <a:cubicBezTo>
                    <a:pt x="271" y="524"/>
                    <a:pt x="271" y="524"/>
                    <a:pt x="271" y="524"/>
                  </a:cubicBezTo>
                  <a:cubicBezTo>
                    <a:pt x="271" y="536"/>
                    <a:pt x="281" y="546"/>
                    <a:pt x="292" y="546"/>
                  </a:cubicBezTo>
                  <a:cubicBezTo>
                    <a:pt x="351" y="546"/>
                    <a:pt x="351" y="546"/>
                    <a:pt x="351" y="546"/>
                  </a:cubicBezTo>
                  <a:cubicBezTo>
                    <a:pt x="351" y="369"/>
                    <a:pt x="351" y="369"/>
                    <a:pt x="351" y="369"/>
                  </a:cubicBezTo>
                  <a:cubicBezTo>
                    <a:pt x="351" y="345"/>
                    <a:pt x="371" y="325"/>
                    <a:pt x="395" y="325"/>
                  </a:cubicBezTo>
                  <a:cubicBezTo>
                    <a:pt x="419" y="325"/>
                    <a:pt x="438" y="345"/>
                    <a:pt x="438" y="369"/>
                  </a:cubicBezTo>
                  <a:cubicBezTo>
                    <a:pt x="438" y="546"/>
                    <a:pt x="438" y="546"/>
                    <a:pt x="438" y="546"/>
                  </a:cubicBezTo>
                  <a:lnTo>
                    <a:pt x="497" y="546"/>
                  </a:lnTo>
                  <a:close/>
                  <a:moveTo>
                    <a:pt x="77" y="624"/>
                  </a:moveTo>
                  <a:cubicBezTo>
                    <a:pt x="712" y="624"/>
                    <a:pt x="712" y="624"/>
                    <a:pt x="712" y="624"/>
                  </a:cubicBezTo>
                  <a:cubicBezTo>
                    <a:pt x="724" y="624"/>
                    <a:pt x="734" y="614"/>
                    <a:pt x="734" y="602"/>
                  </a:cubicBezTo>
                  <a:cubicBezTo>
                    <a:pt x="734" y="590"/>
                    <a:pt x="724" y="580"/>
                    <a:pt x="712" y="580"/>
                  </a:cubicBezTo>
                  <a:cubicBezTo>
                    <a:pt x="77" y="580"/>
                    <a:pt x="77" y="580"/>
                    <a:pt x="77" y="580"/>
                  </a:cubicBezTo>
                  <a:cubicBezTo>
                    <a:pt x="65" y="580"/>
                    <a:pt x="55" y="590"/>
                    <a:pt x="55" y="602"/>
                  </a:cubicBezTo>
                  <a:cubicBezTo>
                    <a:pt x="55" y="614"/>
                    <a:pt x="65" y="624"/>
                    <a:pt x="77" y="624"/>
                  </a:cubicBezTo>
                  <a:close/>
                  <a:moveTo>
                    <a:pt x="768" y="653"/>
                  </a:moveTo>
                  <a:cubicBezTo>
                    <a:pt x="21" y="653"/>
                    <a:pt x="21" y="653"/>
                    <a:pt x="21" y="653"/>
                  </a:cubicBezTo>
                  <a:cubicBezTo>
                    <a:pt x="9" y="653"/>
                    <a:pt x="0" y="663"/>
                    <a:pt x="0" y="675"/>
                  </a:cubicBezTo>
                  <a:cubicBezTo>
                    <a:pt x="0" y="687"/>
                    <a:pt x="9" y="696"/>
                    <a:pt x="21" y="696"/>
                  </a:cubicBezTo>
                  <a:cubicBezTo>
                    <a:pt x="768" y="696"/>
                    <a:pt x="768" y="696"/>
                    <a:pt x="768" y="696"/>
                  </a:cubicBezTo>
                  <a:cubicBezTo>
                    <a:pt x="780" y="696"/>
                    <a:pt x="790" y="687"/>
                    <a:pt x="790" y="675"/>
                  </a:cubicBezTo>
                  <a:cubicBezTo>
                    <a:pt x="790" y="663"/>
                    <a:pt x="780" y="653"/>
                    <a:pt x="768" y="653"/>
                  </a:cubicBezTo>
                  <a:close/>
                  <a:moveTo>
                    <a:pt x="131" y="219"/>
                  </a:moveTo>
                  <a:cubicBezTo>
                    <a:pt x="119" y="219"/>
                    <a:pt x="110" y="229"/>
                    <a:pt x="110" y="241"/>
                  </a:cubicBezTo>
                  <a:cubicBezTo>
                    <a:pt x="110" y="524"/>
                    <a:pt x="110" y="524"/>
                    <a:pt x="110" y="524"/>
                  </a:cubicBezTo>
                  <a:cubicBezTo>
                    <a:pt x="110" y="536"/>
                    <a:pt x="119" y="546"/>
                    <a:pt x="131" y="546"/>
                  </a:cubicBezTo>
                  <a:cubicBezTo>
                    <a:pt x="175" y="546"/>
                    <a:pt x="175" y="546"/>
                    <a:pt x="175" y="546"/>
                  </a:cubicBezTo>
                  <a:cubicBezTo>
                    <a:pt x="187" y="546"/>
                    <a:pt x="196" y="536"/>
                    <a:pt x="196" y="524"/>
                  </a:cubicBezTo>
                  <a:cubicBezTo>
                    <a:pt x="196" y="241"/>
                    <a:pt x="196" y="241"/>
                    <a:pt x="196" y="241"/>
                  </a:cubicBezTo>
                  <a:cubicBezTo>
                    <a:pt x="196" y="229"/>
                    <a:pt x="187" y="219"/>
                    <a:pt x="175" y="219"/>
                  </a:cubicBezTo>
                  <a:lnTo>
                    <a:pt x="131" y="219"/>
                  </a:lnTo>
                  <a:close/>
                </a:path>
              </a:pathLst>
            </a:custGeom>
            <a:solidFill>
              <a:schemeClr val="dk1"/>
            </a:solidFill>
            <a:ln>
              <a:noFill/>
            </a:ln>
          </p:spPr>
          <p:txBody>
            <a:bodyPr anchorCtr="0" anchor="t" bIns="40050" lIns="80125" spcFirstLastPara="1" rIns="80125" wrap="square" tIns="4005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grpSp>
      <p:grpSp>
        <p:nvGrpSpPr>
          <p:cNvPr id="385" name="Google Shape;385;p29"/>
          <p:cNvGrpSpPr/>
          <p:nvPr/>
        </p:nvGrpSpPr>
        <p:grpSpPr>
          <a:xfrm rot="5400000">
            <a:off x="4099758" y="2718489"/>
            <a:ext cx="301155" cy="278206"/>
            <a:chOff x="4095132" y="2299014"/>
            <a:chExt cx="301155" cy="278206"/>
          </a:xfrm>
        </p:grpSpPr>
        <p:cxnSp>
          <p:nvCxnSpPr>
            <p:cNvPr id="386" name="Google Shape;386;p29"/>
            <p:cNvCxnSpPr/>
            <p:nvPr/>
          </p:nvCxnSpPr>
          <p:spPr>
            <a:xfrm>
              <a:off x="4095132" y="2374801"/>
              <a:ext cx="253534" cy="202419"/>
            </a:xfrm>
            <a:prstGeom prst="straightConnector1">
              <a:avLst/>
            </a:prstGeom>
            <a:noFill/>
            <a:ln cap="flat" cmpd="sng" w="19050">
              <a:solidFill>
                <a:schemeClr val="accent4"/>
              </a:solidFill>
              <a:prstDash val="solid"/>
              <a:round/>
              <a:headEnd len="sm" w="sm" type="none"/>
              <a:tailEnd len="med" w="med" type="triangle"/>
            </a:ln>
          </p:spPr>
        </p:cxnSp>
        <p:cxnSp>
          <p:nvCxnSpPr>
            <p:cNvPr id="387" name="Google Shape;387;p29"/>
            <p:cNvCxnSpPr/>
            <p:nvPr/>
          </p:nvCxnSpPr>
          <p:spPr>
            <a:xfrm rot="10800000">
              <a:off x="4141178" y="2299014"/>
              <a:ext cx="255109" cy="215772"/>
            </a:xfrm>
            <a:prstGeom prst="straightConnector1">
              <a:avLst/>
            </a:prstGeom>
            <a:noFill/>
            <a:ln cap="flat" cmpd="sng" w="19050">
              <a:solidFill>
                <a:schemeClr val="accent4"/>
              </a:solidFill>
              <a:prstDash val="solid"/>
              <a:round/>
              <a:headEnd len="sm" w="sm" type="none"/>
              <a:tailEnd len="med" w="med" type="triangle"/>
            </a:ln>
          </p:spPr>
        </p:cxnSp>
      </p:grpSp>
      <p:grpSp>
        <p:nvGrpSpPr>
          <p:cNvPr id="388" name="Google Shape;388;p29"/>
          <p:cNvGrpSpPr/>
          <p:nvPr/>
        </p:nvGrpSpPr>
        <p:grpSpPr>
          <a:xfrm>
            <a:off x="4654022" y="2915673"/>
            <a:ext cx="1026518" cy="460387"/>
            <a:chOff x="2033513" y="2861165"/>
            <a:chExt cx="1080000" cy="484373"/>
          </a:xfrm>
        </p:grpSpPr>
        <p:sp>
          <p:nvSpPr>
            <p:cNvPr id="389" name="Google Shape;389;p29"/>
            <p:cNvSpPr/>
            <p:nvPr/>
          </p:nvSpPr>
          <p:spPr>
            <a:xfrm>
              <a:off x="2401486" y="2861165"/>
              <a:ext cx="344054" cy="258268"/>
            </a:xfrm>
            <a:custGeom>
              <a:rect b="b" l="l" r="r" t="t"/>
              <a:pathLst>
                <a:path extrusionOk="0" h="138" w="184">
                  <a:moveTo>
                    <a:pt x="110" y="25"/>
                  </a:moveTo>
                  <a:cubicBezTo>
                    <a:pt x="110" y="25"/>
                    <a:pt x="111" y="24"/>
                    <a:pt x="111" y="23"/>
                  </a:cubicBezTo>
                  <a:cubicBezTo>
                    <a:pt x="111" y="22"/>
                    <a:pt x="110" y="22"/>
                    <a:pt x="110" y="21"/>
                  </a:cubicBezTo>
                  <a:cubicBezTo>
                    <a:pt x="109" y="21"/>
                    <a:pt x="108" y="21"/>
                    <a:pt x="107" y="21"/>
                  </a:cubicBezTo>
                  <a:cubicBezTo>
                    <a:pt x="104" y="21"/>
                    <a:pt x="104" y="21"/>
                    <a:pt x="104" y="21"/>
                  </a:cubicBezTo>
                  <a:cubicBezTo>
                    <a:pt x="104" y="26"/>
                    <a:pt x="104" y="26"/>
                    <a:pt x="104" y="26"/>
                  </a:cubicBezTo>
                  <a:cubicBezTo>
                    <a:pt x="107" y="26"/>
                    <a:pt x="107" y="26"/>
                    <a:pt x="107" y="26"/>
                  </a:cubicBezTo>
                  <a:cubicBezTo>
                    <a:pt x="108" y="26"/>
                    <a:pt x="109" y="26"/>
                    <a:pt x="110" y="25"/>
                  </a:cubicBezTo>
                  <a:close/>
                  <a:moveTo>
                    <a:pt x="84" y="34"/>
                  </a:moveTo>
                  <a:cubicBezTo>
                    <a:pt x="86" y="34"/>
                    <a:pt x="87" y="33"/>
                    <a:pt x="88" y="31"/>
                  </a:cubicBezTo>
                  <a:cubicBezTo>
                    <a:pt x="88" y="30"/>
                    <a:pt x="88" y="28"/>
                    <a:pt x="88" y="27"/>
                  </a:cubicBezTo>
                  <a:cubicBezTo>
                    <a:pt x="88" y="26"/>
                    <a:pt x="88" y="24"/>
                    <a:pt x="87" y="22"/>
                  </a:cubicBezTo>
                  <a:cubicBezTo>
                    <a:pt x="87" y="21"/>
                    <a:pt x="86" y="20"/>
                    <a:pt x="84" y="20"/>
                  </a:cubicBezTo>
                  <a:cubicBezTo>
                    <a:pt x="83" y="20"/>
                    <a:pt x="82" y="21"/>
                    <a:pt x="81" y="23"/>
                  </a:cubicBezTo>
                  <a:cubicBezTo>
                    <a:pt x="81" y="24"/>
                    <a:pt x="81" y="26"/>
                    <a:pt x="81" y="27"/>
                  </a:cubicBezTo>
                  <a:cubicBezTo>
                    <a:pt x="81" y="30"/>
                    <a:pt x="81" y="34"/>
                    <a:pt x="84" y="34"/>
                  </a:cubicBezTo>
                  <a:close/>
                  <a:moveTo>
                    <a:pt x="179" y="0"/>
                  </a:moveTo>
                  <a:cubicBezTo>
                    <a:pt x="6" y="0"/>
                    <a:pt x="6" y="0"/>
                    <a:pt x="6" y="0"/>
                  </a:cubicBezTo>
                  <a:cubicBezTo>
                    <a:pt x="3" y="0"/>
                    <a:pt x="0" y="3"/>
                    <a:pt x="0" y="6"/>
                  </a:cubicBezTo>
                  <a:cubicBezTo>
                    <a:pt x="0" y="132"/>
                    <a:pt x="0" y="132"/>
                    <a:pt x="0" y="132"/>
                  </a:cubicBezTo>
                  <a:cubicBezTo>
                    <a:pt x="0" y="135"/>
                    <a:pt x="3" y="138"/>
                    <a:pt x="6" y="138"/>
                  </a:cubicBezTo>
                  <a:cubicBezTo>
                    <a:pt x="142" y="138"/>
                    <a:pt x="142" y="138"/>
                    <a:pt x="142" y="138"/>
                  </a:cubicBezTo>
                  <a:cubicBezTo>
                    <a:pt x="142" y="85"/>
                    <a:pt x="142" y="85"/>
                    <a:pt x="142" y="85"/>
                  </a:cubicBezTo>
                  <a:cubicBezTo>
                    <a:pt x="142" y="82"/>
                    <a:pt x="145" y="80"/>
                    <a:pt x="147" y="80"/>
                  </a:cubicBezTo>
                  <a:cubicBezTo>
                    <a:pt x="167" y="80"/>
                    <a:pt x="167" y="80"/>
                    <a:pt x="167" y="80"/>
                  </a:cubicBezTo>
                  <a:cubicBezTo>
                    <a:pt x="170" y="80"/>
                    <a:pt x="172" y="82"/>
                    <a:pt x="172" y="85"/>
                  </a:cubicBezTo>
                  <a:cubicBezTo>
                    <a:pt x="172" y="138"/>
                    <a:pt x="172" y="138"/>
                    <a:pt x="172" y="138"/>
                  </a:cubicBezTo>
                  <a:cubicBezTo>
                    <a:pt x="179" y="138"/>
                    <a:pt x="179" y="138"/>
                    <a:pt x="179" y="138"/>
                  </a:cubicBezTo>
                  <a:cubicBezTo>
                    <a:pt x="182" y="138"/>
                    <a:pt x="184" y="135"/>
                    <a:pt x="184" y="132"/>
                  </a:cubicBezTo>
                  <a:cubicBezTo>
                    <a:pt x="184" y="6"/>
                    <a:pt x="184" y="6"/>
                    <a:pt x="184" y="6"/>
                  </a:cubicBezTo>
                  <a:cubicBezTo>
                    <a:pt x="184" y="3"/>
                    <a:pt x="182" y="0"/>
                    <a:pt x="179" y="0"/>
                  </a:cubicBezTo>
                  <a:close/>
                  <a:moveTo>
                    <a:pt x="99" y="17"/>
                  </a:moveTo>
                  <a:cubicBezTo>
                    <a:pt x="107" y="17"/>
                    <a:pt x="107" y="17"/>
                    <a:pt x="107" y="17"/>
                  </a:cubicBezTo>
                  <a:cubicBezTo>
                    <a:pt x="109" y="17"/>
                    <a:pt x="111" y="17"/>
                    <a:pt x="113" y="18"/>
                  </a:cubicBezTo>
                  <a:cubicBezTo>
                    <a:pt x="115" y="19"/>
                    <a:pt x="116" y="21"/>
                    <a:pt x="116" y="23"/>
                  </a:cubicBezTo>
                  <a:cubicBezTo>
                    <a:pt x="116" y="25"/>
                    <a:pt x="115" y="27"/>
                    <a:pt x="113" y="28"/>
                  </a:cubicBezTo>
                  <a:cubicBezTo>
                    <a:pt x="112" y="30"/>
                    <a:pt x="110" y="30"/>
                    <a:pt x="107" y="30"/>
                  </a:cubicBezTo>
                  <a:cubicBezTo>
                    <a:pt x="104" y="30"/>
                    <a:pt x="104" y="30"/>
                    <a:pt x="104" y="30"/>
                  </a:cubicBezTo>
                  <a:cubicBezTo>
                    <a:pt x="104" y="38"/>
                    <a:pt x="104" y="38"/>
                    <a:pt x="104" y="38"/>
                  </a:cubicBezTo>
                  <a:cubicBezTo>
                    <a:pt x="99" y="38"/>
                    <a:pt x="99" y="38"/>
                    <a:pt x="99" y="38"/>
                  </a:cubicBezTo>
                  <a:lnTo>
                    <a:pt x="99" y="17"/>
                  </a:lnTo>
                  <a:close/>
                  <a:moveTo>
                    <a:pt x="84" y="16"/>
                  </a:moveTo>
                  <a:cubicBezTo>
                    <a:pt x="87" y="16"/>
                    <a:pt x="89" y="17"/>
                    <a:pt x="91" y="20"/>
                  </a:cubicBezTo>
                  <a:cubicBezTo>
                    <a:pt x="93" y="22"/>
                    <a:pt x="93" y="25"/>
                    <a:pt x="93" y="27"/>
                  </a:cubicBezTo>
                  <a:cubicBezTo>
                    <a:pt x="93" y="29"/>
                    <a:pt x="93" y="32"/>
                    <a:pt x="91" y="34"/>
                  </a:cubicBezTo>
                  <a:cubicBezTo>
                    <a:pt x="90" y="37"/>
                    <a:pt x="87" y="38"/>
                    <a:pt x="84" y="38"/>
                  </a:cubicBezTo>
                  <a:cubicBezTo>
                    <a:pt x="82" y="38"/>
                    <a:pt x="79" y="37"/>
                    <a:pt x="78" y="35"/>
                  </a:cubicBezTo>
                  <a:cubicBezTo>
                    <a:pt x="76" y="32"/>
                    <a:pt x="76" y="30"/>
                    <a:pt x="76" y="27"/>
                  </a:cubicBezTo>
                  <a:cubicBezTo>
                    <a:pt x="76" y="22"/>
                    <a:pt x="78" y="16"/>
                    <a:pt x="84" y="16"/>
                  </a:cubicBezTo>
                  <a:close/>
                  <a:moveTo>
                    <a:pt x="53" y="17"/>
                  </a:moveTo>
                  <a:cubicBezTo>
                    <a:pt x="58" y="17"/>
                    <a:pt x="58" y="17"/>
                    <a:pt x="58" y="17"/>
                  </a:cubicBezTo>
                  <a:cubicBezTo>
                    <a:pt x="58" y="25"/>
                    <a:pt x="58" y="25"/>
                    <a:pt x="58" y="25"/>
                  </a:cubicBezTo>
                  <a:cubicBezTo>
                    <a:pt x="65" y="25"/>
                    <a:pt x="65" y="25"/>
                    <a:pt x="65" y="25"/>
                  </a:cubicBezTo>
                  <a:cubicBezTo>
                    <a:pt x="65" y="17"/>
                    <a:pt x="65" y="17"/>
                    <a:pt x="65" y="17"/>
                  </a:cubicBezTo>
                  <a:cubicBezTo>
                    <a:pt x="70" y="17"/>
                    <a:pt x="70" y="17"/>
                    <a:pt x="70" y="17"/>
                  </a:cubicBezTo>
                  <a:cubicBezTo>
                    <a:pt x="70" y="38"/>
                    <a:pt x="70" y="38"/>
                    <a:pt x="70" y="38"/>
                  </a:cubicBezTo>
                  <a:cubicBezTo>
                    <a:pt x="65" y="38"/>
                    <a:pt x="65" y="38"/>
                    <a:pt x="65" y="38"/>
                  </a:cubicBezTo>
                  <a:cubicBezTo>
                    <a:pt x="65" y="29"/>
                    <a:pt x="65" y="29"/>
                    <a:pt x="65" y="29"/>
                  </a:cubicBezTo>
                  <a:cubicBezTo>
                    <a:pt x="58" y="29"/>
                    <a:pt x="58" y="29"/>
                    <a:pt x="58" y="29"/>
                  </a:cubicBezTo>
                  <a:cubicBezTo>
                    <a:pt x="58" y="38"/>
                    <a:pt x="58" y="38"/>
                    <a:pt x="58" y="38"/>
                  </a:cubicBezTo>
                  <a:cubicBezTo>
                    <a:pt x="53" y="38"/>
                    <a:pt x="53" y="38"/>
                    <a:pt x="53" y="38"/>
                  </a:cubicBezTo>
                  <a:lnTo>
                    <a:pt x="53" y="17"/>
                  </a:lnTo>
                  <a:close/>
                  <a:moveTo>
                    <a:pt x="39" y="29"/>
                  </a:moveTo>
                  <a:cubicBezTo>
                    <a:pt x="35" y="29"/>
                    <a:pt x="32" y="28"/>
                    <a:pt x="32" y="23"/>
                  </a:cubicBezTo>
                  <a:cubicBezTo>
                    <a:pt x="32" y="21"/>
                    <a:pt x="32" y="19"/>
                    <a:pt x="34" y="18"/>
                  </a:cubicBezTo>
                  <a:cubicBezTo>
                    <a:pt x="35" y="17"/>
                    <a:pt x="37" y="16"/>
                    <a:pt x="39" y="16"/>
                  </a:cubicBezTo>
                  <a:cubicBezTo>
                    <a:pt x="43" y="16"/>
                    <a:pt x="46" y="18"/>
                    <a:pt x="47" y="21"/>
                  </a:cubicBezTo>
                  <a:cubicBezTo>
                    <a:pt x="43" y="23"/>
                    <a:pt x="43" y="23"/>
                    <a:pt x="43" y="23"/>
                  </a:cubicBezTo>
                  <a:cubicBezTo>
                    <a:pt x="42" y="21"/>
                    <a:pt x="41" y="20"/>
                    <a:pt x="39" y="20"/>
                  </a:cubicBezTo>
                  <a:cubicBezTo>
                    <a:pt x="38" y="20"/>
                    <a:pt x="36" y="21"/>
                    <a:pt x="36" y="22"/>
                  </a:cubicBezTo>
                  <a:cubicBezTo>
                    <a:pt x="36" y="24"/>
                    <a:pt x="38" y="24"/>
                    <a:pt x="39" y="24"/>
                  </a:cubicBezTo>
                  <a:cubicBezTo>
                    <a:pt x="41" y="25"/>
                    <a:pt x="43" y="25"/>
                    <a:pt x="45" y="26"/>
                  </a:cubicBezTo>
                  <a:cubicBezTo>
                    <a:pt x="46" y="27"/>
                    <a:pt x="47" y="29"/>
                    <a:pt x="47" y="31"/>
                  </a:cubicBezTo>
                  <a:cubicBezTo>
                    <a:pt x="47" y="33"/>
                    <a:pt x="47" y="35"/>
                    <a:pt x="45" y="36"/>
                  </a:cubicBezTo>
                  <a:cubicBezTo>
                    <a:pt x="43" y="37"/>
                    <a:pt x="41" y="38"/>
                    <a:pt x="39" y="38"/>
                  </a:cubicBezTo>
                  <a:cubicBezTo>
                    <a:pt x="35" y="38"/>
                    <a:pt x="31" y="36"/>
                    <a:pt x="30" y="32"/>
                  </a:cubicBezTo>
                  <a:cubicBezTo>
                    <a:pt x="35" y="31"/>
                    <a:pt x="35" y="31"/>
                    <a:pt x="35" y="31"/>
                  </a:cubicBezTo>
                  <a:cubicBezTo>
                    <a:pt x="36" y="33"/>
                    <a:pt x="37" y="34"/>
                    <a:pt x="39" y="34"/>
                  </a:cubicBezTo>
                  <a:cubicBezTo>
                    <a:pt x="41" y="34"/>
                    <a:pt x="43" y="33"/>
                    <a:pt x="43" y="32"/>
                  </a:cubicBezTo>
                  <a:cubicBezTo>
                    <a:pt x="43" y="30"/>
                    <a:pt x="40" y="30"/>
                    <a:pt x="39" y="29"/>
                  </a:cubicBezTo>
                  <a:close/>
                  <a:moveTo>
                    <a:pt x="132" y="124"/>
                  </a:moveTo>
                  <a:cubicBezTo>
                    <a:pt x="132" y="127"/>
                    <a:pt x="129" y="129"/>
                    <a:pt x="126" y="129"/>
                  </a:cubicBezTo>
                  <a:cubicBezTo>
                    <a:pt x="17" y="129"/>
                    <a:pt x="17" y="129"/>
                    <a:pt x="17" y="129"/>
                  </a:cubicBezTo>
                  <a:cubicBezTo>
                    <a:pt x="14" y="129"/>
                    <a:pt x="11" y="127"/>
                    <a:pt x="11" y="124"/>
                  </a:cubicBezTo>
                  <a:cubicBezTo>
                    <a:pt x="11" y="58"/>
                    <a:pt x="11" y="58"/>
                    <a:pt x="11" y="58"/>
                  </a:cubicBezTo>
                  <a:cubicBezTo>
                    <a:pt x="11" y="55"/>
                    <a:pt x="14" y="53"/>
                    <a:pt x="17" y="53"/>
                  </a:cubicBezTo>
                  <a:cubicBezTo>
                    <a:pt x="126" y="53"/>
                    <a:pt x="126" y="53"/>
                    <a:pt x="126" y="53"/>
                  </a:cubicBezTo>
                  <a:cubicBezTo>
                    <a:pt x="129" y="53"/>
                    <a:pt x="132" y="55"/>
                    <a:pt x="132" y="58"/>
                  </a:cubicBezTo>
                  <a:lnTo>
                    <a:pt x="132" y="124"/>
                  </a:lnTo>
                  <a:close/>
                  <a:moveTo>
                    <a:pt x="19" y="85"/>
                  </a:moveTo>
                  <a:cubicBezTo>
                    <a:pt x="19" y="85"/>
                    <a:pt x="20" y="85"/>
                    <a:pt x="20" y="85"/>
                  </a:cubicBezTo>
                  <a:cubicBezTo>
                    <a:pt x="38" y="66"/>
                    <a:pt x="38" y="66"/>
                    <a:pt x="38" y="66"/>
                  </a:cubicBezTo>
                  <a:cubicBezTo>
                    <a:pt x="39" y="66"/>
                    <a:pt x="39" y="65"/>
                    <a:pt x="38" y="64"/>
                  </a:cubicBezTo>
                  <a:cubicBezTo>
                    <a:pt x="38" y="64"/>
                    <a:pt x="37" y="64"/>
                    <a:pt x="36" y="64"/>
                  </a:cubicBezTo>
                  <a:cubicBezTo>
                    <a:pt x="18" y="83"/>
                    <a:pt x="18" y="83"/>
                    <a:pt x="18" y="83"/>
                  </a:cubicBezTo>
                  <a:cubicBezTo>
                    <a:pt x="17" y="83"/>
                    <a:pt x="17" y="84"/>
                    <a:pt x="18" y="85"/>
                  </a:cubicBezTo>
                  <a:cubicBezTo>
                    <a:pt x="18" y="85"/>
                    <a:pt x="18" y="85"/>
                    <a:pt x="19" y="85"/>
                  </a:cubicBezTo>
                  <a:close/>
                  <a:moveTo>
                    <a:pt x="51" y="76"/>
                  </a:moveTo>
                  <a:cubicBezTo>
                    <a:pt x="32" y="95"/>
                    <a:pt x="32" y="95"/>
                    <a:pt x="32" y="95"/>
                  </a:cubicBezTo>
                  <a:cubicBezTo>
                    <a:pt x="32" y="96"/>
                    <a:pt x="32" y="97"/>
                    <a:pt x="32" y="97"/>
                  </a:cubicBezTo>
                  <a:cubicBezTo>
                    <a:pt x="33" y="97"/>
                    <a:pt x="33" y="98"/>
                    <a:pt x="33" y="98"/>
                  </a:cubicBezTo>
                  <a:cubicBezTo>
                    <a:pt x="34" y="98"/>
                    <a:pt x="34" y="97"/>
                    <a:pt x="34" y="97"/>
                  </a:cubicBezTo>
                  <a:cubicBezTo>
                    <a:pt x="53" y="79"/>
                    <a:pt x="53" y="79"/>
                    <a:pt x="53" y="79"/>
                  </a:cubicBezTo>
                  <a:cubicBezTo>
                    <a:pt x="54" y="78"/>
                    <a:pt x="54" y="77"/>
                    <a:pt x="53" y="76"/>
                  </a:cubicBezTo>
                  <a:cubicBezTo>
                    <a:pt x="52" y="76"/>
                    <a:pt x="51" y="76"/>
                    <a:pt x="51" y="76"/>
                  </a:cubicBezTo>
                  <a:close/>
                  <a:moveTo>
                    <a:pt x="55" y="60"/>
                  </a:moveTo>
                  <a:cubicBezTo>
                    <a:pt x="15" y="99"/>
                    <a:pt x="15" y="99"/>
                    <a:pt x="15" y="99"/>
                  </a:cubicBezTo>
                  <a:cubicBezTo>
                    <a:pt x="15" y="100"/>
                    <a:pt x="15" y="101"/>
                    <a:pt x="15" y="101"/>
                  </a:cubicBezTo>
                  <a:cubicBezTo>
                    <a:pt x="15" y="101"/>
                    <a:pt x="16" y="102"/>
                    <a:pt x="16" y="102"/>
                  </a:cubicBezTo>
                  <a:cubicBezTo>
                    <a:pt x="17" y="102"/>
                    <a:pt x="17" y="101"/>
                    <a:pt x="17" y="101"/>
                  </a:cubicBezTo>
                  <a:cubicBezTo>
                    <a:pt x="57" y="62"/>
                    <a:pt x="57" y="62"/>
                    <a:pt x="57" y="62"/>
                  </a:cubicBezTo>
                  <a:cubicBezTo>
                    <a:pt x="57" y="61"/>
                    <a:pt x="57" y="60"/>
                    <a:pt x="57" y="60"/>
                  </a:cubicBezTo>
                  <a:cubicBezTo>
                    <a:pt x="56" y="59"/>
                    <a:pt x="55" y="59"/>
                    <a:pt x="55" y="6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0" name="Google Shape;390;p29"/>
            <p:cNvSpPr/>
            <p:nvPr/>
          </p:nvSpPr>
          <p:spPr>
            <a:xfrm>
              <a:off x="2033513" y="3093538"/>
              <a:ext cx="1080000" cy="252000"/>
            </a:xfrm>
            <a:prstGeom prst="rect">
              <a:avLst/>
            </a:prstGeom>
            <a:no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900">
                  <a:solidFill>
                    <a:schemeClr val="dk1"/>
                  </a:solidFill>
                  <a:latin typeface="Arial"/>
                </a:rPr>
                <a:t>Merchant</a:t>
              </a:r>
              <a:endParaRPr b="1" sz="900">
                <a:solidFill>
                  <a:schemeClr val="dk1"/>
                </a:solidFill>
                <a:latin typeface="Arial"/>
                <a:ea typeface="Arial"/>
                <a:cs typeface="Arial"/>
                <a:sym typeface="Arial"/>
              </a:endParaRPr>
            </a:p>
          </p:txBody>
        </p:sp>
      </p:grpSp>
      <p:grpSp>
        <p:nvGrpSpPr>
          <p:cNvPr id="391" name="Google Shape;391;p29"/>
          <p:cNvGrpSpPr/>
          <p:nvPr/>
        </p:nvGrpSpPr>
        <p:grpSpPr>
          <a:xfrm rot="-2328307">
            <a:off x="4320438" y="3035550"/>
            <a:ext cx="371381" cy="343081"/>
            <a:chOff x="4095132" y="2299014"/>
            <a:chExt cx="301155" cy="278206"/>
          </a:xfrm>
        </p:grpSpPr>
        <p:cxnSp>
          <p:nvCxnSpPr>
            <p:cNvPr id="392" name="Google Shape;392;p29"/>
            <p:cNvCxnSpPr/>
            <p:nvPr/>
          </p:nvCxnSpPr>
          <p:spPr>
            <a:xfrm>
              <a:off x="4095132" y="2374801"/>
              <a:ext cx="253534" cy="202419"/>
            </a:xfrm>
            <a:prstGeom prst="straightConnector1">
              <a:avLst/>
            </a:prstGeom>
            <a:noFill/>
            <a:ln cap="flat" cmpd="sng" w="19050">
              <a:solidFill>
                <a:schemeClr val="accent4"/>
              </a:solidFill>
              <a:prstDash val="solid"/>
              <a:round/>
              <a:headEnd len="sm" w="sm" type="none"/>
              <a:tailEnd len="med" w="med" type="triangle"/>
            </a:ln>
          </p:spPr>
        </p:cxnSp>
        <p:cxnSp>
          <p:nvCxnSpPr>
            <p:cNvPr id="393" name="Google Shape;393;p29"/>
            <p:cNvCxnSpPr/>
            <p:nvPr/>
          </p:nvCxnSpPr>
          <p:spPr>
            <a:xfrm rot="10800000">
              <a:off x="4141178" y="2299014"/>
              <a:ext cx="255109" cy="215772"/>
            </a:xfrm>
            <a:prstGeom prst="straightConnector1">
              <a:avLst/>
            </a:prstGeom>
            <a:noFill/>
            <a:ln cap="flat" cmpd="sng" w="19050">
              <a:solidFill>
                <a:schemeClr val="accent4"/>
              </a:solidFill>
              <a:prstDash val="solid"/>
              <a:round/>
              <a:headEnd len="sm" w="sm" type="none"/>
              <a:tailEnd len="med" w="med" type="triangle"/>
            </a:ln>
          </p:spPr>
        </p:cxnSp>
      </p:grpSp>
      <p:grpSp>
        <p:nvGrpSpPr>
          <p:cNvPr id="394" name="Google Shape;394;p29"/>
          <p:cNvGrpSpPr/>
          <p:nvPr/>
        </p:nvGrpSpPr>
        <p:grpSpPr>
          <a:xfrm rot="-10311106">
            <a:off x="4540875" y="2741267"/>
            <a:ext cx="301155" cy="278206"/>
            <a:chOff x="4095132" y="2299014"/>
            <a:chExt cx="301155" cy="278206"/>
          </a:xfrm>
        </p:grpSpPr>
        <p:cxnSp>
          <p:nvCxnSpPr>
            <p:cNvPr id="395" name="Google Shape;395;p29"/>
            <p:cNvCxnSpPr/>
            <p:nvPr/>
          </p:nvCxnSpPr>
          <p:spPr>
            <a:xfrm>
              <a:off x="4095132" y="2374801"/>
              <a:ext cx="253534" cy="202419"/>
            </a:xfrm>
            <a:prstGeom prst="straightConnector1">
              <a:avLst/>
            </a:prstGeom>
            <a:noFill/>
            <a:ln cap="flat" cmpd="sng" w="19050">
              <a:solidFill>
                <a:schemeClr val="accent4"/>
              </a:solidFill>
              <a:prstDash val="solid"/>
              <a:round/>
              <a:headEnd len="sm" w="sm" type="none"/>
              <a:tailEnd len="med" w="med" type="triangle"/>
            </a:ln>
          </p:spPr>
        </p:cxnSp>
        <p:cxnSp>
          <p:nvCxnSpPr>
            <p:cNvPr id="396" name="Google Shape;396;p29"/>
            <p:cNvCxnSpPr/>
            <p:nvPr/>
          </p:nvCxnSpPr>
          <p:spPr>
            <a:xfrm rot="10800000">
              <a:off x="4141178" y="2299014"/>
              <a:ext cx="255109" cy="215772"/>
            </a:xfrm>
            <a:prstGeom prst="straightConnector1">
              <a:avLst/>
            </a:prstGeom>
            <a:noFill/>
            <a:ln cap="flat" cmpd="sng" w="19050">
              <a:solidFill>
                <a:schemeClr val="accent4"/>
              </a:solidFill>
              <a:prstDash val="solid"/>
              <a:round/>
              <a:headEnd len="sm" w="sm" type="none"/>
              <a:tailEnd len="med" w="med" type="triangle"/>
            </a:ln>
          </p:spPr>
        </p:cxnSp>
      </p:grpSp>
      <p:grpSp>
        <p:nvGrpSpPr>
          <p:cNvPr id="397" name="Google Shape;397;p29"/>
          <p:cNvGrpSpPr/>
          <p:nvPr/>
        </p:nvGrpSpPr>
        <p:grpSpPr>
          <a:xfrm>
            <a:off x="3490473" y="2898348"/>
            <a:ext cx="701126" cy="468644"/>
            <a:chOff x="6253119" y="3071974"/>
            <a:chExt cx="701126" cy="468644"/>
          </a:xfrm>
        </p:grpSpPr>
        <p:grpSp>
          <p:nvGrpSpPr>
            <p:cNvPr id="398" name="Google Shape;398;p29"/>
            <p:cNvGrpSpPr/>
            <p:nvPr/>
          </p:nvGrpSpPr>
          <p:grpSpPr>
            <a:xfrm>
              <a:off x="6522183" y="3071974"/>
              <a:ext cx="245949" cy="332738"/>
              <a:chOff x="821157" y="1938008"/>
              <a:chExt cx="815872" cy="1103770"/>
            </a:xfrm>
          </p:grpSpPr>
          <p:sp>
            <p:nvSpPr>
              <p:cNvPr id="399" name="Google Shape;399;p29"/>
              <p:cNvSpPr/>
              <p:nvPr/>
            </p:nvSpPr>
            <p:spPr>
              <a:xfrm>
                <a:off x="852097" y="2197334"/>
                <a:ext cx="659589" cy="844444"/>
              </a:xfrm>
              <a:custGeom>
                <a:rect b="b" l="l" r="r" t="t"/>
                <a:pathLst>
                  <a:path extrusionOk="0" h="402" w="314">
                    <a:moveTo>
                      <a:pt x="116" y="262"/>
                    </a:moveTo>
                    <a:lnTo>
                      <a:pt x="116" y="262"/>
                    </a:lnTo>
                    <a:lnTo>
                      <a:pt x="108" y="262"/>
                    </a:lnTo>
                    <a:lnTo>
                      <a:pt x="102" y="256"/>
                    </a:lnTo>
                    <a:lnTo>
                      <a:pt x="98" y="250"/>
                    </a:lnTo>
                    <a:lnTo>
                      <a:pt x="96" y="242"/>
                    </a:lnTo>
                    <a:lnTo>
                      <a:pt x="96" y="242"/>
                    </a:lnTo>
                    <a:lnTo>
                      <a:pt x="98" y="234"/>
                    </a:lnTo>
                    <a:lnTo>
                      <a:pt x="102" y="228"/>
                    </a:lnTo>
                    <a:lnTo>
                      <a:pt x="108" y="222"/>
                    </a:lnTo>
                    <a:lnTo>
                      <a:pt x="116" y="222"/>
                    </a:lnTo>
                    <a:lnTo>
                      <a:pt x="160" y="222"/>
                    </a:lnTo>
                    <a:lnTo>
                      <a:pt x="160" y="262"/>
                    </a:lnTo>
                    <a:lnTo>
                      <a:pt x="116" y="262"/>
                    </a:lnTo>
                    <a:close/>
                    <a:moveTo>
                      <a:pt x="130" y="276"/>
                    </a:moveTo>
                    <a:lnTo>
                      <a:pt x="130" y="276"/>
                    </a:lnTo>
                    <a:lnTo>
                      <a:pt x="122" y="278"/>
                    </a:lnTo>
                    <a:lnTo>
                      <a:pt x="116" y="282"/>
                    </a:lnTo>
                    <a:lnTo>
                      <a:pt x="112" y="290"/>
                    </a:lnTo>
                    <a:lnTo>
                      <a:pt x="110" y="298"/>
                    </a:lnTo>
                    <a:lnTo>
                      <a:pt x="110" y="298"/>
                    </a:lnTo>
                    <a:lnTo>
                      <a:pt x="112" y="306"/>
                    </a:lnTo>
                    <a:lnTo>
                      <a:pt x="116" y="312"/>
                    </a:lnTo>
                    <a:lnTo>
                      <a:pt x="122" y="316"/>
                    </a:lnTo>
                    <a:lnTo>
                      <a:pt x="130" y="318"/>
                    </a:lnTo>
                    <a:lnTo>
                      <a:pt x="146" y="318"/>
                    </a:lnTo>
                    <a:lnTo>
                      <a:pt x="146" y="318"/>
                    </a:lnTo>
                    <a:lnTo>
                      <a:pt x="150" y="308"/>
                    </a:lnTo>
                    <a:lnTo>
                      <a:pt x="154" y="296"/>
                    </a:lnTo>
                    <a:lnTo>
                      <a:pt x="160" y="286"/>
                    </a:lnTo>
                    <a:lnTo>
                      <a:pt x="166" y="276"/>
                    </a:lnTo>
                    <a:lnTo>
                      <a:pt x="130" y="276"/>
                    </a:lnTo>
                    <a:close/>
                    <a:moveTo>
                      <a:pt x="300" y="134"/>
                    </a:moveTo>
                    <a:lnTo>
                      <a:pt x="292" y="158"/>
                    </a:lnTo>
                    <a:lnTo>
                      <a:pt x="292" y="158"/>
                    </a:lnTo>
                    <a:lnTo>
                      <a:pt x="296" y="162"/>
                    </a:lnTo>
                    <a:lnTo>
                      <a:pt x="300" y="168"/>
                    </a:lnTo>
                    <a:lnTo>
                      <a:pt x="302" y="174"/>
                    </a:lnTo>
                    <a:lnTo>
                      <a:pt x="302" y="180"/>
                    </a:lnTo>
                    <a:lnTo>
                      <a:pt x="302" y="382"/>
                    </a:lnTo>
                    <a:lnTo>
                      <a:pt x="302" y="402"/>
                    </a:lnTo>
                    <a:lnTo>
                      <a:pt x="246" y="402"/>
                    </a:lnTo>
                    <a:lnTo>
                      <a:pt x="232" y="402"/>
                    </a:lnTo>
                    <a:lnTo>
                      <a:pt x="232" y="402"/>
                    </a:lnTo>
                    <a:lnTo>
                      <a:pt x="218" y="400"/>
                    </a:lnTo>
                    <a:lnTo>
                      <a:pt x="206" y="396"/>
                    </a:lnTo>
                    <a:lnTo>
                      <a:pt x="194" y="390"/>
                    </a:lnTo>
                    <a:lnTo>
                      <a:pt x="184" y="382"/>
                    </a:lnTo>
                    <a:lnTo>
                      <a:pt x="174" y="372"/>
                    </a:lnTo>
                    <a:lnTo>
                      <a:pt x="168" y="360"/>
                    </a:lnTo>
                    <a:lnTo>
                      <a:pt x="164" y="346"/>
                    </a:lnTo>
                    <a:lnTo>
                      <a:pt x="164" y="332"/>
                    </a:lnTo>
                    <a:lnTo>
                      <a:pt x="164" y="332"/>
                    </a:lnTo>
                    <a:lnTo>
                      <a:pt x="164" y="320"/>
                    </a:lnTo>
                    <a:lnTo>
                      <a:pt x="166" y="310"/>
                    </a:lnTo>
                    <a:lnTo>
                      <a:pt x="172" y="300"/>
                    </a:lnTo>
                    <a:lnTo>
                      <a:pt x="178" y="290"/>
                    </a:lnTo>
                    <a:lnTo>
                      <a:pt x="176" y="290"/>
                    </a:lnTo>
                    <a:lnTo>
                      <a:pt x="176" y="216"/>
                    </a:lnTo>
                    <a:lnTo>
                      <a:pt x="6" y="154"/>
                    </a:lnTo>
                    <a:lnTo>
                      <a:pt x="6" y="154"/>
                    </a:lnTo>
                    <a:lnTo>
                      <a:pt x="4" y="152"/>
                    </a:lnTo>
                    <a:lnTo>
                      <a:pt x="2" y="150"/>
                    </a:lnTo>
                    <a:lnTo>
                      <a:pt x="2" y="150"/>
                    </a:lnTo>
                    <a:lnTo>
                      <a:pt x="0" y="146"/>
                    </a:lnTo>
                    <a:lnTo>
                      <a:pt x="0" y="142"/>
                    </a:lnTo>
                    <a:lnTo>
                      <a:pt x="38" y="38"/>
                    </a:lnTo>
                    <a:lnTo>
                      <a:pt x="38" y="38"/>
                    </a:lnTo>
                    <a:lnTo>
                      <a:pt x="38" y="38"/>
                    </a:lnTo>
                    <a:lnTo>
                      <a:pt x="38" y="38"/>
                    </a:lnTo>
                    <a:lnTo>
                      <a:pt x="38" y="38"/>
                    </a:lnTo>
                    <a:lnTo>
                      <a:pt x="50" y="6"/>
                    </a:lnTo>
                    <a:lnTo>
                      <a:pt x="50" y="6"/>
                    </a:lnTo>
                    <a:lnTo>
                      <a:pt x="52" y="2"/>
                    </a:lnTo>
                    <a:lnTo>
                      <a:pt x="56" y="0"/>
                    </a:lnTo>
                    <a:lnTo>
                      <a:pt x="58" y="0"/>
                    </a:lnTo>
                    <a:lnTo>
                      <a:pt x="62" y="0"/>
                    </a:lnTo>
                    <a:lnTo>
                      <a:pt x="306" y="88"/>
                    </a:lnTo>
                    <a:lnTo>
                      <a:pt x="306" y="88"/>
                    </a:lnTo>
                    <a:lnTo>
                      <a:pt x="310" y="90"/>
                    </a:lnTo>
                    <a:lnTo>
                      <a:pt x="312" y="94"/>
                    </a:lnTo>
                    <a:lnTo>
                      <a:pt x="312" y="94"/>
                    </a:lnTo>
                    <a:lnTo>
                      <a:pt x="314" y="98"/>
                    </a:lnTo>
                    <a:lnTo>
                      <a:pt x="312" y="102"/>
                    </a:lnTo>
                    <a:lnTo>
                      <a:pt x="300" y="134"/>
                    </a:lnTo>
                    <a:lnTo>
                      <a:pt x="300" y="134"/>
                    </a:lnTo>
                    <a:lnTo>
                      <a:pt x="300" y="134"/>
                    </a:lnTo>
                    <a:lnTo>
                      <a:pt x="300" y="134"/>
                    </a:lnTo>
                    <a:lnTo>
                      <a:pt x="300" y="134"/>
                    </a:lnTo>
                    <a:lnTo>
                      <a:pt x="300" y="134"/>
                    </a:lnTo>
                    <a:close/>
                    <a:moveTo>
                      <a:pt x="60" y="36"/>
                    </a:moveTo>
                    <a:lnTo>
                      <a:pt x="286" y="118"/>
                    </a:lnTo>
                    <a:lnTo>
                      <a:pt x="290" y="104"/>
                    </a:lnTo>
                    <a:lnTo>
                      <a:pt x="66" y="22"/>
                    </a:lnTo>
                    <a:lnTo>
                      <a:pt x="60" y="36"/>
                    </a:lnTo>
                    <a:close/>
                    <a:moveTo>
                      <a:pt x="232" y="208"/>
                    </a:moveTo>
                    <a:lnTo>
                      <a:pt x="232" y="216"/>
                    </a:lnTo>
                    <a:lnTo>
                      <a:pt x="246" y="220"/>
                    </a:lnTo>
                    <a:lnTo>
                      <a:pt x="246" y="220"/>
                    </a:lnTo>
                    <a:lnTo>
                      <a:pt x="248" y="220"/>
                    </a:lnTo>
                    <a:lnTo>
                      <a:pt x="278" y="136"/>
                    </a:lnTo>
                    <a:lnTo>
                      <a:pt x="54" y="54"/>
                    </a:lnTo>
                    <a:lnTo>
                      <a:pt x="24" y="138"/>
                    </a:lnTo>
                    <a:lnTo>
                      <a:pt x="180" y="196"/>
                    </a:lnTo>
                    <a:lnTo>
                      <a:pt x="180" y="196"/>
                    </a:lnTo>
                    <a:lnTo>
                      <a:pt x="184" y="190"/>
                    </a:lnTo>
                    <a:lnTo>
                      <a:pt x="190" y="184"/>
                    </a:lnTo>
                    <a:lnTo>
                      <a:pt x="196" y="180"/>
                    </a:lnTo>
                    <a:lnTo>
                      <a:pt x="204" y="180"/>
                    </a:lnTo>
                    <a:lnTo>
                      <a:pt x="204" y="180"/>
                    </a:lnTo>
                    <a:lnTo>
                      <a:pt x="216" y="182"/>
                    </a:lnTo>
                    <a:lnTo>
                      <a:pt x="224" y="188"/>
                    </a:lnTo>
                    <a:lnTo>
                      <a:pt x="230" y="196"/>
                    </a:lnTo>
                    <a:lnTo>
                      <a:pt x="232" y="208"/>
                    </a:lnTo>
                    <a:lnTo>
                      <a:pt x="232" y="208"/>
                    </a:lnTo>
                    <a:close/>
                    <a:moveTo>
                      <a:pt x="246" y="264"/>
                    </a:moveTo>
                    <a:lnTo>
                      <a:pt x="246" y="242"/>
                    </a:lnTo>
                    <a:lnTo>
                      <a:pt x="232" y="236"/>
                    </a:lnTo>
                    <a:lnTo>
                      <a:pt x="232" y="262"/>
                    </a:lnTo>
                    <a:lnTo>
                      <a:pt x="232" y="262"/>
                    </a:lnTo>
                    <a:lnTo>
                      <a:pt x="246" y="264"/>
                    </a:lnTo>
                    <a:lnTo>
                      <a:pt x="246" y="264"/>
                    </a:lnTo>
                    <a:close/>
                    <a:moveTo>
                      <a:pt x="254" y="164"/>
                    </a:moveTo>
                    <a:lnTo>
                      <a:pt x="254" y="164"/>
                    </a:lnTo>
                    <a:lnTo>
                      <a:pt x="258" y="158"/>
                    </a:lnTo>
                    <a:lnTo>
                      <a:pt x="260" y="152"/>
                    </a:lnTo>
                    <a:lnTo>
                      <a:pt x="260" y="152"/>
                    </a:lnTo>
                    <a:lnTo>
                      <a:pt x="258" y="146"/>
                    </a:lnTo>
                    <a:lnTo>
                      <a:pt x="254" y="140"/>
                    </a:lnTo>
                    <a:lnTo>
                      <a:pt x="254" y="140"/>
                    </a:lnTo>
                    <a:lnTo>
                      <a:pt x="250" y="138"/>
                    </a:lnTo>
                    <a:lnTo>
                      <a:pt x="244" y="136"/>
                    </a:lnTo>
                    <a:lnTo>
                      <a:pt x="238" y="138"/>
                    </a:lnTo>
                    <a:lnTo>
                      <a:pt x="232" y="140"/>
                    </a:lnTo>
                    <a:lnTo>
                      <a:pt x="232" y="140"/>
                    </a:lnTo>
                    <a:lnTo>
                      <a:pt x="228" y="146"/>
                    </a:lnTo>
                    <a:lnTo>
                      <a:pt x="228" y="152"/>
                    </a:lnTo>
                    <a:lnTo>
                      <a:pt x="228" y="152"/>
                    </a:lnTo>
                    <a:lnTo>
                      <a:pt x="228" y="158"/>
                    </a:lnTo>
                    <a:lnTo>
                      <a:pt x="232" y="164"/>
                    </a:lnTo>
                    <a:lnTo>
                      <a:pt x="232" y="164"/>
                    </a:lnTo>
                    <a:lnTo>
                      <a:pt x="238" y="166"/>
                    </a:lnTo>
                    <a:lnTo>
                      <a:pt x="244" y="168"/>
                    </a:lnTo>
                    <a:lnTo>
                      <a:pt x="244" y="168"/>
                    </a:lnTo>
                    <a:lnTo>
                      <a:pt x="250" y="166"/>
                    </a:lnTo>
                    <a:lnTo>
                      <a:pt x="254" y="164"/>
                    </a:lnTo>
                    <a:lnTo>
                      <a:pt x="254" y="164"/>
                    </a:lnTo>
                    <a:close/>
                    <a:moveTo>
                      <a:pt x="58" y="84"/>
                    </a:moveTo>
                    <a:lnTo>
                      <a:pt x="94" y="98"/>
                    </a:lnTo>
                    <a:lnTo>
                      <a:pt x="98" y="84"/>
                    </a:lnTo>
                    <a:lnTo>
                      <a:pt x="62" y="72"/>
                    </a:lnTo>
                    <a:lnTo>
                      <a:pt x="58" y="84"/>
                    </a:lnTo>
                    <a:close/>
                    <a:moveTo>
                      <a:pt x="108" y="102"/>
                    </a:moveTo>
                    <a:lnTo>
                      <a:pt x="158" y="120"/>
                    </a:lnTo>
                    <a:lnTo>
                      <a:pt x="162" y="108"/>
                    </a:lnTo>
                    <a:lnTo>
                      <a:pt x="112" y="90"/>
                    </a:lnTo>
                    <a:lnTo>
                      <a:pt x="108" y="10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29"/>
              <p:cNvSpPr/>
              <p:nvPr/>
            </p:nvSpPr>
            <p:spPr>
              <a:xfrm rot="1216460">
                <a:off x="882306" y="2164310"/>
                <a:ext cx="339639" cy="413662"/>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nvGrpSpPr>
              <p:cNvPr id="401" name="Google Shape;401;p29"/>
              <p:cNvGrpSpPr/>
              <p:nvPr/>
            </p:nvGrpSpPr>
            <p:grpSpPr>
              <a:xfrm>
                <a:off x="1023450" y="1938008"/>
                <a:ext cx="613579" cy="785951"/>
                <a:chOff x="1023449" y="1938008"/>
                <a:chExt cx="613581" cy="785951"/>
              </a:xfrm>
            </p:grpSpPr>
            <p:sp>
              <p:nvSpPr>
                <p:cNvPr id="402" name="Google Shape;402;p29"/>
                <p:cNvSpPr/>
                <p:nvPr/>
              </p:nvSpPr>
              <p:spPr>
                <a:xfrm rot="1359263">
                  <a:off x="1142820" y="2304547"/>
                  <a:ext cx="309788" cy="224335"/>
                </a:xfrm>
                <a:prstGeom prst="rect">
                  <a:avLst/>
                </a:prstGeom>
                <a:solidFill>
                  <a:srgbClr val="F2F2F2"/>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3" name="Google Shape;403;p29"/>
                <p:cNvSpPr/>
                <p:nvPr/>
              </p:nvSpPr>
              <p:spPr>
                <a:xfrm rot="1170318">
                  <a:off x="1126937" y="1986096"/>
                  <a:ext cx="406604" cy="689774"/>
                </a:xfrm>
                <a:custGeom>
                  <a:rect b="b" l="l" r="r" t="t"/>
                  <a:pathLst>
                    <a:path extrusionOk="0" h="380" w="224">
                      <a:moveTo>
                        <a:pt x="196" y="0"/>
                      </a:moveTo>
                      <a:lnTo>
                        <a:pt x="28" y="0"/>
                      </a:lnTo>
                      <a:lnTo>
                        <a:pt x="28" y="0"/>
                      </a:lnTo>
                      <a:lnTo>
                        <a:pt x="16" y="2"/>
                      </a:lnTo>
                      <a:lnTo>
                        <a:pt x="8" y="8"/>
                      </a:lnTo>
                      <a:lnTo>
                        <a:pt x="2" y="16"/>
                      </a:lnTo>
                      <a:lnTo>
                        <a:pt x="0" y="28"/>
                      </a:lnTo>
                      <a:lnTo>
                        <a:pt x="0" y="352"/>
                      </a:lnTo>
                      <a:lnTo>
                        <a:pt x="0" y="352"/>
                      </a:lnTo>
                      <a:lnTo>
                        <a:pt x="2" y="364"/>
                      </a:lnTo>
                      <a:lnTo>
                        <a:pt x="8" y="372"/>
                      </a:lnTo>
                      <a:lnTo>
                        <a:pt x="16" y="378"/>
                      </a:lnTo>
                      <a:lnTo>
                        <a:pt x="28" y="380"/>
                      </a:lnTo>
                      <a:lnTo>
                        <a:pt x="196" y="380"/>
                      </a:lnTo>
                      <a:lnTo>
                        <a:pt x="196" y="380"/>
                      </a:lnTo>
                      <a:lnTo>
                        <a:pt x="208" y="378"/>
                      </a:lnTo>
                      <a:lnTo>
                        <a:pt x="216" y="372"/>
                      </a:lnTo>
                      <a:lnTo>
                        <a:pt x="222" y="364"/>
                      </a:lnTo>
                      <a:lnTo>
                        <a:pt x="224" y="352"/>
                      </a:lnTo>
                      <a:lnTo>
                        <a:pt x="224" y="28"/>
                      </a:lnTo>
                      <a:lnTo>
                        <a:pt x="224" y="28"/>
                      </a:lnTo>
                      <a:lnTo>
                        <a:pt x="222" y="16"/>
                      </a:lnTo>
                      <a:lnTo>
                        <a:pt x="216" y="8"/>
                      </a:lnTo>
                      <a:lnTo>
                        <a:pt x="208" y="2"/>
                      </a:lnTo>
                      <a:lnTo>
                        <a:pt x="196" y="0"/>
                      </a:lnTo>
                      <a:lnTo>
                        <a:pt x="196" y="0"/>
                      </a:lnTo>
                      <a:close/>
                      <a:moveTo>
                        <a:pt x="94" y="26"/>
                      </a:moveTo>
                      <a:lnTo>
                        <a:pt x="130" y="26"/>
                      </a:lnTo>
                      <a:lnTo>
                        <a:pt x="130" y="26"/>
                      </a:lnTo>
                      <a:lnTo>
                        <a:pt x="134" y="28"/>
                      </a:lnTo>
                      <a:lnTo>
                        <a:pt x="136" y="28"/>
                      </a:lnTo>
                      <a:lnTo>
                        <a:pt x="138" y="32"/>
                      </a:lnTo>
                      <a:lnTo>
                        <a:pt x="138" y="34"/>
                      </a:lnTo>
                      <a:lnTo>
                        <a:pt x="138" y="34"/>
                      </a:lnTo>
                      <a:lnTo>
                        <a:pt x="138" y="38"/>
                      </a:lnTo>
                      <a:lnTo>
                        <a:pt x="136" y="40"/>
                      </a:lnTo>
                      <a:lnTo>
                        <a:pt x="134" y="42"/>
                      </a:lnTo>
                      <a:lnTo>
                        <a:pt x="130" y="42"/>
                      </a:lnTo>
                      <a:lnTo>
                        <a:pt x="94" y="42"/>
                      </a:lnTo>
                      <a:lnTo>
                        <a:pt x="94" y="42"/>
                      </a:lnTo>
                      <a:lnTo>
                        <a:pt x="90" y="42"/>
                      </a:lnTo>
                      <a:lnTo>
                        <a:pt x="88" y="40"/>
                      </a:lnTo>
                      <a:lnTo>
                        <a:pt x="86" y="38"/>
                      </a:lnTo>
                      <a:lnTo>
                        <a:pt x="86" y="34"/>
                      </a:lnTo>
                      <a:lnTo>
                        <a:pt x="86" y="34"/>
                      </a:lnTo>
                      <a:lnTo>
                        <a:pt x="86" y="32"/>
                      </a:lnTo>
                      <a:lnTo>
                        <a:pt x="88" y="28"/>
                      </a:lnTo>
                      <a:lnTo>
                        <a:pt x="90" y="28"/>
                      </a:lnTo>
                      <a:lnTo>
                        <a:pt x="94" y="26"/>
                      </a:lnTo>
                      <a:lnTo>
                        <a:pt x="94" y="26"/>
                      </a:lnTo>
                      <a:close/>
                      <a:moveTo>
                        <a:pt x="112" y="362"/>
                      </a:moveTo>
                      <a:lnTo>
                        <a:pt x="112" y="362"/>
                      </a:lnTo>
                      <a:lnTo>
                        <a:pt x="104" y="360"/>
                      </a:lnTo>
                      <a:lnTo>
                        <a:pt x="98" y="356"/>
                      </a:lnTo>
                      <a:lnTo>
                        <a:pt x="94" y="350"/>
                      </a:lnTo>
                      <a:lnTo>
                        <a:pt x="94" y="344"/>
                      </a:lnTo>
                      <a:lnTo>
                        <a:pt x="94" y="344"/>
                      </a:lnTo>
                      <a:lnTo>
                        <a:pt x="94" y="336"/>
                      </a:lnTo>
                      <a:lnTo>
                        <a:pt x="98" y="330"/>
                      </a:lnTo>
                      <a:lnTo>
                        <a:pt x="104" y="326"/>
                      </a:lnTo>
                      <a:lnTo>
                        <a:pt x="112" y="324"/>
                      </a:lnTo>
                      <a:lnTo>
                        <a:pt x="112" y="324"/>
                      </a:lnTo>
                      <a:lnTo>
                        <a:pt x="120" y="326"/>
                      </a:lnTo>
                      <a:lnTo>
                        <a:pt x="126" y="330"/>
                      </a:lnTo>
                      <a:lnTo>
                        <a:pt x="130" y="336"/>
                      </a:lnTo>
                      <a:lnTo>
                        <a:pt x="130" y="344"/>
                      </a:lnTo>
                      <a:lnTo>
                        <a:pt x="130" y="344"/>
                      </a:lnTo>
                      <a:lnTo>
                        <a:pt x="130" y="350"/>
                      </a:lnTo>
                      <a:lnTo>
                        <a:pt x="126" y="356"/>
                      </a:lnTo>
                      <a:lnTo>
                        <a:pt x="120" y="360"/>
                      </a:lnTo>
                      <a:lnTo>
                        <a:pt x="112" y="362"/>
                      </a:lnTo>
                      <a:lnTo>
                        <a:pt x="112" y="362"/>
                      </a:lnTo>
                      <a:close/>
                      <a:moveTo>
                        <a:pt x="196" y="308"/>
                      </a:moveTo>
                      <a:lnTo>
                        <a:pt x="28" y="308"/>
                      </a:lnTo>
                      <a:lnTo>
                        <a:pt x="28" y="60"/>
                      </a:lnTo>
                      <a:lnTo>
                        <a:pt x="196" y="60"/>
                      </a:lnTo>
                      <a:lnTo>
                        <a:pt x="196" y="30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04" name="Google Shape;404;p29"/>
            <p:cNvSpPr/>
            <p:nvPr/>
          </p:nvSpPr>
          <p:spPr>
            <a:xfrm>
              <a:off x="6253119" y="3394348"/>
              <a:ext cx="701126" cy="146270"/>
            </a:xfrm>
            <a:prstGeom prst="rect">
              <a:avLst/>
            </a:prstGeom>
            <a:noFill/>
            <a:ln>
              <a:noFill/>
            </a:ln>
          </p:spPr>
          <p:txBody>
            <a:bodyPr anchorCtr="1" anchor="ctr" bIns="91425" lIns="36000" spcFirstLastPara="1" rIns="36000" wrap="square" tIns="91425">
              <a:noAutofit/>
            </a:bodyPr>
            <a:lstStyle/>
            <a:p>
              <a:pPr indent="0" lvl="0" marL="0" marR="0" rtl="0" algn="ctr">
                <a:buNone/>
                <a:lnSpc>
                  <a:spcPts val="810"/>
                </a:lnSpc>
                <a:spcBef>
                  <a:spcPts val="0"/>
                </a:spcBef>
                <a:spcAft>
                  <a:spcPts val="0"/>
                </a:spcAft>
                <a:buClr>
                  <a:schemeClr val="dk1"/>
                </a:buClr>
                <a:buSzPts val="900"/>
              </a:pPr>
              <a:r>
                <a:rPr b="1" i="0" u="none" sz="900">
                  <a:solidFill>
                    <a:schemeClr val="dk1"/>
                  </a:solidFill>
                  <a:latin typeface="Arial"/>
                </a:rPr>
                <a:t>Consumer</a:t>
              </a:r>
              <a:endParaRPr/>
            </a:p>
          </p:txBody>
        </p:sp>
      </p:grpSp>
      <p:sp>
        <p:nvSpPr>
          <p:cNvPr id="405" name="Google Shape;405;p29"/>
          <p:cNvSpPr txBox="1"/>
          <p:nvPr/>
        </p:nvSpPr>
        <p:spPr>
          <a:xfrm>
            <a:off x="309562" y="3453280"/>
            <a:ext cx="1224246" cy="1692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100">
                <a:solidFill>
                  <a:schemeClr val="dk1"/>
                </a:solidFill>
                <a:latin typeface="Arial"/>
              </a:rPr>
              <a:t>Operators:</a:t>
            </a:r>
            <a:endParaRPr sz="1100">
              <a:solidFill>
                <a:schemeClr val="dk1"/>
              </a:solidFill>
              <a:latin typeface="Arial"/>
              <a:ea typeface="Arial"/>
              <a:cs typeface="Arial"/>
              <a:sym typeface="Arial"/>
            </a:endParaRPr>
          </a:p>
        </p:txBody>
      </p:sp>
      <p:sp>
        <p:nvSpPr>
          <p:cNvPr id="406" name="Google Shape;406;p29"/>
          <p:cNvSpPr txBox="1"/>
          <p:nvPr/>
        </p:nvSpPr>
        <p:spPr>
          <a:xfrm>
            <a:off x="3221337" y="3453280"/>
            <a:ext cx="1224246" cy="1692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100">
                <a:solidFill>
                  <a:schemeClr val="dk1"/>
                </a:solidFill>
                <a:latin typeface="Arial"/>
              </a:rPr>
              <a:t>Operators:</a:t>
            </a:r>
            <a:endParaRPr sz="1100">
              <a:solidFill>
                <a:schemeClr val="dk1"/>
              </a:solidFill>
              <a:latin typeface="Arial"/>
              <a:ea typeface="Arial"/>
              <a:cs typeface="Arial"/>
              <a:sym typeface="Arial"/>
            </a:endParaRPr>
          </a:p>
        </p:txBody>
      </p:sp>
      <p:sp>
        <p:nvSpPr>
          <p:cNvPr id="407" name="Google Shape;407;p29"/>
          <p:cNvSpPr txBox="1"/>
          <p:nvPr/>
        </p:nvSpPr>
        <p:spPr>
          <a:xfrm>
            <a:off x="6129260" y="3453280"/>
            <a:ext cx="1224246" cy="169277"/>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sz="1100">
                <a:solidFill>
                  <a:schemeClr val="dk1"/>
                </a:solidFill>
                <a:latin typeface="Arial"/>
              </a:rPr>
              <a:t>Operators:</a:t>
            </a:r>
            <a:endParaRPr sz="1100">
              <a:solidFill>
                <a:schemeClr val="dk1"/>
              </a:solidFill>
              <a:latin typeface="Arial"/>
              <a:ea typeface="Arial"/>
              <a:cs typeface="Arial"/>
              <a:sym typeface="Arial"/>
            </a:endParaRPr>
          </a:p>
        </p:txBody>
      </p:sp>
      <p:pic>
        <p:nvPicPr>
          <p:cNvPr id="408" name="Google Shape;408;p29"/>
          <p:cNvPicPr preferRelativeResize="0"/>
          <p:nvPr/>
        </p:nvPicPr>
        <p:blipFill rotWithShape="1">
          <a:blip r:embed="rId3">
            <a:alphaModFix/>
          </a:blip>
          <a:srcRect b="0" l="0" r="0" t="0"/>
          <a:stretch/>
        </p:blipFill>
        <p:spPr>
          <a:xfrm>
            <a:off x="6831482" y="3703167"/>
            <a:ext cx="399437" cy="137555"/>
          </a:xfrm>
          <a:prstGeom prst="rect">
            <a:avLst/>
          </a:prstGeom>
          <a:noFill/>
          <a:ln>
            <a:noFill/>
          </a:ln>
        </p:spPr>
      </p:pic>
      <p:pic>
        <p:nvPicPr>
          <p:cNvPr id="409" name="Google Shape;409;p29"/>
          <p:cNvPicPr preferRelativeResize="0"/>
          <p:nvPr/>
        </p:nvPicPr>
        <p:blipFill rotWithShape="1">
          <a:blip r:embed="rId4">
            <a:alphaModFix/>
          </a:blip>
          <a:srcRect b="0" l="0" r="0" t="0"/>
          <a:stretch/>
        </p:blipFill>
        <p:spPr>
          <a:xfrm>
            <a:off x="7470548" y="3691041"/>
            <a:ext cx="820342" cy="158846"/>
          </a:xfrm>
          <a:prstGeom prst="rect">
            <a:avLst/>
          </a:prstGeom>
          <a:noFill/>
          <a:ln>
            <a:noFill/>
          </a:ln>
        </p:spPr>
      </p:pic>
      <p:pic>
        <p:nvPicPr>
          <p:cNvPr id="410" name="Google Shape;410;p29"/>
          <p:cNvPicPr preferRelativeResize="0"/>
          <p:nvPr/>
        </p:nvPicPr>
        <p:blipFill rotWithShape="1">
          <a:blip r:embed="rId5">
            <a:alphaModFix/>
          </a:blip>
          <a:srcRect b="0" l="0" r="0" t="0"/>
          <a:stretch/>
        </p:blipFill>
        <p:spPr>
          <a:xfrm>
            <a:off x="4062562" y="3510294"/>
            <a:ext cx="274749" cy="274749"/>
          </a:xfrm>
          <a:prstGeom prst="rect">
            <a:avLst/>
          </a:prstGeom>
          <a:noFill/>
          <a:ln>
            <a:noFill/>
          </a:ln>
        </p:spPr>
      </p:pic>
      <p:pic>
        <p:nvPicPr>
          <p:cNvPr id="411" name="Google Shape;411;p29"/>
          <p:cNvPicPr preferRelativeResize="0"/>
          <p:nvPr/>
        </p:nvPicPr>
        <p:blipFill rotWithShape="1">
          <a:blip r:embed="rId6">
            <a:alphaModFix/>
          </a:blip>
          <a:srcRect b="0" l="0" r="1388" t="0"/>
          <a:stretch/>
        </p:blipFill>
        <p:spPr>
          <a:xfrm>
            <a:off x="4589501" y="3514217"/>
            <a:ext cx="343852" cy="266902"/>
          </a:xfrm>
          <a:prstGeom prst="rect">
            <a:avLst/>
          </a:prstGeom>
          <a:noFill/>
          <a:ln>
            <a:noFill/>
          </a:ln>
        </p:spPr>
      </p:pic>
      <p:pic>
        <p:nvPicPr>
          <p:cNvPr id="412" name="Google Shape;412;p29"/>
          <p:cNvPicPr preferRelativeResize="0"/>
          <p:nvPr/>
        </p:nvPicPr>
        <p:blipFill rotWithShape="1">
          <a:blip r:embed="rId7">
            <a:alphaModFix/>
          </a:blip>
          <a:srcRect b="0" l="0" r="0" t="0"/>
          <a:stretch/>
        </p:blipFill>
        <p:spPr>
          <a:xfrm>
            <a:off x="3299985" y="4031204"/>
            <a:ext cx="711150" cy="374755"/>
          </a:xfrm>
          <a:prstGeom prst="rect">
            <a:avLst/>
          </a:prstGeom>
          <a:noFill/>
          <a:ln>
            <a:noFill/>
          </a:ln>
        </p:spPr>
      </p:pic>
      <p:pic>
        <p:nvPicPr>
          <p:cNvPr id="413" name="Google Shape;413;p29"/>
          <p:cNvPicPr preferRelativeResize="0"/>
          <p:nvPr/>
        </p:nvPicPr>
        <p:blipFill rotWithShape="1">
          <a:blip r:embed="rId8">
            <a:alphaModFix/>
          </a:blip>
          <a:srcRect b="15897" l="0" r="0" t="15978"/>
          <a:stretch/>
        </p:blipFill>
        <p:spPr>
          <a:xfrm>
            <a:off x="4069845" y="4103632"/>
            <a:ext cx="894049" cy="405309"/>
          </a:xfrm>
          <a:prstGeom prst="rect">
            <a:avLst/>
          </a:prstGeom>
          <a:noFill/>
          <a:ln>
            <a:noFill/>
          </a:ln>
        </p:spPr>
      </p:pic>
      <p:pic>
        <p:nvPicPr>
          <p:cNvPr id="414" name="Google Shape;414;p29"/>
          <p:cNvPicPr preferRelativeResize="0"/>
          <p:nvPr/>
        </p:nvPicPr>
        <p:blipFill rotWithShape="1">
          <a:blip r:embed="rId9">
            <a:alphaModFix/>
          </a:blip>
          <a:srcRect b="0" l="0" r="0" t="0"/>
          <a:stretch/>
        </p:blipFill>
        <p:spPr>
          <a:xfrm>
            <a:off x="748707" y="3737045"/>
            <a:ext cx="543511" cy="508447"/>
          </a:xfrm>
          <a:prstGeom prst="rect">
            <a:avLst/>
          </a:prstGeom>
          <a:noFill/>
          <a:ln>
            <a:noFill/>
          </a:ln>
        </p:spPr>
      </p:pic>
      <p:pic>
        <p:nvPicPr>
          <p:cNvPr id="415" name="Google Shape;415;p29"/>
          <p:cNvPicPr preferRelativeResize="0"/>
          <p:nvPr/>
        </p:nvPicPr>
        <p:blipFill rotWithShape="1">
          <a:blip r:embed="rId10">
            <a:alphaModFix/>
          </a:blip>
          <a:srcRect b="0" l="0" r="0" t="0"/>
          <a:stretch/>
        </p:blipFill>
        <p:spPr>
          <a:xfrm>
            <a:off x="1469298" y="3709566"/>
            <a:ext cx="525338" cy="563404"/>
          </a:xfrm>
          <a:prstGeom prst="rect">
            <a:avLst/>
          </a:prstGeom>
          <a:noFill/>
          <a:ln>
            <a:noFill/>
          </a:ln>
        </p:spPr>
      </p:pic>
      <p:pic>
        <p:nvPicPr>
          <p:cNvPr id="416" name="Google Shape;416;p29"/>
          <p:cNvPicPr preferRelativeResize="0"/>
          <p:nvPr/>
        </p:nvPicPr>
        <p:blipFill rotWithShape="1">
          <a:blip r:embed="rId11">
            <a:alphaModFix/>
          </a:blip>
          <a:srcRect b="0" l="0" r="0" t="0"/>
          <a:stretch/>
        </p:blipFill>
        <p:spPr>
          <a:xfrm>
            <a:off x="2171716" y="3729633"/>
            <a:ext cx="415129" cy="523271"/>
          </a:xfrm>
          <a:prstGeom prst="rect">
            <a:avLst/>
          </a:prstGeom>
          <a:noFill/>
          <a:ln>
            <a:noFill/>
          </a:ln>
        </p:spPr>
      </p:pic>
      <p:pic>
        <p:nvPicPr>
          <p:cNvPr id="417" name="Google Shape;417;p29"/>
          <p:cNvPicPr preferRelativeResize="0"/>
          <p:nvPr/>
        </p:nvPicPr>
        <p:blipFill rotWithShape="1">
          <a:blip r:embed="rId12">
            <a:alphaModFix/>
          </a:blip>
          <a:srcRect b="25272" l="23284" r="19284" t="22793"/>
          <a:stretch/>
        </p:blipFill>
        <p:spPr>
          <a:xfrm>
            <a:off x="7814312" y="4002617"/>
            <a:ext cx="861410" cy="409592"/>
          </a:xfrm>
          <a:prstGeom prst="rect">
            <a:avLst/>
          </a:prstGeom>
          <a:noFill/>
          <a:ln>
            <a:noFill/>
          </a:ln>
        </p:spPr>
      </p:pic>
      <p:pic>
        <p:nvPicPr>
          <p:cNvPr id="418" name="Google Shape;418;p29"/>
          <p:cNvPicPr preferRelativeResize="0"/>
          <p:nvPr/>
        </p:nvPicPr>
        <p:blipFill rotWithShape="1">
          <a:blip r:embed="rId13">
            <a:alphaModFix/>
          </a:blip>
          <a:srcRect b="0" l="0" r="0" t="0"/>
          <a:stretch/>
        </p:blipFill>
        <p:spPr>
          <a:xfrm>
            <a:off x="6490678" y="3998989"/>
            <a:ext cx="414643" cy="416849"/>
          </a:xfrm>
          <a:prstGeom prst="rect">
            <a:avLst/>
          </a:prstGeom>
          <a:noFill/>
          <a:ln>
            <a:noFill/>
          </a:ln>
        </p:spPr>
      </p:pic>
      <p:pic>
        <p:nvPicPr>
          <p:cNvPr id="419" name="Google Shape;419;p29"/>
          <p:cNvPicPr preferRelativeResize="0"/>
          <p:nvPr/>
        </p:nvPicPr>
        <p:blipFill rotWithShape="1">
          <a:blip r:embed="rId14">
            <a:alphaModFix/>
          </a:blip>
          <a:srcRect b="0" l="0" r="0" t="0"/>
          <a:stretch/>
        </p:blipFill>
        <p:spPr>
          <a:xfrm>
            <a:off x="7096977" y="4042339"/>
            <a:ext cx="647599" cy="330149"/>
          </a:xfrm>
          <a:prstGeom prst="rect">
            <a:avLst/>
          </a:prstGeom>
          <a:noFill/>
          <a:ln>
            <a:noFill/>
          </a:ln>
        </p:spPr>
      </p:pic>
      <p:sp>
        <p:nvSpPr>
          <p:cNvPr id="420" name="Google Shape;420;p29"/>
          <p:cNvSpPr/>
          <p:nvPr/>
        </p:nvSpPr>
        <p:spPr>
          <a:xfrm>
            <a:off x="5158772" y="3924548"/>
            <a:ext cx="3671813" cy="562454"/>
          </a:xfrm>
          <a:prstGeom prst="rect">
            <a:avLst/>
          </a:prstGeom>
          <a:noFill/>
          <a:ln cap="flat" cmpd="sng" w="254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1" name="Google Shape;421;p29"/>
          <p:cNvSpPr txBox="1"/>
          <p:nvPr/>
        </p:nvSpPr>
        <p:spPr>
          <a:xfrm>
            <a:off x="6199594" y="4518490"/>
            <a:ext cx="1590168" cy="338554"/>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100">
                <a:solidFill>
                  <a:schemeClr val="accent1"/>
                </a:solidFill>
                <a:latin typeface="Arial"/>
              </a:rPr>
              <a:t>Open farms (Multi-crop)</a:t>
            </a:r>
            <a:endParaRPr b="1" sz="1100">
              <a:solidFill>
                <a:schemeClr val="accent1"/>
              </a:solidFill>
              <a:latin typeface="Arial"/>
              <a:ea typeface="Arial"/>
              <a:cs typeface="Arial"/>
              <a:sym typeface="Arial"/>
            </a:endParaRPr>
          </a:p>
        </p:txBody>
      </p:sp>
      <p:pic>
        <p:nvPicPr>
          <p:cNvPr id="422" name="Google Shape;422;p29"/>
          <p:cNvPicPr preferRelativeResize="0"/>
          <p:nvPr/>
        </p:nvPicPr>
        <p:blipFill rotWithShape="1">
          <a:blip r:embed="rId15">
            <a:alphaModFix/>
          </a:blip>
          <a:srcRect b="19062" l="11615" r="6699" t="21633"/>
          <a:stretch/>
        </p:blipFill>
        <p:spPr>
          <a:xfrm>
            <a:off x="5214260" y="4010017"/>
            <a:ext cx="787493" cy="380456"/>
          </a:xfrm>
          <a:prstGeom prst="rect">
            <a:avLst/>
          </a:prstGeom>
          <a:noFill/>
          <a:ln>
            <a:noFill/>
          </a:ln>
        </p:spPr>
      </p:pic>
      <p:sp>
        <p:nvSpPr>
          <p:cNvPr id="423" name="Google Shape;423;p29"/>
          <p:cNvSpPr/>
          <p:nvPr/>
        </p:nvSpPr>
        <p:spPr>
          <a:xfrm>
            <a:off x="3234058" y="3924548"/>
            <a:ext cx="1825533" cy="562454"/>
          </a:xfrm>
          <a:prstGeom prst="rect">
            <a:avLst/>
          </a:prstGeom>
          <a:noFill/>
          <a:ln cap="flat" cmpd="sng" w="25400">
            <a:solidFill>
              <a:schemeClr val="accent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4" name="Google Shape;424;p29"/>
          <p:cNvSpPr txBox="1"/>
          <p:nvPr/>
        </p:nvSpPr>
        <p:spPr>
          <a:xfrm>
            <a:off x="3351740" y="4518490"/>
            <a:ext cx="1590168" cy="338554"/>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100">
                <a:solidFill>
                  <a:schemeClr val="accent6"/>
                </a:solidFill>
                <a:latin typeface="Arial"/>
              </a:rPr>
              <a:t>Closed-loop farms</a:t>
            </a:r>
            <a:endParaRPr/>
          </a:p>
          <a:p>
            <a:pPr marL="0" indent="0" algn="ctr">
              <a:buNone/>
            </a:pPr>
            <a:r>
              <a:rPr b="1" sz="1100">
                <a:solidFill>
                  <a:schemeClr val="accent6"/>
                </a:solidFill>
                <a:latin typeface="Arial"/>
              </a:rPr>
              <a:t>(Controlled env.)</a:t>
            </a:r>
          </a:p>
        </p:txBody>
      </p:sp>
      <p:sp>
        <p:nvSpPr>
          <p:cNvPr id="425" name="Google Shape;425;p29"/>
          <p:cNvSpPr/>
          <p:nvPr/>
        </p:nvSpPr>
        <p:spPr>
          <a:xfrm>
            <a:off x="2050149" y="4165238"/>
            <a:ext cx="1023186" cy="510955"/>
          </a:xfrm>
          <a:prstGeom prst="wedgeRectCallout">
            <a:avLst>
              <a:gd fmla="val 69192" name="adj1"/>
              <a:gd fmla="val -36525" name="adj2"/>
            </a:avLst>
          </a:prstGeom>
          <a:solidFill>
            <a:srgbClr val="FBE8CC"/>
          </a:solidFill>
          <a:ln cap="flat" cmpd="sng" w="9525">
            <a:solidFill>
              <a:srgbClr val="FBE8CC"/>
            </a:solidFill>
            <a:prstDash val="solid"/>
            <a:miter lim="800000"/>
            <a:headEnd len="sm" w="sm" type="none"/>
            <a:tailEnd len="sm" w="sm" type="none"/>
          </a:ln>
        </p:spPr>
        <p:txBody>
          <a:bodyPr anchorCtr="0" anchor="ctr" bIns="45700" lIns="36000" spcFirstLastPara="1" rIns="9125" wrap="square" tIns="45700">
            <a:noAutofit/>
          </a:bodyPr>
          <a:lstStyle/>
          <a:p>
            <a:pPr indent="0" lvl="0" marL="0" marR="0" rtl="0" algn="ctr">
              <a:buNone/>
              <a:spcBef>
                <a:spcPts val="0"/>
              </a:spcBef>
              <a:spcAft>
                <a:spcPts val="0"/>
              </a:spcAft>
            </a:pPr>
            <a:r>
              <a:rPr sz="1000">
                <a:solidFill>
                  <a:srgbClr val="000000"/>
                </a:solidFill>
                <a:latin typeface="Arial"/>
              </a:rPr>
              <a:t>Recently opened to third party growers</a:t>
            </a:r>
            <a:endParaRPr sz="1000">
              <a:solidFill>
                <a:srgbClr val="000000"/>
              </a:solidFill>
              <a:latin typeface="Arial"/>
              <a:ea typeface="Arial"/>
              <a:cs typeface="Arial"/>
              <a:sym typeface="Arial"/>
            </a:endParaRPr>
          </a:p>
        </p:txBody>
      </p:sp>
      <p:sp>
        <p:nvSpPr>
          <p:cNvPr id="426" name="Google Shape;426;p29"/>
          <p:cNvSpPr/>
          <p:nvPr/>
        </p:nvSpPr>
        <p:spPr>
          <a:xfrm>
            <a:off x="3445340" y="4577007"/>
            <a:ext cx="180000" cy="180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buNone/>
              <a:spcBef>
                <a:spcPts val="0"/>
              </a:spcBef>
              <a:spcAft>
                <a:spcPts val="0"/>
              </a:spcAft>
            </a:pPr>
            <a:r>
              <a:rPr b="1" sz="1000">
                <a:solidFill>
                  <a:schemeClr val="lt1"/>
                </a:solidFill>
                <a:latin typeface="Arial"/>
              </a:rPr>
              <a:t>1</a:t>
            </a:r>
            <a:endParaRPr b="1" sz="1000">
              <a:solidFill>
                <a:schemeClr val="lt1"/>
              </a:solidFill>
              <a:latin typeface="Arial"/>
              <a:ea typeface="Arial"/>
              <a:cs typeface="Arial"/>
              <a:sym typeface="Arial"/>
            </a:endParaRPr>
          </a:p>
        </p:txBody>
      </p:sp>
      <p:sp>
        <p:nvSpPr>
          <p:cNvPr id="427" name="Google Shape;427;p29"/>
          <p:cNvSpPr/>
          <p:nvPr/>
        </p:nvSpPr>
        <p:spPr>
          <a:xfrm>
            <a:off x="6079415" y="4577007"/>
            <a:ext cx="180000" cy="180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buNone/>
              <a:spcBef>
                <a:spcPts val="0"/>
              </a:spcBef>
              <a:spcAft>
                <a:spcPts val="0"/>
              </a:spcAft>
            </a:pPr>
            <a:r>
              <a:rPr b="1" sz="1000">
                <a:solidFill>
                  <a:schemeClr val="lt1"/>
                </a:solidFill>
                <a:latin typeface="Arial"/>
              </a:rPr>
              <a:t>2</a:t>
            </a:r>
            <a:endParaRPr b="1" sz="10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0"/>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While disruptors bring choice for consumers, 'Imported Produce' remains the leading option for affordable food</a:t>
            </a:r>
            <a:endParaRPr/>
          </a:p>
        </p:txBody>
      </p:sp>
      <p:sp>
        <p:nvSpPr>
          <p:cNvPr id="433" name="Google Shape;433;p30"/>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434" name="Google Shape;434;p30"/>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pic>
        <p:nvPicPr>
          <p:cNvPr id="435" name="Google Shape;435;p30"/>
          <p:cNvPicPr preferRelativeResize="0"/>
          <p:nvPr/>
        </p:nvPicPr>
        <p:blipFill rotWithShape="1">
          <a:blip r:embed="rId3">
            <a:alphaModFix/>
          </a:blip>
          <a:srcRect b="0" l="0" r="0" t="0"/>
          <a:stretch/>
        </p:blipFill>
        <p:spPr>
          <a:xfrm>
            <a:off x="311944" y="1490978"/>
            <a:ext cx="3426140" cy="1455422"/>
          </a:xfrm>
          <a:prstGeom prst="rect">
            <a:avLst/>
          </a:prstGeom>
          <a:noFill/>
          <a:ln>
            <a:noFill/>
          </a:ln>
        </p:spPr>
      </p:pic>
      <p:pic>
        <p:nvPicPr>
          <p:cNvPr id="436" name="Google Shape;436;p30"/>
          <p:cNvPicPr preferRelativeResize="0"/>
          <p:nvPr/>
        </p:nvPicPr>
        <p:blipFill rotWithShape="1">
          <a:blip r:embed="rId4">
            <a:alphaModFix/>
          </a:blip>
          <a:srcRect b="0" l="0" r="0" t="0"/>
          <a:stretch/>
        </p:blipFill>
        <p:spPr>
          <a:xfrm>
            <a:off x="3817914" y="2478796"/>
            <a:ext cx="4938420" cy="2064083"/>
          </a:xfrm>
          <a:prstGeom prst="rect">
            <a:avLst/>
          </a:prstGeom>
          <a:noFill/>
          <a:ln>
            <a:noFill/>
          </a:ln>
        </p:spPr>
      </p:pic>
      <p:sp>
        <p:nvSpPr>
          <p:cNvPr id="437" name="Google Shape;437;p30"/>
          <p:cNvSpPr txBox="1"/>
          <p:nvPr/>
        </p:nvSpPr>
        <p:spPr>
          <a:xfrm>
            <a:off x="309562" y="1138144"/>
            <a:ext cx="8140700" cy="248560"/>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chemeClr val="dk1"/>
              </a:buClr>
              <a:buSzPts val="1400"/>
            </a:pPr>
            <a:r>
              <a:rPr b="1" sz="1400">
                <a:solidFill>
                  <a:schemeClr val="dk1"/>
                </a:solidFill>
                <a:latin typeface="Arial"/>
              </a:rPr>
              <a:t>Competitor Landscape Analysis</a:t>
            </a:r>
            <a:endParaRPr b="0" sz="1200">
              <a:solidFill>
                <a:schemeClr val="dk1"/>
              </a:solidFill>
              <a:latin typeface="Arial"/>
              <a:ea typeface="Arial"/>
              <a:cs typeface="Arial"/>
              <a:sym typeface="Arial"/>
            </a:endParaRPr>
          </a:p>
        </p:txBody>
      </p:sp>
      <p:sp>
        <p:nvSpPr>
          <p:cNvPr id="438" name="Google Shape;438;p30"/>
          <p:cNvSpPr/>
          <p:nvPr/>
        </p:nvSpPr>
        <p:spPr>
          <a:xfrm>
            <a:off x="404377" y="3238339"/>
            <a:ext cx="2454937" cy="905490"/>
          </a:xfrm>
          <a:prstGeom prst="wedgeRectCallout">
            <a:avLst>
              <a:gd fmla="val 22202" name="adj1"/>
              <a:gd fmla="val -67831" name="adj2"/>
            </a:avLst>
          </a:prstGeom>
          <a:solidFill>
            <a:srgbClr val="E6D0D2"/>
          </a:solidFill>
          <a:ln>
            <a:noFill/>
          </a:ln>
        </p:spPr>
        <p:txBody>
          <a:bodyPr anchorCtr="0" anchor="ctr" bIns="45700" lIns="36000" spcFirstLastPara="1" rIns="9125" wrap="square" tIns="45700">
            <a:noAutofit/>
          </a:bodyPr>
          <a:lstStyle/>
          <a:p>
            <a:pPr indent="0" lvl="0" marL="0" marR="0" rtl="0" algn="l">
              <a:buNone/>
              <a:spcBef>
                <a:spcPts val="0"/>
              </a:spcBef>
              <a:spcAft>
                <a:spcPts val="0"/>
              </a:spcAft>
            </a:pPr>
            <a:r>
              <a:rPr b="1" sz="1200">
                <a:solidFill>
                  <a:srgbClr val="000000"/>
                </a:solidFill>
                <a:latin typeface="Arial"/>
              </a:rPr>
              <a:t>The urban farming operators selected for assessment were filtered based on their significance in the market</a:t>
            </a:r>
            <a:endParaRPr b="1" sz="1200">
              <a:solidFill>
                <a:srgbClr val="000000"/>
              </a:solidFill>
              <a:latin typeface="Arial"/>
              <a:ea typeface="Arial"/>
              <a:cs typeface="Arial"/>
              <a:sym typeface="Arial"/>
            </a:endParaRPr>
          </a:p>
        </p:txBody>
      </p:sp>
      <p:sp>
        <p:nvSpPr>
          <p:cNvPr id="439" name="Google Shape;439;p30"/>
          <p:cNvSpPr/>
          <p:nvPr/>
        </p:nvSpPr>
        <p:spPr>
          <a:xfrm>
            <a:off x="5109029" y="1294807"/>
            <a:ext cx="3018971" cy="1071021"/>
          </a:xfrm>
          <a:prstGeom prst="wedgeRectCallout">
            <a:avLst>
              <a:gd fmla="val 21611" name="adj1"/>
              <a:gd fmla="val 66013" name="adj2"/>
            </a:avLst>
          </a:prstGeom>
          <a:solidFill>
            <a:srgbClr val="E6D0D2"/>
          </a:solidFill>
          <a:ln>
            <a:noFill/>
          </a:ln>
        </p:spPr>
        <p:txBody>
          <a:bodyPr anchorCtr="0" anchor="ctr" bIns="45700" lIns="36000" spcFirstLastPara="1" rIns="9125" wrap="square" tIns="45700">
            <a:noAutofit/>
          </a:bodyPr>
          <a:lstStyle/>
          <a:p>
            <a:pPr indent="0" lvl="0" marL="0" marR="0" rtl="0" algn="l">
              <a:buNone/>
              <a:spcBef>
                <a:spcPts val="0"/>
              </a:spcBef>
              <a:spcAft>
                <a:spcPts val="0"/>
              </a:spcAft>
            </a:pPr>
            <a:r>
              <a:rPr b="1" sz="1200">
                <a:solidFill>
                  <a:srgbClr val="000000"/>
                </a:solidFill>
                <a:latin typeface="Arial"/>
              </a:rPr>
              <a:t>Operators were assessed across seven lenses – produce variety, freshness, interoperability, harvest speed, cost to merchants, customer reach, and food safety</a:t>
            </a:r>
            <a:endParaRPr b="1" sz="12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1"/>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Non-differentiating efforts by players often reap marginal benefits as consumer pain points remain unaddressed</a:t>
            </a:r>
            <a:endParaRPr/>
          </a:p>
        </p:txBody>
      </p:sp>
      <p:sp>
        <p:nvSpPr>
          <p:cNvPr id="446" name="Google Shape;446;p31"/>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447" name="Google Shape;447;p31"/>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31"/>
          <p:cNvSpPr txBox="1"/>
          <p:nvPr/>
        </p:nvSpPr>
        <p:spPr>
          <a:xfrm>
            <a:off x="311945" y="4704100"/>
            <a:ext cx="8522492"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sz="600">
                <a:solidFill>
                  <a:srgbClr val="000000"/>
                </a:solidFill>
                <a:latin typeface="Arial"/>
              </a:rPr>
              <a:t>Source: Company websites, Straits Times, PwC Strategy&amp; analysis</a:t>
            </a:r>
            <a:endParaRPr b="0" i="1" sz="600">
              <a:solidFill>
                <a:srgbClr val="000000"/>
              </a:solidFill>
              <a:latin typeface="Arial"/>
              <a:ea typeface="Arial"/>
              <a:cs typeface="Arial"/>
              <a:sym typeface="Arial"/>
            </a:endParaRPr>
          </a:p>
        </p:txBody>
      </p:sp>
      <p:sp>
        <p:nvSpPr>
          <p:cNvPr id="449" name="Google Shape;449;p31"/>
          <p:cNvSpPr/>
          <p:nvPr/>
        </p:nvSpPr>
        <p:spPr>
          <a:xfrm>
            <a:off x="362426" y="1394323"/>
            <a:ext cx="1287142" cy="585382"/>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Tech-led vertical farms</a:t>
            </a:r>
            <a:endParaRPr/>
          </a:p>
        </p:txBody>
      </p:sp>
      <p:sp>
        <p:nvSpPr>
          <p:cNvPr id="450" name="Google Shape;450;p31"/>
          <p:cNvSpPr/>
          <p:nvPr/>
        </p:nvSpPr>
        <p:spPr>
          <a:xfrm>
            <a:off x="362426" y="2031642"/>
            <a:ext cx="1287142" cy="585382"/>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Retailer co-branded farms</a:t>
            </a:r>
            <a:endParaRPr b="1" sz="1100">
              <a:solidFill>
                <a:schemeClr val="lt1"/>
              </a:solidFill>
              <a:latin typeface="Arial"/>
              <a:ea typeface="Arial"/>
              <a:cs typeface="Arial"/>
              <a:sym typeface="Arial"/>
            </a:endParaRPr>
          </a:p>
        </p:txBody>
      </p:sp>
      <p:sp>
        <p:nvSpPr>
          <p:cNvPr id="451" name="Google Shape;451;p31"/>
          <p:cNvSpPr/>
          <p:nvPr/>
        </p:nvSpPr>
        <p:spPr>
          <a:xfrm>
            <a:off x="362426" y="2668962"/>
            <a:ext cx="1287142" cy="585382"/>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Disruptive farm-to-table play</a:t>
            </a:r>
            <a:endParaRPr b="1" sz="1100">
              <a:solidFill>
                <a:schemeClr val="lt1"/>
              </a:solidFill>
              <a:latin typeface="Arial"/>
              <a:ea typeface="Arial"/>
              <a:cs typeface="Arial"/>
              <a:sym typeface="Arial"/>
            </a:endParaRPr>
          </a:p>
        </p:txBody>
      </p:sp>
      <p:sp>
        <p:nvSpPr>
          <p:cNvPr id="452" name="Google Shape;452;p31"/>
          <p:cNvSpPr/>
          <p:nvPr/>
        </p:nvSpPr>
        <p:spPr>
          <a:xfrm>
            <a:off x="362426" y="3308726"/>
            <a:ext cx="1287142" cy="585382"/>
          </a:xfrm>
          <a:prstGeom prst="roundRect">
            <a:avLst>
              <a:gd fmla="val 16667" name="adj"/>
            </a:avLst>
          </a:prstGeom>
          <a:solidFill>
            <a:schemeClr val="accent1"/>
          </a:solidFill>
          <a:ln>
            <a:noFill/>
          </a:ln>
        </p:spPr>
        <p:txBody>
          <a:bodyPr anchorCtr="0" anchor="ctr" bIns="45700" lIns="72000" spcFirstLastPara="1" rIns="72000" wrap="square" tIns="45700">
            <a:noAutofit/>
          </a:bodyPr>
          <a:lstStyle/>
          <a:p>
            <a:pPr indent="0" lvl="0" marL="0" marR="0" rtl="0" algn="ctr">
              <a:buNone/>
              <a:spcBef>
                <a:spcPts val="0"/>
              </a:spcBef>
              <a:spcAft>
                <a:spcPts val="0"/>
              </a:spcAft>
            </a:pPr>
            <a:r>
              <a:rPr b="1" sz="1100">
                <a:solidFill>
                  <a:schemeClr val="lt1"/>
                </a:solidFill>
                <a:latin typeface="Arial"/>
              </a:rPr>
              <a:t>Subscription harvest services</a:t>
            </a:r>
            <a:endParaRPr/>
          </a:p>
        </p:txBody>
      </p:sp>
      <p:grpSp>
        <p:nvGrpSpPr>
          <p:cNvPr id="453" name="Google Shape;453;p31"/>
          <p:cNvGrpSpPr/>
          <p:nvPr/>
        </p:nvGrpSpPr>
        <p:grpSpPr>
          <a:xfrm>
            <a:off x="427038" y="1998682"/>
            <a:ext cx="5521916" cy="1919160"/>
            <a:chOff x="503237" y="2194213"/>
            <a:chExt cx="8135937" cy="2422992"/>
          </a:xfrm>
        </p:grpSpPr>
        <p:cxnSp>
          <p:nvCxnSpPr>
            <p:cNvPr id="454" name="Google Shape;454;p31"/>
            <p:cNvCxnSpPr/>
            <p:nvPr/>
          </p:nvCxnSpPr>
          <p:spPr>
            <a:xfrm>
              <a:off x="503237" y="2194213"/>
              <a:ext cx="8135937" cy="0"/>
            </a:xfrm>
            <a:prstGeom prst="straightConnector1">
              <a:avLst/>
            </a:prstGeom>
            <a:noFill/>
            <a:ln cap="flat" cmpd="sng" w="9525">
              <a:solidFill>
                <a:schemeClr val="dk1"/>
              </a:solidFill>
              <a:prstDash val="dash"/>
              <a:round/>
              <a:headEnd len="med" w="med" type="none"/>
              <a:tailEnd len="med" w="med" type="none"/>
            </a:ln>
          </p:spPr>
        </p:cxnSp>
        <p:cxnSp>
          <p:nvCxnSpPr>
            <p:cNvPr id="455" name="Google Shape;455;p31"/>
            <p:cNvCxnSpPr/>
            <p:nvPr/>
          </p:nvCxnSpPr>
          <p:spPr>
            <a:xfrm>
              <a:off x="503237" y="2997747"/>
              <a:ext cx="8135937" cy="0"/>
            </a:xfrm>
            <a:prstGeom prst="straightConnector1">
              <a:avLst/>
            </a:prstGeom>
            <a:noFill/>
            <a:ln cap="flat" cmpd="sng" w="9525">
              <a:solidFill>
                <a:schemeClr val="dk1"/>
              </a:solidFill>
              <a:prstDash val="dash"/>
              <a:round/>
              <a:headEnd len="med" w="med" type="none"/>
              <a:tailEnd len="med" w="med" type="none"/>
            </a:ln>
          </p:spPr>
        </p:cxnSp>
        <p:cxnSp>
          <p:nvCxnSpPr>
            <p:cNvPr id="456" name="Google Shape;456;p31"/>
            <p:cNvCxnSpPr/>
            <p:nvPr/>
          </p:nvCxnSpPr>
          <p:spPr>
            <a:xfrm>
              <a:off x="503237" y="3813167"/>
              <a:ext cx="8135937" cy="0"/>
            </a:xfrm>
            <a:prstGeom prst="straightConnector1">
              <a:avLst/>
            </a:prstGeom>
            <a:noFill/>
            <a:ln cap="flat" cmpd="sng" w="9525">
              <a:solidFill>
                <a:schemeClr val="dk1"/>
              </a:solidFill>
              <a:prstDash val="dash"/>
              <a:round/>
              <a:headEnd len="med" w="med" type="none"/>
              <a:tailEnd len="med" w="med" type="none"/>
            </a:ln>
          </p:spPr>
        </p:cxnSp>
        <p:cxnSp>
          <p:nvCxnSpPr>
            <p:cNvPr id="457" name="Google Shape;457;p31"/>
            <p:cNvCxnSpPr/>
            <p:nvPr/>
          </p:nvCxnSpPr>
          <p:spPr>
            <a:xfrm>
              <a:off x="503237" y="4617205"/>
              <a:ext cx="8135937" cy="0"/>
            </a:xfrm>
            <a:prstGeom prst="straightConnector1">
              <a:avLst/>
            </a:prstGeom>
            <a:noFill/>
            <a:ln cap="flat" cmpd="sng" w="9525">
              <a:solidFill>
                <a:schemeClr val="dk1"/>
              </a:solidFill>
              <a:prstDash val="dash"/>
              <a:round/>
              <a:headEnd len="med" w="med" type="none"/>
              <a:tailEnd len="med" w="med" type="none"/>
            </a:ln>
          </p:spPr>
        </p:cxnSp>
      </p:grpSp>
      <p:sp>
        <p:nvSpPr>
          <p:cNvPr id="458" name="Google Shape;458;p31"/>
          <p:cNvSpPr/>
          <p:nvPr/>
        </p:nvSpPr>
        <p:spPr>
          <a:xfrm>
            <a:off x="3149551" y="1394323"/>
            <a:ext cx="2801306" cy="58169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900">
                <a:solidFill>
                  <a:schemeClr val="dk1"/>
                </a:solidFill>
                <a:latin typeface="Arial"/>
              </a:rPr>
              <a:t>Technology-driven farming solutions available (app-based) to consumers upon subscription. The platform allows for B2C and B2B produce ordering</a:t>
            </a:r>
            <a:endParaRPr/>
          </a:p>
        </p:txBody>
      </p:sp>
      <p:sp>
        <p:nvSpPr>
          <p:cNvPr id="459" name="Google Shape;459;p31"/>
          <p:cNvSpPr/>
          <p:nvPr/>
        </p:nvSpPr>
        <p:spPr>
          <a:xfrm>
            <a:off x="3149551" y="2034704"/>
            <a:ext cx="2801306" cy="58169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900">
                <a:solidFill>
                  <a:schemeClr val="dk1"/>
                </a:solidFill>
                <a:latin typeface="Arial"/>
              </a:rPr>
              <a:t>Co-branded farms are collaborative efforts by a retailer and a farm operator to provide fresh produce directly in-store, usually aimed to drive shared customer loyalty</a:t>
            </a:r>
            <a:endParaRPr/>
          </a:p>
        </p:txBody>
      </p:sp>
      <p:sp>
        <p:nvSpPr>
          <p:cNvPr id="460" name="Google Shape;460;p31"/>
          <p:cNvSpPr/>
          <p:nvPr/>
        </p:nvSpPr>
        <p:spPr>
          <a:xfrm>
            <a:off x="3381496" y="3308726"/>
            <a:ext cx="1453558" cy="58538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461" name="Google Shape;461;p31"/>
          <p:cNvSpPr/>
          <p:nvPr/>
        </p:nvSpPr>
        <p:spPr>
          <a:xfrm>
            <a:off x="3149551" y="2663651"/>
            <a:ext cx="2801306" cy="58169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900">
                <a:solidFill>
                  <a:schemeClr val="dk1"/>
                </a:solidFill>
                <a:latin typeface="Arial"/>
              </a:rPr>
              <a:t>Disruptors enter the farming landscape with intentions to maximise direct-to-consumer freshness to support core business. Discounts and incentives are offered frequently to consumers</a:t>
            </a:r>
            <a:endParaRPr/>
          </a:p>
        </p:txBody>
      </p:sp>
      <p:sp>
        <p:nvSpPr>
          <p:cNvPr id="462" name="Google Shape;462;p31"/>
          <p:cNvSpPr/>
          <p:nvPr/>
        </p:nvSpPr>
        <p:spPr>
          <a:xfrm>
            <a:off x="3151214" y="3313400"/>
            <a:ext cx="2797740" cy="58232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900">
                <a:solidFill>
                  <a:schemeClr val="dk1"/>
                </a:solidFill>
                <a:latin typeface="Arial"/>
              </a:rPr>
              <a:t>Operators are providing a subscription harvest service that allows consumers to pre-order seasonal produce and receive regular deliveries, assisting consumers with fresh food access</a:t>
            </a:r>
            <a:endParaRPr/>
          </a:p>
        </p:txBody>
      </p:sp>
      <p:pic>
        <p:nvPicPr>
          <p:cNvPr descr="https://www.dash.com.sg/wp-content/themes/singtel-dash-microsite/assets/images/logo.png" id="463" name="Google Shape;463;p31"/>
          <p:cNvPicPr preferRelativeResize="0"/>
          <p:nvPr/>
        </p:nvPicPr>
        <p:blipFill rotWithShape="1">
          <a:blip r:embed="rId3">
            <a:alphaModFix/>
          </a:blip>
          <a:srcRect b="0" l="0" r="0" t="0"/>
          <a:stretch/>
        </p:blipFill>
        <p:spPr>
          <a:xfrm>
            <a:off x="1807398" y="1479657"/>
            <a:ext cx="483619" cy="383057"/>
          </a:xfrm>
          <a:prstGeom prst="rect">
            <a:avLst/>
          </a:prstGeom>
          <a:noFill/>
          <a:ln>
            <a:noFill/>
          </a:ln>
        </p:spPr>
      </p:pic>
      <p:pic>
        <p:nvPicPr>
          <p:cNvPr descr="Related image" id="464" name="Google Shape;464;p31"/>
          <p:cNvPicPr preferRelativeResize="0"/>
          <p:nvPr/>
        </p:nvPicPr>
        <p:blipFill rotWithShape="1">
          <a:blip r:embed="rId4">
            <a:alphaModFix/>
          </a:blip>
          <a:srcRect b="7602" l="14174" r="10223" t="12513"/>
          <a:stretch/>
        </p:blipFill>
        <p:spPr>
          <a:xfrm>
            <a:off x="2402358" y="1451057"/>
            <a:ext cx="475424" cy="383057"/>
          </a:xfrm>
          <a:prstGeom prst="rect">
            <a:avLst/>
          </a:prstGeom>
          <a:noFill/>
          <a:ln>
            <a:noFill/>
          </a:ln>
        </p:spPr>
      </p:pic>
      <p:pic>
        <p:nvPicPr>
          <p:cNvPr descr="Image result for grabpay" id="465" name="Google Shape;465;p31"/>
          <p:cNvPicPr preferRelativeResize="0"/>
          <p:nvPr/>
        </p:nvPicPr>
        <p:blipFill rotWithShape="1">
          <a:blip r:embed="rId5">
            <a:alphaModFix/>
          </a:blip>
          <a:srcRect b="0" l="0" r="0" t="0"/>
          <a:stretch/>
        </p:blipFill>
        <p:spPr>
          <a:xfrm>
            <a:off x="1780858" y="2760701"/>
            <a:ext cx="562933" cy="234965"/>
          </a:xfrm>
          <a:prstGeom prst="rect">
            <a:avLst/>
          </a:prstGeom>
          <a:noFill/>
          <a:ln>
            <a:noFill/>
          </a:ln>
        </p:spPr>
      </p:pic>
      <p:pic>
        <p:nvPicPr>
          <p:cNvPr descr="Related image" id="466" name="Google Shape;466;p31"/>
          <p:cNvPicPr preferRelativeResize="0"/>
          <p:nvPr/>
        </p:nvPicPr>
        <p:blipFill rotWithShape="1">
          <a:blip r:embed="rId6">
            <a:alphaModFix/>
          </a:blip>
          <a:srcRect b="27348" l="9071" r="8472" t="27037"/>
          <a:stretch/>
        </p:blipFill>
        <p:spPr>
          <a:xfrm>
            <a:off x="2452635" y="2787969"/>
            <a:ext cx="600843" cy="164541"/>
          </a:xfrm>
          <a:prstGeom prst="rect">
            <a:avLst/>
          </a:prstGeom>
          <a:noFill/>
          <a:ln>
            <a:noFill/>
          </a:ln>
        </p:spPr>
      </p:pic>
      <p:grpSp>
        <p:nvGrpSpPr>
          <p:cNvPr id="467" name="Google Shape;467;p31"/>
          <p:cNvGrpSpPr/>
          <p:nvPr/>
        </p:nvGrpSpPr>
        <p:grpSpPr>
          <a:xfrm>
            <a:off x="1978639" y="2992385"/>
            <a:ext cx="1074839" cy="191044"/>
            <a:chOff x="1913041" y="3334734"/>
            <a:chExt cx="1074839" cy="241198"/>
          </a:xfrm>
        </p:grpSpPr>
        <p:sp>
          <p:nvSpPr>
            <p:cNvPr id="468" name="Google Shape;468;p31"/>
            <p:cNvSpPr/>
            <p:nvPr/>
          </p:nvSpPr>
          <p:spPr>
            <a:xfrm>
              <a:off x="2114406" y="3334734"/>
              <a:ext cx="873474" cy="241198"/>
            </a:xfrm>
            <a:prstGeom prst="rect">
              <a:avLst/>
            </a:prstGeom>
            <a:noFill/>
            <a:ln>
              <a:noFill/>
            </a:ln>
          </p:spPr>
          <p:txBody>
            <a:bodyPr anchorCtr="0" anchor="ctr" bIns="45700" lIns="91425" spcFirstLastPara="1" rIns="91425" wrap="square" tIns="45700">
              <a:noAutofit/>
            </a:bodyPr>
            <a:lstStyle/>
            <a:p>
              <a:pPr indent="0" lvl="0" marL="0" marR="0" rtl="0" algn="l">
                <a:buNone/>
                <a:lnSpc>
                  <a:spcPts val="1200"/>
                </a:lnSpc>
                <a:spcBef>
                  <a:spcPts val="0"/>
                </a:spcBef>
                <a:spcAft>
                  <a:spcPts val="0"/>
                </a:spcAft>
              </a:pPr>
              <a:r>
                <a:rPr b="1" sz="800">
                  <a:solidFill>
                    <a:schemeClr val="dk1"/>
                  </a:solidFill>
                  <a:latin typeface="Arial"/>
                </a:rPr>
                <a:t>Sustenir Agri</a:t>
              </a:r>
              <a:endParaRPr/>
            </a:p>
          </p:txBody>
        </p:sp>
        <p:pic>
          <p:nvPicPr>
            <p:cNvPr descr="Related image" id="469" name="Google Shape;469;p31"/>
            <p:cNvPicPr preferRelativeResize="0"/>
            <p:nvPr/>
          </p:nvPicPr>
          <p:blipFill rotWithShape="1">
            <a:blip r:embed="rId7">
              <a:alphaModFix/>
            </a:blip>
            <a:srcRect b="0" l="0" r="0" t="0"/>
            <a:stretch/>
          </p:blipFill>
          <p:spPr>
            <a:xfrm>
              <a:off x="1913041" y="3374497"/>
              <a:ext cx="277145" cy="168657"/>
            </a:xfrm>
            <a:prstGeom prst="rect">
              <a:avLst/>
            </a:prstGeom>
            <a:noFill/>
            <a:ln>
              <a:noFill/>
            </a:ln>
          </p:spPr>
        </p:pic>
      </p:grpSp>
      <p:sp>
        <p:nvSpPr>
          <p:cNvPr id="470" name="Google Shape;470;p31"/>
          <p:cNvSpPr/>
          <p:nvPr/>
        </p:nvSpPr>
        <p:spPr>
          <a:xfrm>
            <a:off x="1696056" y="1394323"/>
            <a:ext cx="1441139" cy="578983"/>
          </a:xfrm>
          <a:prstGeom prst="roundRect">
            <a:avLst>
              <a:gd fmla="val 16667"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1" name="Google Shape;471;p31"/>
          <p:cNvSpPr/>
          <p:nvPr/>
        </p:nvSpPr>
        <p:spPr>
          <a:xfrm>
            <a:off x="1696056" y="2028636"/>
            <a:ext cx="1441139" cy="578983"/>
          </a:xfrm>
          <a:prstGeom prst="roundRect">
            <a:avLst>
              <a:gd fmla="val 16667"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2" name="Google Shape;472;p31"/>
          <p:cNvSpPr/>
          <p:nvPr/>
        </p:nvSpPr>
        <p:spPr>
          <a:xfrm>
            <a:off x="1696056" y="2668962"/>
            <a:ext cx="1441139" cy="578983"/>
          </a:xfrm>
          <a:prstGeom prst="roundRect">
            <a:avLst>
              <a:gd fmla="val 16667"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3" name="Google Shape;473;p31"/>
          <p:cNvSpPr/>
          <p:nvPr/>
        </p:nvSpPr>
        <p:spPr>
          <a:xfrm>
            <a:off x="1696056" y="3311082"/>
            <a:ext cx="1441139" cy="578983"/>
          </a:xfrm>
          <a:prstGeom prst="roundRect">
            <a:avLst>
              <a:gd fmla="val 16667"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Related image" id="474" name="Google Shape;474;p31"/>
          <p:cNvPicPr preferRelativeResize="0"/>
          <p:nvPr/>
        </p:nvPicPr>
        <p:blipFill rotWithShape="1">
          <a:blip r:embed="rId8">
            <a:alphaModFix/>
          </a:blip>
          <a:srcRect b="9832" l="24381" r="24367" t="11046"/>
          <a:stretch/>
        </p:blipFill>
        <p:spPr>
          <a:xfrm>
            <a:off x="1847742" y="3431519"/>
            <a:ext cx="481315" cy="367617"/>
          </a:xfrm>
          <a:prstGeom prst="rect">
            <a:avLst/>
          </a:prstGeom>
          <a:noFill/>
          <a:ln>
            <a:noFill/>
          </a:ln>
        </p:spPr>
      </p:pic>
      <p:pic>
        <p:nvPicPr>
          <p:cNvPr descr="Image result for zippay" id="475" name="Google Shape;475;p31"/>
          <p:cNvPicPr preferRelativeResize="0"/>
          <p:nvPr/>
        </p:nvPicPr>
        <p:blipFill rotWithShape="1">
          <a:blip r:embed="rId9">
            <a:alphaModFix/>
          </a:blip>
          <a:srcRect b="0" l="0" r="0" t="0"/>
          <a:stretch/>
        </p:blipFill>
        <p:spPr>
          <a:xfrm>
            <a:off x="2425981" y="3377650"/>
            <a:ext cx="623643" cy="493964"/>
          </a:xfrm>
          <a:prstGeom prst="rect">
            <a:avLst/>
          </a:prstGeom>
          <a:noFill/>
          <a:ln>
            <a:noFill/>
          </a:ln>
        </p:spPr>
      </p:pic>
      <p:grpSp>
        <p:nvGrpSpPr>
          <p:cNvPr id="476" name="Google Shape;476;p31"/>
          <p:cNvGrpSpPr/>
          <p:nvPr/>
        </p:nvGrpSpPr>
        <p:grpSpPr>
          <a:xfrm>
            <a:off x="1838894" y="2179711"/>
            <a:ext cx="1130227" cy="257443"/>
            <a:chOff x="1818423" y="2159240"/>
            <a:chExt cx="619800" cy="141178"/>
          </a:xfrm>
        </p:grpSpPr>
        <p:pic>
          <p:nvPicPr>
            <p:cNvPr descr="https://dollarsandsense.sg/wp-content/uploads/2018/03/American-Express-KrisFlyer-Card.png" id="477" name="Google Shape;477;p31"/>
            <p:cNvPicPr preferRelativeResize="0"/>
            <p:nvPr/>
          </p:nvPicPr>
          <p:blipFill rotWithShape="1">
            <a:blip r:embed="rId10">
              <a:alphaModFix/>
            </a:blip>
            <a:srcRect b="0" l="0" r="0" t="0"/>
            <a:stretch/>
          </p:blipFill>
          <p:spPr>
            <a:xfrm>
              <a:off x="2159246" y="2159240"/>
              <a:ext cx="278977" cy="139762"/>
            </a:xfrm>
            <a:prstGeom prst="rect">
              <a:avLst/>
            </a:prstGeom>
            <a:noFill/>
            <a:ln>
              <a:noFill/>
            </a:ln>
          </p:spPr>
        </p:pic>
        <p:pic>
          <p:nvPicPr>
            <p:cNvPr id="478" name="Google Shape;478;p31"/>
            <p:cNvPicPr preferRelativeResize="0"/>
            <p:nvPr/>
          </p:nvPicPr>
          <p:blipFill rotWithShape="1">
            <a:blip r:embed="rId11">
              <a:alphaModFix/>
            </a:blip>
            <a:srcRect b="0" l="0" r="0" t="0"/>
            <a:stretch/>
          </p:blipFill>
          <p:spPr>
            <a:xfrm>
              <a:off x="1818423" y="2160656"/>
              <a:ext cx="278505" cy="139762"/>
            </a:xfrm>
            <a:prstGeom prst="rect">
              <a:avLst/>
            </a:prstGeom>
            <a:noFill/>
            <a:ln>
              <a:noFill/>
            </a:ln>
          </p:spPr>
        </p:pic>
      </p:grpSp>
      <p:sp>
        <p:nvSpPr>
          <p:cNvPr id="479" name="Google Shape;479;p31"/>
          <p:cNvSpPr txBox="1"/>
          <p:nvPr/>
        </p:nvSpPr>
        <p:spPr>
          <a:xfrm>
            <a:off x="6492492" y="1394317"/>
            <a:ext cx="2295882" cy="239338"/>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buNone/>
              <a:lnSpc>
                <a:spcPts val="1200"/>
              </a:lnSpc>
              <a:spcBef>
                <a:spcPts val="0"/>
              </a:spcBef>
              <a:spcAft>
                <a:spcPts val="0"/>
              </a:spcAft>
              <a:buClr>
                <a:schemeClr val="lt1"/>
              </a:buClr>
              <a:buSzPts val="1200"/>
            </a:pPr>
            <a:r>
              <a:rPr b="1" sz="1200">
                <a:solidFill>
                  <a:schemeClr val="lt1"/>
                </a:solidFill>
                <a:latin typeface="Arial"/>
              </a:rPr>
              <a:t>Key takeaway</a:t>
            </a:r>
            <a:endParaRPr b="1" sz="1200">
              <a:solidFill>
                <a:schemeClr val="lt1"/>
              </a:solidFill>
              <a:latin typeface="Arial"/>
              <a:ea typeface="Arial"/>
              <a:cs typeface="Arial"/>
              <a:sym typeface="Arial"/>
            </a:endParaRPr>
          </a:p>
        </p:txBody>
      </p:sp>
      <p:sp>
        <p:nvSpPr>
          <p:cNvPr id="480" name="Google Shape;480;p31"/>
          <p:cNvSpPr txBox="1"/>
          <p:nvPr/>
        </p:nvSpPr>
        <p:spPr>
          <a:xfrm>
            <a:off x="6492492" y="1633655"/>
            <a:ext cx="2295882" cy="2891500"/>
          </a:xfrm>
          <a:prstGeom prst="rect">
            <a:avLst/>
          </a:prstGeom>
          <a:solidFill>
            <a:srgbClr val="EAE8E2"/>
          </a:solidFill>
          <a:ln cap="flat" cmpd="sng" w="9525">
            <a:solidFill>
              <a:srgbClr val="D5D1C5"/>
            </a:solidFill>
            <a:prstDash val="solid"/>
            <a:round/>
            <a:headEnd len="sm" w="sm" type="none"/>
            <a:tailEnd len="sm" w="sm" type="none"/>
          </a:ln>
        </p:spPr>
        <p:txBody>
          <a:bodyPr anchorCtr="0" anchor="t" bIns="72000" lIns="72000" spcFirstLastPara="1" rIns="72000" wrap="square" tIns="72000">
            <a:noAutofit/>
          </a:bodyPr>
          <a:lstStyle/>
          <a:p>
            <a:pPr indent="-101600" marL="203200" marR="0" rtl="0" algn="l">
              <a:lnSpc>
                <a:spcPts val="1000"/>
              </a:lnSpc>
              <a:spcBef>
                <a:spcPts val="0"/>
              </a:spcBef>
              <a:spcAft>
                <a:spcPts val="0"/>
              </a:spcAft>
              <a:buClr>
                <a:schemeClr val="dk1"/>
              </a:buClr>
              <a:buSzPts val="1000"/>
              <a:buChar char="•"/>
            </a:pPr>
            <a:r>
              <a:rPr b="1" sz="1000">
                <a:solidFill>
                  <a:schemeClr val="dk1"/>
                </a:solidFill>
                <a:latin typeface="Arial"/>
              </a:rPr>
              <a:t>Consumer experience is compromised as operators try to diversify and differentiate themselves</a:t>
            </a:r>
            <a:endParaRPr b="1" sz="1000">
              <a:solidFill>
                <a:schemeClr val="dk1"/>
              </a:solidFill>
              <a:latin typeface="Arial"/>
              <a:ea typeface="Arial"/>
              <a:cs typeface="Arial"/>
              <a:sym typeface="Arial"/>
            </a:endParaRPr>
          </a:p>
          <a:p>
            <a:pPr lvl="1" marL="406400" indent="-101600" algn="l">
              <a:lnSpc>
                <a:spcPts val="1000"/>
              </a:lnSpc>
              <a:spcBef>
                <a:spcPts val="300"/>
              </a:spcBef>
              <a:buChar char="•"/>
            </a:pPr>
            <a:r>
              <a:rPr b="0" i="0" u="none" sz="1000">
                <a:solidFill>
                  <a:schemeClr val="dk1"/>
                </a:solidFill>
                <a:latin typeface="Arial"/>
              </a:rPr>
              <a:t>Consumers often have to travel to specific locations or wait for delivery windows (inconvenient)</a:t>
            </a:r>
          </a:p>
          <a:p>
            <a:pPr marL="203200" indent="-101600" algn="l">
              <a:lnSpc>
                <a:spcPts val="1000"/>
              </a:lnSpc>
              <a:spcBef>
                <a:spcPts val="300"/>
              </a:spcBef>
              <a:buChar char="•"/>
            </a:pPr>
            <a:r>
              <a:rPr b="1" sz="1000">
                <a:solidFill>
                  <a:schemeClr val="dk1"/>
                </a:solidFill>
                <a:latin typeface="Arial"/>
              </a:rPr>
              <a:t>Interoperability is still lacking as produce offerings are limited to specific operator networks and restricted to pre-approved merchants</a:t>
            </a:r>
          </a:p>
          <a:p>
            <a:pPr marL="203200" indent="-101600" algn="l">
              <a:lnSpc>
                <a:spcPts val="1000"/>
              </a:lnSpc>
              <a:spcBef>
                <a:spcPts val="300"/>
              </a:spcBef>
              <a:buChar char="•"/>
            </a:pPr>
            <a:r>
              <a:rPr b="1" sz="1000">
                <a:solidFill>
                  <a:schemeClr val="dk1"/>
                </a:solidFill>
                <a:latin typeface="Arial"/>
              </a:rPr>
              <a:t>Lack of quality standards and traceability measures result in spoilage and waste – business model becomes unsustainable</a:t>
            </a:r>
          </a:p>
        </p:txBody>
      </p:sp>
      <p:sp>
        <p:nvSpPr>
          <p:cNvPr id="481" name="Google Shape;481;p31"/>
          <p:cNvSpPr/>
          <p:nvPr/>
        </p:nvSpPr>
        <p:spPr>
          <a:xfrm rot="5400000">
            <a:off x="5071681" y="2512490"/>
            <a:ext cx="2322372" cy="289029"/>
          </a:xfrm>
          <a:prstGeom prst="triangle">
            <a:avLst>
              <a:gd fmla="val 50000" name="adj"/>
            </a:avLst>
          </a:prstGeom>
          <a:solidFill>
            <a:schemeClr val="accent3"/>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200">
              <a:solidFill>
                <a:srgbClr val="000000"/>
              </a:solidFill>
              <a:latin typeface="Arial"/>
              <a:ea typeface="Arial"/>
              <a:cs typeface="Arial"/>
              <a:sym typeface="Arial"/>
            </a:endParaRPr>
          </a:p>
        </p:txBody>
      </p:sp>
      <p:sp>
        <p:nvSpPr>
          <p:cNvPr id="482" name="Google Shape;482;p31"/>
          <p:cNvSpPr txBox="1"/>
          <p:nvPr/>
        </p:nvSpPr>
        <p:spPr>
          <a:xfrm>
            <a:off x="3592006" y="1238449"/>
            <a:ext cx="1661160" cy="161583"/>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50">
                <a:solidFill>
                  <a:schemeClr val="dk1"/>
                </a:solidFill>
                <a:latin typeface="Arial"/>
              </a:rPr>
              <a:t>Description</a:t>
            </a:r>
            <a:endParaRPr b="1" sz="1050">
              <a:solidFill>
                <a:schemeClr val="dk1"/>
              </a:solidFill>
              <a:latin typeface="Arial"/>
              <a:ea typeface="Arial"/>
              <a:cs typeface="Arial"/>
              <a:sym typeface="Arial"/>
            </a:endParaRPr>
          </a:p>
        </p:txBody>
      </p:sp>
      <p:sp>
        <p:nvSpPr>
          <p:cNvPr id="483" name="Google Shape;483;p31"/>
          <p:cNvSpPr/>
          <p:nvPr/>
        </p:nvSpPr>
        <p:spPr>
          <a:xfrm>
            <a:off x="362426" y="3943816"/>
            <a:ext cx="1287142" cy="585382"/>
          </a:xfrm>
          <a:prstGeom prst="roundRect">
            <a:avLst>
              <a:gd fmla="val 16667" name="adj"/>
            </a:avLst>
          </a:prstGeom>
          <a:solidFill>
            <a:schemeClr val="accent1"/>
          </a:solidFill>
          <a:ln>
            <a:noFill/>
          </a:ln>
        </p:spPr>
        <p:txBody>
          <a:bodyPr anchorCtr="0" anchor="ctr" bIns="45700" lIns="72000" spcFirstLastPara="1" rIns="72000" wrap="square" tIns="45700">
            <a:noAutofit/>
          </a:bodyPr>
          <a:lstStyle/>
          <a:p>
            <a:pPr indent="0" lvl="0" marL="0" marR="0" rtl="0" algn="ctr">
              <a:buNone/>
              <a:spcBef>
                <a:spcPts val="0"/>
              </a:spcBef>
              <a:spcAft>
                <a:spcPts val="0"/>
              </a:spcAft>
            </a:pPr>
            <a:r>
              <a:rPr b="1" sz="1100">
                <a:solidFill>
                  <a:schemeClr val="lt1"/>
                </a:solidFill>
                <a:latin typeface="Arial"/>
              </a:rPr>
              <a:t>Reduction in costs to consumers</a:t>
            </a:r>
            <a:endParaRPr/>
          </a:p>
        </p:txBody>
      </p:sp>
      <p:sp>
        <p:nvSpPr>
          <p:cNvPr id="484" name="Google Shape;484;p31"/>
          <p:cNvSpPr/>
          <p:nvPr/>
        </p:nvSpPr>
        <p:spPr>
          <a:xfrm>
            <a:off x="3381496" y="3943816"/>
            <a:ext cx="1453558" cy="58538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1"/>
              </a:solidFill>
              <a:latin typeface="Arial"/>
              <a:ea typeface="Arial"/>
              <a:cs typeface="Arial"/>
              <a:sym typeface="Arial"/>
            </a:endParaRPr>
          </a:p>
        </p:txBody>
      </p:sp>
      <p:sp>
        <p:nvSpPr>
          <p:cNvPr id="485" name="Google Shape;485;p31"/>
          <p:cNvSpPr/>
          <p:nvPr/>
        </p:nvSpPr>
        <p:spPr>
          <a:xfrm>
            <a:off x="3151213" y="3948490"/>
            <a:ext cx="3050483" cy="58232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sz="900">
                <a:solidFill>
                  <a:schemeClr val="dk1"/>
                </a:solidFill>
                <a:latin typeface="Arial"/>
              </a:rPr>
              <a:t>Operators are expected to reduce distribution margins in order to remain competitive and encourage merchant adoption (e.g. SkyGreens have reduced margins for some merchants to 5% per kg from 20%)</a:t>
            </a:r>
            <a:endParaRPr/>
          </a:p>
        </p:txBody>
      </p:sp>
      <p:sp>
        <p:nvSpPr>
          <p:cNvPr id="486" name="Google Shape;486;p31"/>
          <p:cNvSpPr/>
          <p:nvPr/>
        </p:nvSpPr>
        <p:spPr>
          <a:xfrm>
            <a:off x="1696056" y="3946172"/>
            <a:ext cx="1441139" cy="578983"/>
          </a:xfrm>
          <a:prstGeom prst="roundRect">
            <a:avLst>
              <a:gd fmla="val 16667" name="adj"/>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pic>
        <p:nvPicPr>
          <p:cNvPr id="487" name="Google Shape;487;p31"/>
          <p:cNvPicPr preferRelativeResize="0"/>
          <p:nvPr/>
        </p:nvPicPr>
        <p:blipFill rotWithShape="1">
          <a:blip r:embed="rId12">
            <a:alphaModFix/>
          </a:blip>
          <a:srcRect b="0" l="0" r="0" t="0"/>
          <a:stretch/>
        </p:blipFill>
        <p:spPr>
          <a:xfrm>
            <a:off x="1860938" y="4098288"/>
            <a:ext cx="274749" cy="274749"/>
          </a:xfrm>
          <a:prstGeom prst="rect">
            <a:avLst/>
          </a:prstGeom>
          <a:noFill/>
          <a:ln>
            <a:noFill/>
          </a:ln>
        </p:spPr>
      </p:pic>
      <p:sp>
        <p:nvSpPr>
          <p:cNvPr id="488" name="Google Shape;488;p31"/>
          <p:cNvSpPr txBox="1"/>
          <p:nvPr/>
        </p:nvSpPr>
        <p:spPr>
          <a:xfrm>
            <a:off x="2166877" y="4160679"/>
            <a:ext cx="864752" cy="138499"/>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900">
                <a:solidFill>
                  <a:schemeClr val="dk1"/>
                </a:solidFill>
                <a:latin typeface="Arial"/>
              </a:rPr>
              <a:t>SkyGreens</a:t>
            </a:r>
            <a:endParaRPr b="1" sz="900">
              <a:solidFill>
                <a:schemeClr val="dk1"/>
              </a:solidFill>
              <a:latin typeface="Arial"/>
              <a:ea typeface="Arial"/>
              <a:cs typeface="Arial"/>
              <a:sym typeface="Arial"/>
            </a:endParaRPr>
          </a:p>
        </p:txBody>
      </p:sp>
      <p:sp>
        <p:nvSpPr>
          <p:cNvPr id="489" name="Google Shape;489;p31"/>
          <p:cNvSpPr txBox="1"/>
          <p:nvPr/>
        </p:nvSpPr>
        <p:spPr>
          <a:xfrm>
            <a:off x="309562" y="1152289"/>
            <a:ext cx="8140700"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chemeClr val="dk1"/>
              </a:buClr>
              <a:buSzPts val="1400"/>
            </a:pPr>
            <a:r>
              <a:rPr b="1" sz="1400">
                <a:solidFill>
                  <a:schemeClr val="dk1"/>
                </a:solidFill>
                <a:latin typeface="Arial"/>
              </a:rPr>
              <a:t>Differentiating efforts of players</a:t>
            </a:r>
            <a:endParaRPr b="0" sz="12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2"/>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The country's grassroots still prefer imported produce especially for daily meals – a habit entrenched in hearts and minds</a:t>
            </a:r>
            <a:endParaRPr/>
          </a:p>
        </p:txBody>
      </p:sp>
      <p:sp>
        <p:nvSpPr>
          <p:cNvPr id="495" name="Google Shape;495;p32"/>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496" name="Google Shape;496;p32"/>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497" name="Google Shape;497;p32"/>
          <p:cNvSpPr txBox="1"/>
          <p:nvPr/>
        </p:nvSpPr>
        <p:spPr>
          <a:xfrm>
            <a:off x="309562" y="1138145"/>
            <a:ext cx="6765414" cy="209644"/>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rgbClr val="000000"/>
              </a:buClr>
              <a:buSzPts val="1400"/>
            </a:pPr>
            <a:r>
              <a:rPr b="1" sz="1400">
                <a:solidFill>
                  <a:srgbClr val="000000"/>
                </a:solidFill>
                <a:latin typeface="Arial"/>
              </a:rPr>
              <a:t>Dominant Sourcing Mode: A Household's Perspective</a:t>
            </a:r>
            <a:endParaRPr b="0" i="0" sz="1200" u="none" cap="none" strike="noStrike">
              <a:solidFill>
                <a:srgbClr val="000000"/>
              </a:solidFill>
              <a:latin typeface="Arial"/>
              <a:ea typeface="Arial"/>
              <a:cs typeface="Arial"/>
              <a:sym typeface="Arial"/>
            </a:endParaRPr>
          </a:p>
        </p:txBody>
      </p:sp>
      <p:pic>
        <p:nvPicPr>
          <p:cNvPr id="498" name="Google Shape;498;p32"/>
          <p:cNvPicPr preferRelativeResize="0"/>
          <p:nvPr/>
        </p:nvPicPr>
        <p:blipFill rotWithShape="1">
          <a:blip r:embed="rId3">
            <a:alphaModFix/>
          </a:blip>
          <a:srcRect b="0" l="0" r="0" t="0"/>
          <a:stretch/>
        </p:blipFill>
        <p:spPr>
          <a:xfrm>
            <a:off x="4386840" y="1437948"/>
            <a:ext cx="612443" cy="634244"/>
          </a:xfrm>
          <a:prstGeom prst="ellipse">
            <a:avLst/>
          </a:prstGeom>
          <a:noFill/>
          <a:ln cap="rnd" cmpd="sng" w="19050">
            <a:solidFill>
              <a:srgbClr val="82141E"/>
            </a:solidFill>
            <a:prstDash val="solid"/>
            <a:round/>
            <a:headEnd len="sm" w="sm" type="none"/>
            <a:tailEnd len="sm" w="sm" type="none"/>
          </a:ln>
        </p:spPr>
      </p:pic>
      <p:sp>
        <p:nvSpPr>
          <p:cNvPr id="499" name="Google Shape;499;p32"/>
          <p:cNvSpPr txBox="1"/>
          <p:nvPr/>
        </p:nvSpPr>
        <p:spPr>
          <a:xfrm>
            <a:off x="4069186" y="2102021"/>
            <a:ext cx="1278233" cy="153888"/>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Yeo Soo Keng, 78</a:t>
            </a:r>
            <a:endParaRPr/>
          </a:p>
        </p:txBody>
      </p:sp>
      <p:pic>
        <p:nvPicPr>
          <p:cNvPr id="500" name="Google Shape;500;p32"/>
          <p:cNvPicPr preferRelativeResize="0"/>
          <p:nvPr/>
        </p:nvPicPr>
        <p:blipFill rotWithShape="1">
          <a:blip r:embed="rId4">
            <a:alphaModFix/>
          </a:blip>
          <a:srcRect b="0" l="0" r="0" t="0"/>
          <a:stretch/>
        </p:blipFill>
        <p:spPr>
          <a:xfrm>
            <a:off x="3747548" y="2530209"/>
            <a:ext cx="658517" cy="634244"/>
          </a:xfrm>
          <a:prstGeom prst="ellipse">
            <a:avLst/>
          </a:prstGeom>
          <a:noFill/>
          <a:ln cap="rnd" cmpd="sng" w="19050">
            <a:solidFill>
              <a:srgbClr val="000000"/>
            </a:solidFill>
            <a:prstDash val="solid"/>
            <a:round/>
            <a:headEnd len="sm" w="sm" type="none"/>
            <a:tailEnd len="sm" w="sm" type="none"/>
          </a:ln>
        </p:spPr>
      </p:pic>
      <p:sp>
        <p:nvSpPr>
          <p:cNvPr id="501" name="Google Shape;501;p32"/>
          <p:cNvSpPr txBox="1"/>
          <p:nvPr/>
        </p:nvSpPr>
        <p:spPr>
          <a:xfrm>
            <a:off x="3384509" y="3210819"/>
            <a:ext cx="1278233" cy="153888"/>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Tan Chun Kit, 58</a:t>
            </a:r>
            <a:endParaRPr/>
          </a:p>
        </p:txBody>
      </p:sp>
      <p:pic>
        <p:nvPicPr>
          <p:cNvPr id="502" name="Google Shape;502;p32"/>
          <p:cNvPicPr preferRelativeResize="0"/>
          <p:nvPr/>
        </p:nvPicPr>
        <p:blipFill rotWithShape="1">
          <a:blip r:embed="rId5">
            <a:alphaModFix/>
          </a:blip>
          <a:srcRect b="0" l="11649" r="5876" t="0"/>
          <a:stretch/>
        </p:blipFill>
        <p:spPr>
          <a:xfrm>
            <a:off x="4977983" y="2530209"/>
            <a:ext cx="650284" cy="634244"/>
          </a:xfrm>
          <a:prstGeom prst="ellipse">
            <a:avLst/>
          </a:prstGeom>
          <a:noFill/>
          <a:ln cap="rnd" cmpd="sng" w="19050">
            <a:solidFill>
              <a:srgbClr val="000000"/>
            </a:solidFill>
            <a:prstDash val="solid"/>
            <a:round/>
            <a:headEnd len="sm" w="sm" type="none"/>
            <a:tailEnd len="sm" w="sm" type="none"/>
          </a:ln>
        </p:spPr>
      </p:pic>
      <p:sp>
        <p:nvSpPr>
          <p:cNvPr id="503" name="Google Shape;503;p32"/>
          <p:cNvSpPr txBox="1"/>
          <p:nvPr/>
        </p:nvSpPr>
        <p:spPr>
          <a:xfrm>
            <a:off x="4668546" y="3210988"/>
            <a:ext cx="1278233" cy="153888"/>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Goh King Kuan, 50</a:t>
            </a:r>
            <a:endParaRPr/>
          </a:p>
        </p:txBody>
      </p:sp>
      <p:pic>
        <p:nvPicPr>
          <p:cNvPr id="504" name="Google Shape;504;p32"/>
          <p:cNvPicPr preferRelativeResize="0"/>
          <p:nvPr/>
        </p:nvPicPr>
        <p:blipFill rotWithShape="1">
          <a:blip r:embed="rId6">
            <a:alphaModFix/>
          </a:blip>
          <a:srcRect b="0" l="0" r="0" t="0"/>
          <a:stretch/>
        </p:blipFill>
        <p:spPr>
          <a:xfrm>
            <a:off x="5787114" y="1752287"/>
            <a:ext cx="636813" cy="634244"/>
          </a:xfrm>
          <a:prstGeom prst="ellipse">
            <a:avLst/>
          </a:prstGeom>
          <a:noFill/>
          <a:ln cap="rnd" cmpd="sng" w="19050">
            <a:solidFill>
              <a:srgbClr val="DB536A"/>
            </a:solidFill>
            <a:prstDash val="solid"/>
            <a:round/>
            <a:headEnd len="sm" w="sm" type="none"/>
            <a:tailEnd len="sm" w="sm" type="none"/>
          </a:ln>
        </p:spPr>
      </p:pic>
      <p:sp>
        <p:nvSpPr>
          <p:cNvPr id="505" name="Google Shape;505;p32"/>
          <p:cNvSpPr txBox="1"/>
          <p:nvPr/>
        </p:nvSpPr>
        <p:spPr>
          <a:xfrm>
            <a:off x="5466403" y="2440205"/>
            <a:ext cx="1278233" cy="153888"/>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Maria, 35</a:t>
            </a:r>
            <a:endParaRPr/>
          </a:p>
        </p:txBody>
      </p:sp>
      <p:grpSp>
        <p:nvGrpSpPr>
          <p:cNvPr id="506" name="Google Shape;506;p32"/>
          <p:cNvGrpSpPr/>
          <p:nvPr/>
        </p:nvGrpSpPr>
        <p:grpSpPr>
          <a:xfrm>
            <a:off x="339947" y="1375040"/>
            <a:ext cx="2278381" cy="1030338"/>
            <a:chOff x="342900" y="1375040"/>
            <a:chExt cx="2278381" cy="1030338"/>
          </a:xfrm>
        </p:grpSpPr>
        <p:sp>
          <p:nvSpPr>
            <p:cNvPr id="507" name="Google Shape;507;p32"/>
            <p:cNvSpPr/>
            <p:nvPr/>
          </p:nvSpPr>
          <p:spPr>
            <a:xfrm>
              <a:off x="342900" y="1612737"/>
              <a:ext cx="2278381" cy="792641"/>
            </a:xfrm>
            <a:prstGeom prst="rect">
              <a:avLst/>
            </a:prstGeom>
            <a:solidFill>
              <a:srgbClr val="EAE8E2"/>
            </a:solidFill>
            <a:ln>
              <a:noFill/>
            </a:ln>
          </p:spPr>
          <p:txBody>
            <a:bodyPr anchorCtr="0" anchor="t"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Buys groceries for daily meals – wet market, supermarket, hawker centres</a:t>
              </a:r>
              <a:endParaRPr/>
            </a:p>
            <a:p>
              <a:pPr marL="203200" indent="-101600" algn="l">
                <a:buChar char="•"/>
              </a:pPr>
              <a:r>
                <a:rPr sz="1000">
                  <a:solidFill>
                    <a:schemeClr val="dk1"/>
                  </a:solidFill>
                  <a:latin typeface="Arial"/>
                </a:rPr>
                <a:t>Buys only imported produce due to familiarity and lower price</a:t>
              </a:r>
            </a:p>
          </p:txBody>
        </p:sp>
        <p:sp>
          <p:nvSpPr>
            <p:cNvPr id="508" name="Google Shape;508;p32"/>
            <p:cNvSpPr/>
            <p:nvPr/>
          </p:nvSpPr>
          <p:spPr>
            <a:xfrm>
              <a:off x="342900" y="1375040"/>
              <a:ext cx="2278381" cy="2409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Pioneer (&gt;65 years)</a:t>
              </a:r>
              <a:endParaRPr/>
            </a:p>
          </p:txBody>
        </p:sp>
      </p:grpSp>
      <p:grpSp>
        <p:nvGrpSpPr>
          <p:cNvPr id="509" name="Google Shape;509;p32"/>
          <p:cNvGrpSpPr/>
          <p:nvPr/>
        </p:nvGrpSpPr>
        <p:grpSpPr>
          <a:xfrm>
            <a:off x="339947" y="2459658"/>
            <a:ext cx="2278382" cy="1071607"/>
            <a:chOff x="347566" y="2503539"/>
            <a:chExt cx="2278382" cy="1071607"/>
          </a:xfrm>
        </p:grpSpPr>
        <p:sp>
          <p:nvSpPr>
            <p:cNvPr id="510" name="Google Shape;510;p32"/>
            <p:cNvSpPr/>
            <p:nvPr/>
          </p:nvSpPr>
          <p:spPr>
            <a:xfrm>
              <a:off x="347566" y="2741236"/>
              <a:ext cx="2278381" cy="833910"/>
            </a:xfrm>
            <a:prstGeom prst="rect">
              <a:avLst/>
            </a:prstGeom>
            <a:solidFill>
              <a:srgbClr val="EAE8E2"/>
            </a:solidFill>
            <a:ln>
              <a:noFill/>
            </a:ln>
          </p:spPr>
          <p:txBody>
            <a:bodyPr anchorCtr="0" anchor="t"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Provides for family, buys groceries and meals from markets</a:t>
              </a:r>
              <a:endParaRPr/>
            </a:p>
            <a:p>
              <a:pPr marL="203200" indent="-101600" algn="l">
                <a:buChar char="•"/>
              </a:pPr>
              <a:r>
                <a:rPr sz="1000">
                  <a:solidFill>
                    <a:schemeClr val="dk1"/>
                  </a:solidFill>
                  <a:latin typeface="Arial"/>
                </a:rPr>
                <a:t>Buys imported produce or visits supermarket chains</a:t>
              </a:r>
            </a:p>
            <a:p>
              <a:pPr marL="203200" indent="-101600" algn="l">
                <a:buChar char="•"/>
              </a:pPr>
              <a:r>
                <a:rPr sz="1000">
                  <a:solidFill>
                    <a:schemeClr val="dk1"/>
                  </a:solidFill>
                  <a:latin typeface="Arial"/>
                </a:rPr>
                <a:t>Prefers imported produce for daily cooking needs</a:t>
              </a:r>
            </a:p>
          </p:txBody>
        </p:sp>
        <p:sp>
          <p:nvSpPr>
            <p:cNvPr id="511" name="Google Shape;511;p32"/>
            <p:cNvSpPr/>
            <p:nvPr/>
          </p:nvSpPr>
          <p:spPr>
            <a:xfrm>
              <a:off x="347567" y="2503539"/>
              <a:ext cx="2278381" cy="240958"/>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Silver Hair (45 – 65 years)</a:t>
              </a:r>
              <a:endParaRPr/>
            </a:p>
          </p:txBody>
        </p:sp>
      </p:grpSp>
      <p:grpSp>
        <p:nvGrpSpPr>
          <p:cNvPr id="512" name="Google Shape;512;p32"/>
          <p:cNvGrpSpPr/>
          <p:nvPr/>
        </p:nvGrpSpPr>
        <p:grpSpPr>
          <a:xfrm>
            <a:off x="339947" y="3585545"/>
            <a:ext cx="2278381" cy="1111274"/>
            <a:chOff x="339947" y="3632039"/>
            <a:chExt cx="2278381" cy="1111274"/>
          </a:xfrm>
        </p:grpSpPr>
        <p:sp>
          <p:nvSpPr>
            <p:cNvPr id="513" name="Google Shape;513;p32"/>
            <p:cNvSpPr/>
            <p:nvPr/>
          </p:nvSpPr>
          <p:spPr>
            <a:xfrm>
              <a:off x="339947" y="3869736"/>
              <a:ext cx="2278381" cy="873577"/>
            </a:xfrm>
            <a:prstGeom prst="rect">
              <a:avLst/>
            </a:prstGeom>
            <a:solidFill>
              <a:srgbClr val="EAE8E2"/>
            </a:solidFill>
            <a:ln>
              <a:noFill/>
            </a:ln>
          </p:spPr>
          <p:txBody>
            <a:bodyPr anchorCtr="0" anchor="t"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Buys groceries for meals, dining out, and retail food shopping</a:t>
              </a:r>
              <a:endParaRPr/>
            </a:p>
            <a:p>
              <a:pPr marL="203200" indent="-101600" algn="l">
                <a:buChar char="•"/>
              </a:pPr>
              <a:r>
                <a:rPr sz="1000">
                  <a:solidFill>
                    <a:schemeClr val="dk1"/>
                  </a:solidFill>
                  <a:latin typeface="Arial"/>
                </a:rPr>
                <a:t>Buys imported produce, occasionally tries local organic options</a:t>
              </a:r>
            </a:p>
            <a:p>
              <a:pPr marL="203200" indent="-101600" algn="l">
                <a:buChar char="•"/>
              </a:pPr>
              <a:r>
                <a:rPr sz="1000">
                  <a:solidFill>
                    <a:schemeClr val="dk1"/>
                  </a:solidFill>
                  <a:latin typeface="Arial"/>
                </a:rPr>
                <a:t>Open to local produce, prefers imported for affordability</a:t>
              </a:r>
            </a:p>
          </p:txBody>
        </p:sp>
        <p:sp>
          <p:nvSpPr>
            <p:cNvPr id="514" name="Google Shape;514;p32"/>
            <p:cNvSpPr/>
            <p:nvPr/>
          </p:nvSpPr>
          <p:spPr>
            <a:xfrm>
              <a:off x="339947" y="3632039"/>
              <a:ext cx="2278381" cy="240958"/>
            </a:xfrm>
            <a:prstGeom prst="rect">
              <a:avLst/>
            </a:prstGeom>
            <a:solidFill>
              <a:srgbClr val="EB8C00"/>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Young Adult (20 – 44 years)</a:t>
              </a:r>
              <a:endParaRPr/>
            </a:p>
          </p:txBody>
        </p:sp>
      </p:grpSp>
      <p:grpSp>
        <p:nvGrpSpPr>
          <p:cNvPr id="515" name="Google Shape;515;p32"/>
          <p:cNvGrpSpPr/>
          <p:nvPr/>
        </p:nvGrpSpPr>
        <p:grpSpPr>
          <a:xfrm>
            <a:off x="6593430" y="3333223"/>
            <a:ext cx="2278381" cy="965964"/>
            <a:chOff x="6590392" y="3348931"/>
            <a:chExt cx="2278381" cy="965964"/>
          </a:xfrm>
        </p:grpSpPr>
        <p:sp>
          <p:nvSpPr>
            <p:cNvPr id="516" name="Google Shape;516;p32"/>
            <p:cNvSpPr/>
            <p:nvPr/>
          </p:nvSpPr>
          <p:spPr>
            <a:xfrm>
              <a:off x="6590392" y="3575146"/>
              <a:ext cx="2278381" cy="739749"/>
            </a:xfrm>
            <a:prstGeom prst="rect">
              <a:avLst/>
            </a:prstGeom>
            <a:solidFill>
              <a:srgbClr val="EAE8E2"/>
            </a:solidFill>
            <a:ln>
              <a:noFill/>
            </a:ln>
          </p:spPr>
          <p:txBody>
            <a:bodyPr anchorCtr="0" anchor="t"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Eats meals prepared by parents using mostly imported ingredients</a:t>
              </a:r>
              <a:endParaRPr/>
            </a:p>
            <a:p>
              <a:pPr marL="203200" indent="-101600" algn="l">
                <a:buChar char="•"/>
              </a:pPr>
              <a:r>
                <a:rPr sz="1000">
                  <a:solidFill>
                    <a:schemeClr val="dk1"/>
                  </a:solidFill>
                  <a:latin typeface="Arial"/>
                </a:rPr>
                <a:t>Buys snacks and meals using pocket money at hawker centres and convenience stores</a:t>
              </a:r>
            </a:p>
          </p:txBody>
        </p:sp>
        <p:sp>
          <p:nvSpPr>
            <p:cNvPr id="517" name="Google Shape;517;p32"/>
            <p:cNvSpPr/>
            <p:nvPr/>
          </p:nvSpPr>
          <p:spPr>
            <a:xfrm>
              <a:off x="6590392" y="3348931"/>
              <a:ext cx="2278381" cy="240958"/>
            </a:xfrm>
            <a:prstGeom prst="rect">
              <a:avLst/>
            </a:prstGeom>
            <a:solidFill>
              <a:srgbClr val="968C6D"/>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b="1" sz="1050">
                  <a:solidFill>
                    <a:schemeClr val="lt1"/>
                  </a:solidFill>
                  <a:latin typeface="Arial"/>
                </a:rPr>
                <a:t>Teen and Young (&lt;19 years)</a:t>
              </a:r>
              <a:endParaRPr b="1" sz="1050">
                <a:solidFill>
                  <a:schemeClr val="dk1"/>
                </a:solidFill>
                <a:latin typeface="Arial"/>
                <a:ea typeface="Arial"/>
                <a:cs typeface="Arial"/>
                <a:sym typeface="Arial"/>
              </a:endParaRPr>
            </a:p>
          </p:txBody>
        </p:sp>
      </p:grpSp>
      <p:grpSp>
        <p:nvGrpSpPr>
          <p:cNvPr id="518" name="Google Shape;518;p32"/>
          <p:cNvGrpSpPr/>
          <p:nvPr/>
        </p:nvGrpSpPr>
        <p:grpSpPr>
          <a:xfrm>
            <a:off x="6557231" y="1518023"/>
            <a:ext cx="2278382" cy="1561094"/>
            <a:chOff x="6582771" y="1600772"/>
            <a:chExt cx="2278382" cy="1561094"/>
          </a:xfrm>
        </p:grpSpPr>
        <p:sp>
          <p:nvSpPr>
            <p:cNvPr id="519" name="Google Shape;519;p32"/>
            <p:cNvSpPr/>
            <p:nvPr/>
          </p:nvSpPr>
          <p:spPr>
            <a:xfrm>
              <a:off x="6582771" y="1838467"/>
              <a:ext cx="2278381" cy="1323399"/>
            </a:xfrm>
            <a:prstGeom prst="rect">
              <a:avLst/>
            </a:prstGeom>
            <a:solidFill>
              <a:srgbClr val="EAE8E2"/>
            </a:solidFill>
            <a:ln>
              <a:noFill/>
            </a:ln>
          </p:spPr>
          <p:txBody>
            <a:bodyPr anchorCtr="0" anchor="t" bIns="45700" lIns="91425" spcFirstLastPara="1" rIns="91425" wrap="square" tIns="45700">
              <a:noAutofit/>
            </a:bodyPr>
            <a:lstStyle/>
            <a:p>
              <a:pPr indent="-101600" marL="203200" marR="0" rtl="0" algn="l">
                <a:spcBef>
                  <a:spcPts val="0"/>
                </a:spcBef>
                <a:spcAft>
                  <a:spcPts val="0"/>
                </a:spcAft>
                <a:buClr>
                  <a:schemeClr val="dk1"/>
                </a:buClr>
                <a:buSzPts val="1000"/>
                <a:buChar char="•"/>
              </a:pPr>
              <a:r>
                <a:rPr sz="1000">
                  <a:solidFill>
                    <a:schemeClr val="dk1"/>
                  </a:solidFill>
                  <a:latin typeface="Arial"/>
                </a:rPr>
                <a:t>Buys only when requested by employer, mostly household groceries</a:t>
              </a:r>
              <a:endParaRPr/>
            </a:p>
            <a:p>
              <a:pPr marL="203200" indent="-101600" algn="l">
                <a:buChar char="•"/>
              </a:pPr>
              <a:r>
                <a:rPr sz="1000">
                  <a:solidFill>
                    <a:schemeClr val="dk1"/>
                  </a:solidFill>
                  <a:latin typeface="Arial"/>
                </a:rPr>
                <a:t>Buys imported produce as it is the usual option provided by the employer</a:t>
              </a:r>
            </a:p>
            <a:p>
              <a:pPr marL="203200" indent="-101600" algn="l">
                <a:buChar char="•"/>
              </a:pPr>
              <a:r>
                <a:rPr sz="1000">
                  <a:solidFill>
                    <a:schemeClr val="dk1"/>
                  </a:solidFill>
                  <a:latin typeface="Arial"/>
                </a:rPr>
                <a:t>Receives food allowance and sends savings home to family physically</a:t>
              </a:r>
            </a:p>
          </p:txBody>
        </p:sp>
        <p:sp>
          <p:nvSpPr>
            <p:cNvPr id="520" name="Google Shape;520;p32"/>
            <p:cNvSpPr/>
            <p:nvPr/>
          </p:nvSpPr>
          <p:spPr>
            <a:xfrm>
              <a:off x="6582772" y="1600772"/>
              <a:ext cx="2278381" cy="240958"/>
            </a:xfrm>
            <a:prstGeom prst="rect">
              <a:avLst/>
            </a:prstGeom>
            <a:solidFill>
              <a:srgbClr val="DB536A"/>
            </a:solidFill>
            <a:ln>
              <a:noFill/>
            </a:ln>
          </p:spPr>
          <p:txBody>
            <a:bodyPr anchorCtr="0" anchor="ctr" bIns="45700" lIns="91425" spcFirstLastPara="1" rIns="91425" wrap="square" tIns="45700">
              <a:noAutofit/>
            </a:bodyPr>
            <a:lstStyle/>
            <a:p>
              <a:pPr indent="0" lvl="0" marL="0" marR="0" rtl="0" algn="ctr">
                <a:buNone/>
                <a:spcBef>
                  <a:spcPts val="0"/>
                </a:spcBef>
                <a:spcAft>
                  <a:spcPts val="0"/>
                </a:spcAft>
              </a:pPr>
              <a:r>
                <a:rPr b="1" sz="1100">
                  <a:solidFill>
                    <a:schemeClr val="lt1"/>
                  </a:solidFill>
                  <a:latin typeface="Arial"/>
                </a:rPr>
                <a:t>Foreign Worker (20 – 44 years)</a:t>
              </a:r>
              <a:endParaRPr/>
            </a:p>
          </p:txBody>
        </p:sp>
      </p:grpSp>
      <p:sp>
        <p:nvSpPr>
          <p:cNvPr id="521" name="Google Shape;521;p32"/>
          <p:cNvSpPr/>
          <p:nvPr/>
        </p:nvSpPr>
        <p:spPr>
          <a:xfrm>
            <a:off x="2772247" y="1423864"/>
            <a:ext cx="1267823" cy="1018084"/>
          </a:xfrm>
          <a:prstGeom prst="wedgeRectCallout">
            <a:avLst>
              <a:gd fmla="val 32051" name="adj1"/>
              <a:gd fmla="val 60525" name="adj2"/>
            </a:avLst>
          </a:prstGeom>
          <a:solidFill>
            <a:srgbClr val="E6D0D2"/>
          </a:solidFill>
          <a:ln>
            <a:noFill/>
          </a:ln>
        </p:spPr>
        <p:txBody>
          <a:bodyPr anchorCtr="0" anchor="ctr" bIns="45700" lIns="36000" spcFirstLastPara="1" rIns="9125" wrap="square" tIns="45700">
            <a:noAutofit/>
          </a:bodyPr>
          <a:lstStyle/>
          <a:p>
            <a:pPr indent="0" lvl="0" marL="0" marR="0" rtl="0" algn="l">
              <a:buNone/>
              <a:spcBef>
                <a:spcPts val="0"/>
              </a:spcBef>
              <a:spcAft>
                <a:spcPts val="0"/>
              </a:spcAft>
            </a:pPr>
            <a:r>
              <a:rPr b="1" sz="1000">
                <a:solidFill>
                  <a:srgbClr val="000000"/>
                </a:solidFill>
                <a:latin typeface="Arial"/>
              </a:rPr>
              <a:t>Imported produce is a norm in every household as it is affordable, available, familiar, and widely stocked</a:t>
            </a:r>
            <a:endParaRPr b="1" sz="1000">
              <a:solidFill>
                <a:srgbClr val="000000"/>
              </a:solidFill>
              <a:latin typeface="Arial"/>
              <a:ea typeface="Arial"/>
              <a:cs typeface="Arial"/>
              <a:sym typeface="Arial"/>
            </a:endParaRPr>
          </a:p>
        </p:txBody>
      </p:sp>
      <p:pic>
        <p:nvPicPr>
          <p:cNvPr id="522" name="Google Shape;522;p32"/>
          <p:cNvPicPr preferRelativeResize="0"/>
          <p:nvPr/>
        </p:nvPicPr>
        <p:blipFill rotWithShape="1">
          <a:blip r:embed="rId7">
            <a:alphaModFix/>
          </a:blip>
          <a:srcRect b="0" l="0" r="0" t="0"/>
          <a:stretch/>
        </p:blipFill>
        <p:spPr>
          <a:xfrm>
            <a:off x="3044879" y="3734650"/>
            <a:ext cx="638491" cy="634244"/>
          </a:xfrm>
          <a:prstGeom prst="ellipse">
            <a:avLst/>
          </a:prstGeom>
          <a:noFill/>
          <a:ln cap="rnd" cmpd="sng" w="19050">
            <a:solidFill>
              <a:srgbClr val="EB8C00"/>
            </a:solidFill>
            <a:prstDash val="solid"/>
            <a:round/>
            <a:headEnd len="sm" w="sm" type="none"/>
            <a:tailEnd len="sm" w="sm" type="none"/>
          </a:ln>
        </p:spPr>
      </p:pic>
      <p:pic>
        <p:nvPicPr>
          <p:cNvPr id="523" name="Google Shape;523;p32"/>
          <p:cNvPicPr preferRelativeResize="0"/>
          <p:nvPr/>
        </p:nvPicPr>
        <p:blipFill rotWithShape="1">
          <a:blip r:embed="rId8">
            <a:alphaModFix/>
          </a:blip>
          <a:srcRect b="0" l="0" r="0" t="0"/>
          <a:stretch/>
        </p:blipFill>
        <p:spPr>
          <a:xfrm>
            <a:off x="4295289" y="3734650"/>
            <a:ext cx="641777" cy="634244"/>
          </a:xfrm>
          <a:prstGeom prst="ellipse">
            <a:avLst/>
          </a:prstGeom>
          <a:solidFill>
            <a:srgbClr val="B6AF99"/>
          </a:solidFill>
          <a:ln cap="rnd" cmpd="sng" w="19050">
            <a:solidFill>
              <a:srgbClr val="968C6D"/>
            </a:solidFill>
            <a:prstDash val="solid"/>
            <a:round/>
            <a:headEnd len="sm" w="sm" type="none"/>
            <a:tailEnd len="sm" w="sm" type="none"/>
          </a:ln>
        </p:spPr>
      </p:pic>
      <p:sp>
        <p:nvSpPr>
          <p:cNvPr id="524" name="Google Shape;524;p32"/>
          <p:cNvSpPr txBox="1"/>
          <p:nvPr/>
        </p:nvSpPr>
        <p:spPr>
          <a:xfrm>
            <a:off x="3977060" y="4428758"/>
            <a:ext cx="1278233" cy="153888"/>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Marc Tan, 18</a:t>
            </a:r>
            <a:endParaRPr/>
          </a:p>
        </p:txBody>
      </p:sp>
      <p:pic>
        <p:nvPicPr>
          <p:cNvPr id="525" name="Google Shape;525;p32"/>
          <p:cNvPicPr preferRelativeResize="0"/>
          <p:nvPr/>
        </p:nvPicPr>
        <p:blipFill rotWithShape="1">
          <a:blip r:embed="rId9">
            <a:alphaModFix/>
          </a:blip>
          <a:srcRect b="0" l="0" r="0" t="0"/>
          <a:stretch/>
        </p:blipFill>
        <p:spPr>
          <a:xfrm>
            <a:off x="5549717" y="3734650"/>
            <a:ext cx="637025" cy="634244"/>
          </a:xfrm>
          <a:prstGeom prst="ellipse">
            <a:avLst/>
          </a:prstGeom>
          <a:solidFill>
            <a:srgbClr val="B6AF99"/>
          </a:solidFill>
          <a:ln cap="rnd" cmpd="sng" w="19050">
            <a:solidFill>
              <a:srgbClr val="968C6D"/>
            </a:solidFill>
            <a:prstDash val="solid"/>
            <a:round/>
            <a:headEnd len="sm" w="sm" type="none"/>
            <a:tailEnd len="sm" w="sm" type="none"/>
          </a:ln>
        </p:spPr>
      </p:pic>
      <p:sp>
        <p:nvSpPr>
          <p:cNvPr id="526" name="Google Shape;526;p32"/>
          <p:cNvSpPr txBox="1"/>
          <p:nvPr/>
        </p:nvSpPr>
        <p:spPr>
          <a:xfrm>
            <a:off x="5229112" y="4427270"/>
            <a:ext cx="1278233" cy="153888"/>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Becky Tan, 12</a:t>
            </a:r>
            <a:endParaRPr/>
          </a:p>
        </p:txBody>
      </p:sp>
      <p:sp>
        <p:nvSpPr>
          <p:cNvPr id="527" name="Google Shape;527;p32"/>
          <p:cNvSpPr txBox="1"/>
          <p:nvPr/>
        </p:nvSpPr>
        <p:spPr>
          <a:xfrm>
            <a:off x="2725008" y="4428758"/>
            <a:ext cx="1278233" cy="153888"/>
          </a:xfrm>
          <a:prstGeom prst="rect">
            <a:avLst/>
          </a:prstGeom>
          <a:no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Daniel Tan, 26</a:t>
            </a:r>
            <a:endParaRPr/>
          </a:p>
        </p:txBody>
      </p:sp>
      <p:sp>
        <p:nvSpPr>
          <p:cNvPr id="528" name="Google Shape;528;p32"/>
          <p:cNvSpPr txBox="1"/>
          <p:nvPr/>
        </p:nvSpPr>
        <p:spPr>
          <a:xfrm>
            <a:off x="311945" y="4725871"/>
            <a:ext cx="8522492" cy="92333"/>
          </a:xfrm>
          <a:prstGeom prst="rect">
            <a:avLst/>
          </a:prstGeom>
          <a:noFill/>
          <a:ln>
            <a:noFill/>
          </a:ln>
        </p:spPr>
        <p:txBody>
          <a:bodyPr anchorCtr="0" anchor="b" bIns="0" lIns="0" spcFirstLastPara="1" rIns="0" wrap="square" tIns="0">
            <a:spAutoFit/>
          </a:bodyPr>
          <a:lstStyle/>
          <a:p>
            <a:pPr indent="0" lvl="0" marL="0" marR="0" rtl="0" algn="l">
              <a:buNone/>
              <a:lnSpc>
                <a:spcPts val="600"/>
              </a:lnSpc>
              <a:spcBef>
                <a:spcPts val="0"/>
              </a:spcBef>
              <a:spcAft>
                <a:spcPts val="0"/>
              </a:spcAft>
              <a:buClr>
                <a:srgbClr val="000000"/>
              </a:buClr>
              <a:buSzPts val="600"/>
            </a:pPr>
            <a:r>
              <a:rPr b="0" i="1" sz="600">
                <a:solidFill>
                  <a:srgbClr val="000000"/>
                </a:solidFill>
                <a:latin typeface="Arial"/>
              </a:rPr>
              <a:t>Source: PwC Strategy&amp;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3"/>
          <p:cNvSpPr/>
          <p:nvPr/>
        </p:nvSpPr>
        <p:spPr>
          <a:xfrm>
            <a:off x="5272775" y="2041112"/>
            <a:ext cx="1092253" cy="1070042"/>
          </a:xfrm>
          <a:prstGeom prst="ellipse">
            <a:avLst/>
          </a:prstGeom>
          <a:solidFill>
            <a:schemeClr val="accent1"/>
          </a:solidFill>
          <a:ln>
            <a:noFill/>
          </a:ln>
        </p:spPr>
        <p:txBody>
          <a:bodyPr anchorCtr="0" anchor="ctr" bIns="36000" lIns="0" spcFirstLastPara="1" rIns="0" wrap="square" tIns="36000">
            <a:noAutofit/>
          </a:bodyPr>
          <a:lstStyle/>
          <a:p>
            <a:pPr indent="0" lvl="0" marL="0" marR="0" rtl="0" algn="ctr">
              <a:buNone/>
              <a:spcBef>
                <a:spcPts val="0"/>
              </a:spcBef>
              <a:spcAft>
                <a:spcPts val="0"/>
              </a:spcAft>
            </a:pPr>
            <a:r>
              <a:rPr b="1" sz="1400">
                <a:solidFill>
                  <a:schemeClr val="lt1"/>
                </a:solidFill>
                <a:latin typeface="Arial"/>
              </a:rPr>
              <a:t>Import Supply Cycle</a:t>
            </a:r>
            <a:endParaRPr/>
          </a:p>
        </p:txBody>
      </p:sp>
      <p:sp>
        <p:nvSpPr>
          <p:cNvPr id="534" name="Google Shape;534;p33"/>
          <p:cNvSpPr txBox="1"/>
          <p:nvPr>
            <p:ph type="title"/>
          </p:nvPr>
        </p:nvSpPr>
        <p:spPr>
          <a:xfrm>
            <a:off x="309562" y="222576"/>
            <a:ext cx="8524875" cy="615553"/>
          </a:xfrm>
          <a:prstGeom prst="rect">
            <a:avLst/>
          </a:prstGeom>
          <a:noFill/>
          <a:ln>
            <a:noFill/>
          </a:ln>
        </p:spPr>
        <p:txBody>
          <a:bodyPr anchorCtr="0" anchor="b" bIns="0" lIns="0" spcFirstLastPara="1" rIns="0" wrap="square" tIns="0">
            <a:spAutoFit/>
          </a:bodyPr>
          <a:lstStyle/>
          <a:p>
            <a:pPr indent="0" lvl="0" marL="0" rtl="0" algn="l">
              <a:buNone/>
              <a:spcBef>
                <a:spcPts val="0"/>
              </a:spcBef>
              <a:spcAft>
                <a:spcPts val="0"/>
              </a:spcAft>
              <a:buClr>
                <a:schemeClr val="dk1"/>
              </a:buClr>
              <a:buSzPts val="2000"/>
            </a:pPr>
            <a:r>
              <a:t>From a small merchant perspective, hawkers prefer imported ingredients due to their affordability and wide availability</a:t>
            </a:r>
            <a:endParaRPr/>
          </a:p>
        </p:txBody>
      </p:sp>
      <p:sp>
        <p:nvSpPr>
          <p:cNvPr id="535" name="Google Shape;535;p33"/>
          <p:cNvSpPr txBox="1"/>
          <p:nvPr>
            <p:ph idx="11" type="ftr"/>
          </p:nvPr>
        </p:nvSpPr>
        <p:spPr>
          <a:xfrm>
            <a:off x="311944" y="4901878"/>
            <a:ext cx="2895600" cy="92333"/>
          </a:xfrm>
          <a:prstGeom prst="rect">
            <a:avLst/>
          </a:prstGeom>
          <a:noFill/>
          <a:ln>
            <a:noFill/>
          </a:ln>
        </p:spPr>
        <p:txBody>
          <a:bodyPr anchorCtr="0" anchor="ctr" bIns="0" lIns="0" spcFirstLastPara="1" rIns="0" wrap="square" tIns="0">
            <a:spAutoFit/>
          </a:bodyPr>
          <a:lstStyle/>
          <a:p>
            <a:pPr indent="0" lvl="0" marL="0" rtl="0" algn="l">
              <a:buNone/>
              <a:spcBef>
                <a:spcPts val="0"/>
              </a:spcBef>
              <a:spcAft>
                <a:spcPts val="0"/>
              </a:spcAft>
            </a:pPr>
            <a:r>
              <a:t>Confidential information for the sole benefit and use of PwC's client.</a:t>
            </a:r>
            <a:endParaRPr/>
          </a:p>
        </p:txBody>
      </p:sp>
      <p:sp>
        <p:nvSpPr>
          <p:cNvPr id="536" name="Google Shape;536;p33"/>
          <p:cNvSpPr txBox="1"/>
          <p:nvPr>
            <p:ph idx="12" type="sldNum"/>
          </p:nvPr>
        </p:nvSpPr>
        <p:spPr>
          <a:xfrm>
            <a:off x="6700838" y="4770007"/>
            <a:ext cx="2133600" cy="123111"/>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
        <p:nvSpPr>
          <p:cNvPr id="537" name="Google Shape;537;p33"/>
          <p:cNvSpPr txBox="1"/>
          <p:nvPr/>
        </p:nvSpPr>
        <p:spPr>
          <a:xfrm>
            <a:off x="352236" y="1138144"/>
            <a:ext cx="7133155" cy="212725"/>
          </a:xfrm>
          <a:prstGeom prst="rect">
            <a:avLst/>
          </a:prstGeom>
          <a:noFill/>
          <a:ln>
            <a:noFill/>
          </a:ln>
        </p:spPr>
        <p:txBody>
          <a:bodyPr anchorCtr="0" anchor="t" bIns="0" lIns="0" spcFirstLastPara="1" rIns="0" wrap="square" tIns="0">
            <a:noAutofit/>
          </a:bodyPr>
          <a:lstStyle/>
          <a:p>
            <a:pPr indent="0" lvl="0" marL="0" marR="0" rtl="0" algn="l">
              <a:buNone/>
              <a:lnSpc>
                <a:spcPts val="1260"/>
              </a:lnSpc>
              <a:spcBef>
                <a:spcPts val="0"/>
              </a:spcBef>
              <a:spcAft>
                <a:spcPts val="0"/>
              </a:spcAft>
              <a:buClr>
                <a:schemeClr val="dk1"/>
              </a:buClr>
              <a:buSzPts val="1400"/>
            </a:pPr>
            <a:r>
              <a:rPr b="1" sz="1400">
                <a:solidFill>
                  <a:schemeClr val="dk1"/>
                </a:solidFill>
                <a:latin typeface="Arial"/>
              </a:rPr>
              <a:t>Day-in-life of a Hawker – Overview</a:t>
            </a:r>
            <a:endParaRPr b="0" sz="1200">
              <a:solidFill>
                <a:schemeClr val="dk1"/>
              </a:solidFill>
              <a:latin typeface="Arial"/>
              <a:ea typeface="Arial"/>
              <a:cs typeface="Arial"/>
              <a:sym typeface="Arial"/>
            </a:endParaRPr>
          </a:p>
        </p:txBody>
      </p:sp>
      <p:sp>
        <p:nvSpPr>
          <p:cNvPr id="538" name="Google Shape;538;p33"/>
          <p:cNvSpPr/>
          <p:nvPr/>
        </p:nvSpPr>
        <p:spPr>
          <a:xfrm>
            <a:off x="311943" y="2867384"/>
            <a:ext cx="2268077" cy="1822716"/>
          </a:xfrm>
          <a:prstGeom prst="rect">
            <a:avLst/>
          </a:prstGeom>
          <a:solidFill>
            <a:srgbClr val="CDCDCD"/>
          </a:solidFill>
          <a:ln>
            <a:noFill/>
          </a:ln>
        </p:spPr>
        <p:txBody>
          <a:bodyPr anchorCtr="0" anchor="ctr" bIns="45700" lIns="91425" spcFirstLastPara="1" rIns="91425" wrap="square" tIns="45700">
            <a:noAutofit/>
          </a:bodyPr>
          <a:lstStyle/>
          <a:p>
            <a:pPr indent="0" lvl="0" marL="0" marR="0" rtl="0" algn="l">
              <a:buNone/>
              <a:spcBef>
                <a:spcPts val="0"/>
              </a:spcBef>
              <a:spcAft>
                <a:spcPts val="0"/>
              </a:spcAft>
            </a:pPr>
            <a:r>
              <a:rPr b="1" sz="1000">
                <a:solidFill>
                  <a:schemeClr val="dk1"/>
                </a:solidFill>
                <a:latin typeface="Arial"/>
              </a:rPr>
              <a:t>Tan Chun Kit, 58 years old, is a hawker selling fish soup. He employs 1 stall assistant and operates between 7.30am – 4.30pm. Imported ingredients are his dominant source of supply.</a:t>
            </a:r>
            <a:endParaRPr/>
          </a:p>
          <a:p>
            <a:pPr marL="0" indent="0">
              <a:spcBef>
                <a:spcPts val="300"/>
              </a:spcBef>
              <a:buNone/>
            </a:pPr>
            <a:r>
              <a:rPr sz="1000">
                <a:solidFill>
                  <a:schemeClr val="dk1"/>
                </a:solidFill>
                <a:latin typeface="Arial"/>
              </a:rPr>
              <a:t>Chun Kit is the primary breadwinner of his family, which consists of his wife and 2 sons who are still in school. He currently lives in a 3-room flat.</a:t>
            </a:r>
          </a:p>
        </p:txBody>
      </p:sp>
      <p:pic>
        <p:nvPicPr>
          <p:cNvPr descr="Related image" id="539" name="Google Shape;539;p33"/>
          <p:cNvPicPr preferRelativeResize="0"/>
          <p:nvPr/>
        </p:nvPicPr>
        <p:blipFill rotWithShape="1">
          <a:blip r:embed="rId3">
            <a:alphaModFix/>
          </a:blip>
          <a:srcRect b="0" l="15268" r="0" t="0"/>
          <a:stretch/>
        </p:blipFill>
        <p:spPr>
          <a:xfrm>
            <a:off x="1022604" y="1544677"/>
            <a:ext cx="1557417" cy="1251050"/>
          </a:xfrm>
          <a:prstGeom prst="rect">
            <a:avLst/>
          </a:prstGeom>
          <a:noFill/>
          <a:ln>
            <a:noFill/>
          </a:ln>
        </p:spPr>
      </p:pic>
      <p:grpSp>
        <p:nvGrpSpPr>
          <p:cNvPr id="540" name="Google Shape;540;p33"/>
          <p:cNvGrpSpPr/>
          <p:nvPr/>
        </p:nvGrpSpPr>
        <p:grpSpPr>
          <a:xfrm>
            <a:off x="4635238" y="1342426"/>
            <a:ext cx="2352459" cy="2407943"/>
            <a:chOff x="2826004" y="2428872"/>
            <a:chExt cx="3491992" cy="3489322"/>
          </a:xfrm>
        </p:grpSpPr>
        <p:sp>
          <p:nvSpPr>
            <p:cNvPr id="541" name="Google Shape;541;p33"/>
            <p:cNvSpPr/>
            <p:nvPr/>
          </p:nvSpPr>
          <p:spPr>
            <a:xfrm flipH="1">
              <a:off x="3087836" y="4475442"/>
              <a:ext cx="2675770" cy="1442752"/>
            </a:xfrm>
            <a:custGeom>
              <a:rect b="b" l="l" r="r" t="t"/>
              <a:pathLst>
                <a:path extrusionOk="0" h="92" w="173">
                  <a:moveTo>
                    <a:pt x="159" y="31"/>
                  </a:moveTo>
                  <a:lnTo>
                    <a:pt x="173" y="39"/>
                  </a:lnTo>
                  <a:lnTo>
                    <a:pt x="152" y="0"/>
                  </a:lnTo>
                  <a:lnTo>
                    <a:pt x="110" y="3"/>
                  </a:lnTo>
                  <a:lnTo>
                    <a:pt x="125" y="12"/>
                  </a:lnTo>
                  <a:cubicBezTo>
                    <a:pt x="103" y="46"/>
                    <a:pt x="57" y="48"/>
                    <a:pt x="33" y="18"/>
                  </a:cubicBezTo>
                  <a:lnTo>
                    <a:pt x="0" y="36"/>
                  </a:lnTo>
                  <a:cubicBezTo>
                    <a:pt x="36" y="89"/>
                    <a:pt x="120" y="92"/>
                    <a:pt x="159" y="31"/>
                  </a:cubicBezTo>
                </a:path>
              </a:pathLst>
            </a:custGeom>
            <a:solidFill>
              <a:srgbClr val="D5D1C5"/>
            </a:solidFill>
            <a:ln cap="flat"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rgbClr val="000000"/>
                </a:solidFill>
                <a:latin typeface="Arial"/>
                <a:ea typeface="Arial"/>
                <a:cs typeface="Arial"/>
                <a:sym typeface="Arial"/>
              </a:endParaRPr>
            </a:p>
          </p:txBody>
        </p:sp>
        <p:sp>
          <p:nvSpPr>
            <p:cNvPr id="542" name="Google Shape;542;p33"/>
            <p:cNvSpPr/>
            <p:nvPr/>
          </p:nvSpPr>
          <p:spPr>
            <a:xfrm flipH="1">
              <a:off x="4680205" y="2725437"/>
              <a:ext cx="1637791" cy="2345809"/>
            </a:xfrm>
            <a:custGeom>
              <a:rect b="b" l="l" r="r" t="t"/>
              <a:pathLst>
                <a:path extrusionOk="0" h="150" w="106">
                  <a:moveTo>
                    <a:pt x="106" y="0"/>
                  </a:moveTo>
                  <a:cubicBezTo>
                    <a:pt x="28" y="10"/>
                    <a:pt x="0" y="90"/>
                    <a:pt x="32" y="142"/>
                  </a:cubicBezTo>
                  <a:lnTo>
                    <a:pt x="18" y="150"/>
                  </a:lnTo>
                  <a:lnTo>
                    <a:pt x="62" y="149"/>
                  </a:lnTo>
                  <a:lnTo>
                    <a:pt x="80" y="114"/>
                  </a:lnTo>
                  <a:lnTo>
                    <a:pt x="64" y="123"/>
                  </a:lnTo>
                  <a:cubicBezTo>
                    <a:pt x="46" y="93"/>
                    <a:pt x="62" y="44"/>
                    <a:pt x="106" y="38"/>
                  </a:cubicBezTo>
                  <a:lnTo>
                    <a:pt x="106" y="0"/>
                  </a:lnTo>
                </a:path>
              </a:pathLst>
            </a:custGeom>
            <a:solidFill>
              <a:srgbClr val="CDA1A5"/>
            </a:solidFill>
            <a:ln cap="flat"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chemeClr val="dk1"/>
                </a:solidFill>
                <a:latin typeface="Arial"/>
                <a:ea typeface="Arial"/>
                <a:cs typeface="Arial"/>
                <a:sym typeface="Arial"/>
              </a:endParaRPr>
            </a:p>
          </p:txBody>
        </p:sp>
        <p:sp>
          <p:nvSpPr>
            <p:cNvPr id="543" name="Google Shape;543;p33"/>
            <p:cNvSpPr/>
            <p:nvPr/>
          </p:nvSpPr>
          <p:spPr>
            <a:xfrm flipH="1">
              <a:off x="2826004" y="2428872"/>
              <a:ext cx="2070615" cy="2384547"/>
            </a:xfrm>
            <a:custGeom>
              <a:rect b="b" l="l" r="r" t="t"/>
              <a:pathLst>
                <a:path extrusionOk="0" h="1174" w="1032">
                  <a:moveTo>
                    <a:pt x="829" y="1174"/>
                  </a:moveTo>
                  <a:lnTo>
                    <a:pt x="742" y="1014"/>
                  </a:lnTo>
                  <a:lnTo>
                    <a:pt x="570" y="1020"/>
                  </a:lnTo>
                  <a:cubicBezTo>
                    <a:pt x="662" y="758"/>
                    <a:pt x="508" y="462"/>
                    <a:pt x="185" y="439"/>
                  </a:cubicBezTo>
                  <a:lnTo>
                    <a:pt x="185" y="585"/>
                  </a:lnTo>
                  <a:lnTo>
                    <a:pt x="0" y="293"/>
                  </a:lnTo>
                  <a:lnTo>
                    <a:pt x="185" y="0"/>
                  </a:lnTo>
                  <a:lnTo>
                    <a:pt x="185" y="146"/>
                  </a:lnTo>
                  <a:cubicBezTo>
                    <a:pt x="739" y="162"/>
                    <a:pt x="1032" y="731"/>
                    <a:pt x="832" y="1170"/>
                  </a:cubicBezTo>
                </a:path>
              </a:pathLst>
            </a:custGeom>
            <a:solidFill>
              <a:srgbClr val="E6D0D2"/>
            </a:solidFill>
            <a:ln cap="flat" cmpd="sng" w="1905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100">
                <a:solidFill>
                  <a:srgbClr val="000000"/>
                </a:solidFill>
                <a:latin typeface="Arial"/>
                <a:ea typeface="Arial"/>
                <a:cs typeface="Arial"/>
                <a:sym typeface="Arial"/>
              </a:endParaRPr>
            </a:p>
          </p:txBody>
        </p:sp>
        <p:sp>
          <p:nvSpPr>
            <p:cNvPr id="544" name="Google Shape;544;p33"/>
            <p:cNvSpPr txBox="1"/>
            <p:nvPr/>
          </p:nvSpPr>
          <p:spPr>
            <a:xfrm rot="3175467">
              <a:off x="5148188" y="3521097"/>
              <a:ext cx="905001" cy="415003"/>
            </a:xfrm>
            <a:prstGeom prst="rect">
              <a:avLst/>
            </a:prstGeom>
            <a:noFill/>
            <a:ln>
              <a:noFill/>
            </a:ln>
          </p:spPr>
          <p:txBody>
            <a:bodyPr anchorCtr="1" anchor="ctr" bIns="45700" lIns="45700" spcFirstLastPara="1" rIns="45700" wrap="square" tIns="45700">
              <a:spAutoFit/>
            </a:bodyPr>
            <a:lstStyle/>
            <a:p>
              <a:pPr indent="0" lvl="0" marL="0" marR="0" rtl="0" algn="ctr">
                <a:buNone/>
                <a:spcBef>
                  <a:spcPts val="0"/>
                </a:spcBef>
                <a:spcAft>
                  <a:spcPts val="0"/>
                </a:spcAft>
              </a:pPr>
              <a:r>
                <a:rPr b="1" sz="1100">
                  <a:solidFill>
                    <a:schemeClr val="dk1"/>
                  </a:solidFill>
                  <a:latin typeface="Arial"/>
                </a:rPr>
                <a:t>Mid-day</a:t>
              </a:r>
              <a:endParaRPr/>
            </a:p>
          </p:txBody>
        </p:sp>
        <p:sp>
          <p:nvSpPr>
            <p:cNvPr id="545" name="Google Shape;545;p33"/>
            <p:cNvSpPr txBox="1"/>
            <p:nvPr/>
          </p:nvSpPr>
          <p:spPr>
            <a:xfrm rot="-3052094">
              <a:off x="3173978" y="3334375"/>
              <a:ext cx="939842" cy="415003"/>
            </a:xfrm>
            <a:prstGeom prst="rect">
              <a:avLst/>
            </a:prstGeom>
            <a:noFill/>
            <a:ln>
              <a:noFill/>
            </a:ln>
          </p:spPr>
          <p:txBody>
            <a:bodyPr anchorCtr="1" anchor="ctr" bIns="45700" lIns="45700" spcFirstLastPara="1" rIns="45700" wrap="square" tIns="45700">
              <a:spAutoFit/>
            </a:bodyPr>
            <a:lstStyle/>
            <a:p>
              <a:pPr indent="0" lvl="0" marL="0" marR="0" rtl="0" algn="ctr">
                <a:buNone/>
                <a:spcBef>
                  <a:spcPts val="0"/>
                </a:spcBef>
                <a:spcAft>
                  <a:spcPts val="0"/>
                </a:spcAft>
              </a:pPr>
              <a:r>
                <a:rPr b="1" sz="1100">
                  <a:solidFill>
                    <a:srgbClr val="000000"/>
                  </a:solidFill>
                  <a:latin typeface="Arial"/>
                </a:rPr>
                <a:t>Morning</a:t>
              </a:r>
              <a:endParaRPr/>
            </a:p>
          </p:txBody>
        </p:sp>
        <p:sp>
          <p:nvSpPr>
            <p:cNvPr id="546" name="Google Shape;546;p33"/>
            <p:cNvSpPr txBox="1"/>
            <p:nvPr/>
          </p:nvSpPr>
          <p:spPr>
            <a:xfrm>
              <a:off x="4084399" y="5132372"/>
              <a:ext cx="953227" cy="405130"/>
            </a:xfrm>
            <a:prstGeom prst="rect">
              <a:avLst/>
            </a:prstGeom>
            <a:noFill/>
            <a:ln>
              <a:noFill/>
            </a:ln>
          </p:spPr>
          <p:txBody>
            <a:bodyPr anchorCtr="1" anchor="ctr" bIns="45700" lIns="45700" spcFirstLastPara="1" rIns="45700" wrap="square" tIns="45700">
              <a:spAutoFit/>
            </a:bodyPr>
            <a:lstStyle/>
            <a:p>
              <a:pPr indent="0" lvl="0" marL="0" marR="0" rtl="0" algn="ctr">
                <a:buNone/>
                <a:spcBef>
                  <a:spcPts val="0"/>
                </a:spcBef>
                <a:spcAft>
                  <a:spcPts val="0"/>
                </a:spcAft>
              </a:pPr>
              <a:r>
                <a:rPr b="1" sz="1100">
                  <a:solidFill>
                    <a:srgbClr val="000000"/>
                  </a:solidFill>
                  <a:latin typeface="Arial"/>
                </a:rPr>
                <a:t>Evening</a:t>
              </a:r>
              <a:endParaRPr/>
            </a:p>
          </p:txBody>
        </p:sp>
      </p:grpSp>
      <p:sp>
        <p:nvSpPr>
          <p:cNvPr id="547" name="Google Shape;547;p33"/>
          <p:cNvSpPr/>
          <p:nvPr/>
        </p:nvSpPr>
        <p:spPr>
          <a:xfrm>
            <a:off x="6848215" y="1499062"/>
            <a:ext cx="1997611" cy="1882745"/>
          </a:xfrm>
          <a:prstGeom prst="rect">
            <a:avLst/>
          </a:prstGeom>
          <a:solidFill>
            <a:srgbClr val="CDA1A5"/>
          </a:solidFill>
          <a:ln>
            <a:noFill/>
          </a:ln>
        </p:spPr>
        <p:txBody>
          <a:bodyPr anchorCtr="0" anchor="t" bIns="45700" lIns="91425" spcFirstLastPara="1" rIns="91425" wrap="square" tIns="45700">
            <a:noAutofit/>
          </a:bodyPr>
          <a:lstStyle/>
          <a:p>
            <a:pPr indent="0" lvl="0" marL="0" marR="0" rtl="0" algn="l">
              <a:buNone/>
              <a:spcBef>
                <a:spcPts val="0"/>
              </a:spcBef>
              <a:spcAft>
                <a:spcPts val="0"/>
              </a:spcAft>
            </a:pPr>
            <a:r>
              <a:rPr b="1" sz="1100">
                <a:solidFill>
                  <a:schemeClr val="dk1"/>
                </a:solidFill>
                <a:latin typeface="Arial"/>
              </a:rPr>
              <a:t>Operations:</a:t>
            </a:r>
            <a:endParaRPr/>
          </a:p>
          <a:p>
            <a:pPr marL="223520" indent="-111760" algn="l">
              <a:spcBef>
                <a:spcPts val="300"/>
              </a:spcBef>
              <a:buChar char="•"/>
            </a:pPr>
            <a:r>
              <a:rPr sz="1100">
                <a:solidFill>
                  <a:schemeClr val="dk1"/>
                </a:solidFill>
                <a:latin typeface="Arial"/>
              </a:rPr>
              <a:t>Chun Kit's busiest hours are between 12pm to 2pm. He serves ~90 bowls of fish soup during that period at ~$4 each</a:t>
            </a:r>
          </a:p>
          <a:p>
            <a:pPr marL="223520" indent="-111760" algn="l">
              <a:spcBef>
                <a:spcPts val="300"/>
              </a:spcBef>
              <a:buChar char="•"/>
            </a:pPr>
            <a:r>
              <a:rPr sz="1100">
                <a:solidFill>
                  <a:schemeClr val="dk1"/>
                </a:solidFill>
                <a:latin typeface="Arial"/>
              </a:rPr>
              <a:t>A small % of customers asks about locally-farmed ingredients but are satisfied with the taste of imported produce</a:t>
            </a:r>
          </a:p>
        </p:txBody>
      </p:sp>
      <p:sp>
        <p:nvSpPr>
          <p:cNvPr id="548" name="Google Shape;548;p33"/>
          <p:cNvSpPr/>
          <p:nvPr/>
        </p:nvSpPr>
        <p:spPr>
          <a:xfrm>
            <a:off x="2777109" y="3668466"/>
            <a:ext cx="6068717" cy="1021634"/>
          </a:xfrm>
          <a:prstGeom prst="rect">
            <a:avLst/>
          </a:prstGeom>
          <a:solidFill>
            <a:srgbClr val="D5D1C5"/>
          </a:solidFill>
          <a:ln>
            <a:noFill/>
          </a:ln>
        </p:spPr>
        <p:txBody>
          <a:bodyPr anchorCtr="0" anchor="t" bIns="45700" lIns="91425" spcFirstLastPara="1" rIns="91425" wrap="square" tIns="45700">
            <a:noAutofit/>
          </a:bodyPr>
          <a:lstStyle/>
          <a:p>
            <a:pPr indent="0" lvl="0" marL="0" marR="0" rtl="0" algn="l">
              <a:buNone/>
              <a:spcBef>
                <a:spcPts val="0"/>
              </a:spcBef>
              <a:spcAft>
                <a:spcPts val="0"/>
              </a:spcAft>
            </a:pPr>
            <a:r>
              <a:rPr b="1" sz="1100">
                <a:solidFill>
                  <a:schemeClr val="dk1"/>
                </a:solidFill>
                <a:latin typeface="Arial"/>
              </a:rPr>
              <a:t>Family:</a:t>
            </a:r>
            <a:endParaRPr/>
          </a:p>
          <a:p>
            <a:pPr marL="223520" indent="-111760" algn="l">
              <a:spcBef>
                <a:spcPts val="300"/>
              </a:spcBef>
              <a:buChar char="•"/>
            </a:pPr>
            <a:r>
              <a:rPr sz="1100">
                <a:solidFill>
                  <a:schemeClr val="dk1"/>
                </a:solidFill>
                <a:latin typeface="Arial"/>
              </a:rPr>
              <a:t>After Chun Kit closes his stall for the day, he goes to a nearby food centre to pack food for his family – imported produce is the main ingredient used in the food centre</a:t>
            </a:r>
          </a:p>
          <a:p>
            <a:pPr marL="223520" indent="-111760" algn="l">
              <a:spcBef>
                <a:spcPts val="300"/>
              </a:spcBef>
              <a:buChar char="•"/>
            </a:pPr>
            <a:r>
              <a:rPr sz="1100">
                <a:solidFill>
                  <a:schemeClr val="dk1"/>
                </a:solidFill>
                <a:latin typeface="Arial"/>
              </a:rPr>
              <a:t>Chun Kit's sons ask him for dinner money after school for a meal at the hawker centre – imported ingredients are the most affordable and convenient option for hawkers</a:t>
            </a:r>
          </a:p>
        </p:txBody>
      </p:sp>
      <p:sp>
        <p:nvSpPr>
          <p:cNvPr id="549" name="Google Shape;549;p33"/>
          <p:cNvSpPr/>
          <p:nvPr/>
        </p:nvSpPr>
        <p:spPr>
          <a:xfrm>
            <a:off x="2777109" y="1522599"/>
            <a:ext cx="1997611" cy="1882745"/>
          </a:xfrm>
          <a:prstGeom prst="rect">
            <a:avLst/>
          </a:prstGeom>
          <a:solidFill>
            <a:srgbClr val="E6D0D2"/>
          </a:solidFill>
          <a:ln>
            <a:noFill/>
          </a:ln>
        </p:spPr>
        <p:txBody>
          <a:bodyPr anchorCtr="0" anchor="t" bIns="45700" lIns="91425" spcFirstLastPara="1" rIns="91425" wrap="square" tIns="45700">
            <a:noAutofit/>
          </a:bodyPr>
          <a:lstStyle/>
          <a:p>
            <a:pPr indent="0" lvl="0" marL="0" marR="0" rtl="0" algn="l">
              <a:buNone/>
              <a:spcBef>
                <a:spcPts val="0"/>
              </a:spcBef>
              <a:spcAft>
                <a:spcPts val="0"/>
              </a:spcAft>
            </a:pPr>
            <a:r>
              <a:rPr b="1" sz="1100">
                <a:solidFill>
                  <a:schemeClr val="dk1"/>
                </a:solidFill>
                <a:latin typeface="Arial"/>
              </a:rPr>
              <a:t>Suppliers:</a:t>
            </a:r>
            <a:endParaRPr/>
          </a:p>
          <a:p>
            <a:pPr marL="223520" indent="-111760" algn="l">
              <a:spcBef>
                <a:spcPts val="300"/>
              </a:spcBef>
              <a:buChar char="•"/>
            </a:pPr>
            <a:r>
              <a:rPr sz="1100">
                <a:solidFill>
                  <a:schemeClr val="dk1"/>
                </a:solidFill>
                <a:latin typeface="Arial"/>
              </a:rPr>
              <a:t>Chun Kit has to go to the wet market early morning to source his ingredients for the day's cooking</a:t>
            </a:r>
          </a:p>
          <a:p>
            <a:pPr marL="223520" indent="-111760" algn="l">
              <a:spcBef>
                <a:spcPts val="300"/>
              </a:spcBef>
              <a:buChar char="•"/>
            </a:pPr>
            <a:r>
              <a:rPr sz="1100">
                <a:solidFill>
                  <a:schemeClr val="dk1"/>
                </a:solidFill>
                <a:latin typeface="Arial"/>
              </a:rPr>
              <a:t>His suppliers stock mainly imported produce as it is cheaper and more readily available</a:t>
            </a:r>
          </a:p>
        </p:txBody>
      </p:sp>
      <p:sp>
        <p:nvSpPr>
          <p:cNvPr id="550" name="Google Shape;550;p33"/>
          <p:cNvSpPr/>
          <p:nvPr/>
        </p:nvSpPr>
        <p:spPr>
          <a:xfrm>
            <a:off x="8341075" y="1521040"/>
            <a:ext cx="192968" cy="201943"/>
          </a:xfrm>
          <a:custGeom>
            <a:rect b="b" l="l" r="r" t="t"/>
            <a:pathLst>
              <a:path extrusionOk="0" h="112" w="107">
                <a:moveTo>
                  <a:pt x="102" y="13"/>
                </a:moveTo>
                <a:cubicBezTo>
                  <a:pt x="102" y="13"/>
                  <a:pt x="102" y="12"/>
                  <a:pt x="101" y="13"/>
                </a:cubicBezTo>
                <a:cubicBezTo>
                  <a:pt x="101" y="13"/>
                  <a:pt x="94" y="21"/>
                  <a:pt x="94" y="21"/>
                </a:cubicBezTo>
                <a:cubicBezTo>
                  <a:pt x="92" y="22"/>
                  <a:pt x="90" y="22"/>
                  <a:pt x="89" y="21"/>
                </a:cubicBezTo>
                <a:cubicBezTo>
                  <a:pt x="87" y="20"/>
                  <a:pt x="87" y="20"/>
                  <a:pt x="87" y="20"/>
                </a:cubicBezTo>
                <a:cubicBezTo>
                  <a:pt x="87" y="20"/>
                  <a:pt x="87" y="20"/>
                  <a:pt x="87" y="20"/>
                </a:cubicBezTo>
                <a:cubicBezTo>
                  <a:pt x="86" y="19"/>
                  <a:pt x="86" y="19"/>
                  <a:pt x="86" y="19"/>
                </a:cubicBezTo>
                <a:cubicBezTo>
                  <a:pt x="85" y="17"/>
                  <a:pt x="84" y="15"/>
                  <a:pt x="86" y="13"/>
                </a:cubicBezTo>
                <a:cubicBezTo>
                  <a:pt x="86" y="13"/>
                  <a:pt x="93" y="6"/>
                  <a:pt x="93" y="5"/>
                </a:cubicBezTo>
                <a:cubicBezTo>
                  <a:pt x="94" y="4"/>
                  <a:pt x="93" y="4"/>
                  <a:pt x="93" y="4"/>
                </a:cubicBezTo>
                <a:cubicBezTo>
                  <a:pt x="85" y="0"/>
                  <a:pt x="74" y="2"/>
                  <a:pt x="66" y="10"/>
                </a:cubicBezTo>
                <a:cubicBezTo>
                  <a:pt x="60" y="16"/>
                  <a:pt x="58" y="25"/>
                  <a:pt x="61" y="33"/>
                </a:cubicBezTo>
                <a:cubicBezTo>
                  <a:pt x="3" y="93"/>
                  <a:pt x="3" y="93"/>
                  <a:pt x="3" y="93"/>
                </a:cubicBezTo>
                <a:cubicBezTo>
                  <a:pt x="0" y="96"/>
                  <a:pt x="1" y="101"/>
                  <a:pt x="3" y="103"/>
                </a:cubicBezTo>
                <a:cubicBezTo>
                  <a:pt x="10" y="109"/>
                  <a:pt x="10" y="109"/>
                  <a:pt x="10" y="109"/>
                </a:cubicBezTo>
                <a:cubicBezTo>
                  <a:pt x="13" y="112"/>
                  <a:pt x="17" y="112"/>
                  <a:pt x="20" y="109"/>
                </a:cubicBezTo>
                <a:cubicBezTo>
                  <a:pt x="76" y="47"/>
                  <a:pt x="76" y="47"/>
                  <a:pt x="76" y="47"/>
                </a:cubicBezTo>
                <a:cubicBezTo>
                  <a:pt x="84" y="49"/>
                  <a:pt x="93" y="47"/>
                  <a:pt x="99" y="40"/>
                </a:cubicBezTo>
                <a:cubicBezTo>
                  <a:pt x="106" y="32"/>
                  <a:pt x="107" y="21"/>
                  <a:pt x="102" y="13"/>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51" name="Google Shape;551;p33"/>
          <p:cNvGrpSpPr/>
          <p:nvPr/>
        </p:nvGrpSpPr>
        <p:grpSpPr>
          <a:xfrm>
            <a:off x="5309288" y="1058807"/>
            <a:ext cx="3525149" cy="276361"/>
            <a:chOff x="5309288" y="1058807"/>
            <a:chExt cx="3525149" cy="276361"/>
          </a:xfrm>
        </p:grpSpPr>
        <p:sp>
          <p:nvSpPr>
            <p:cNvPr id="552" name="Google Shape;552;p33"/>
            <p:cNvSpPr txBox="1"/>
            <p:nvPr/>
          </p:nvSpPr>
          <p:spPr>
            <a:xfrm>
              <a:off x="5526991" y="1127738"/>
              <a:ext cx="661481" cy="138499"/>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900">
                  <a:solidFill>
                    <a:schemeClr val="dk1"/>
                  </a:solidFill>
                  <a:latin typeface="Arial"/>
                </a:rPr>
                <a:t>Affordability</a:t>
              </a:r>
              <a:endParaRPr/>
            </a:p>
          </p:txBody>
        </p:sp>
        <p:sp>
          <p:nvSpPr>
            <p:cNvPr id="553" name="Google Shape;553;p33"/>
            <p:cNvSpPr txBox="1"/>
            <p:nvPr/>
          </p:nvSpPr>
          <p:spPr>
            <a:xfrm>
              <a:off x="6561473" y="1127738"/>
              <a:ext cx="749030" cy="138499"/>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900">
                  <a:solidFill>
                    <a:schemeClr val="dk1"/>
                  </a:solidFill>
                  <a:latin typeface="Arial"/>
                </a:rPr>
                <a:t>Availability</a:t>
              </a:r>
              <a:endParaRPr/>
            </a:p>
          </p:txBody>
        </p:sp>
        <p:sp>
          <p:nvSpPr>
            <p:cNvPr id="554" name="Google Shape;554;p33"/>
            <p:cNvSpPr txBox="1"/>
            <p:nvPr/>
          </p:nvSpPr>
          <p:spPr>
            <a:xfrm>
              <a:off x="7683504" y="1127738"/>
              <a:ext cx="1150933" cy="138499"/>
            </a:xfrm>
            <a:prstGeom prst="rect">
              <a:avLst/>
            </a:prstGeom>
            <a:noFill/>
            <a:ln>
              <a:noFill/>
            </a:ln>
          </p:spPr>
          <p:txBody>
            <a:bodyPr anchorCtr="0" anchor="t" bIns="0" lIns="0" spcFirstLastPara="1" rIns="0" wrap="square" tIns="0">
              <a:spAutoFit/>
            </a:bodyPr>
            <a:lstStyle/>
            <a:p>
              <a:pPr indent="0" lvl="0" marL="0" marR="0" rtl="0" algn="l">
                <a:buNone/>
                <a:spcBef>
                  <a:spcPts val="0"/>
                </a:spcBef>
                <a:spcAft>
                  <a:spcPts val="0"/>
                </a:spcAft>
              </a:pPr>
              <a:r>
                <a:rPr b="1" sz="900">
                  <a:solidFill>
                    <a:schemeClr val="dk1"/>
                  </a:solidFill>
                  <a:latin typeface="Arial"/>
                </a:rPr>
                <a:t>Reliability of Supply</a:t>
              </a:r>
              <a:endParaRPr/>
            </a:p>
          </p:txBody>
        </p:sp>
        <p:sp>
          <p:nvSpPr>
            <p:cNvPr id="555" name="Google Shape;555;p33"/>
            <p:cNvSpPr/>
            <p:nvPr/>
          </p:nvSpPr>
          <p:spPr>
            <a:xfrm>
              <a:off x="5309288" y="1096016"/>
              <a:ext cx="192968" cy="201943"/>
            </a:xfrm>
            <a:custGeom>
              <a:rect b="b" l="l" r="r" t="t"/>
              <a:pathLst>
                <a:path extrusionOk="0" h="112" w="107">
                  <a:moveTo>
                    <a:pt x="102" y="13"/>
                  </a:moveTo>
                  <a:cubicBezTo>
                    <a:pt x="102" y="13"/>
                    <a:pt x="102" y="12"/>
                    <a:pt x="101" y="13"/>
                  </a:cubicBezTo>
                  <a:cubicBezTo>
                    <a:pt x="101" y="13"/>
                    <a:pt x="94" y="21"/>
                    <a:pt x="94" y="21"/>
                  </a:cubicBezTo>
                  <a:cubicBezTo>
                    <a:pt x="92" y="22"/>
                    <a:pt x="90" y="22"/>
                    <a:pt x="89" y="21"/>
                  </a:cubicBezTo>
                  <a:cubicBezTo>
                    <a:pt x="87" y="20"/>
                    <a:pt x="87" y="20"/>
                    <a:pt x="87" y="20"/>
                  </a:cubicBezTo>
                  <a:cubicBezTo>
                    <a:pt x="87" y="20"/>
                    <a:pt x="87" y="20"/>
                    <a:pt x="87" y="20"/>
                  </a:cubicBezTo>
                  <a:cubicBezTo>
                    <a:pt x="86" y="19"/>
                    <a:pt x="86" y="19"/>
                    <a:pt x="86" y="19"/>
                  </a:cubicBezTo>
                  <a:cubicBezTo>
                    <a:pt x="85" y="17"/>
                    <a:pt x="84" y="15"/>
                    <a:pt x="86" y="13"/>
                  </a:cubicBezTo>
                  <a:cubicBezTo>
                    <a:pt x="86" y="13"/>
                    <a:pt x="93" y="6"/>
                    <a:pt x="93" y="5"/>
                  </a:cubicBezTo>
                  <a:cubicBezTo>
                    <a:pt x="94" y="4"/>
                    <a:pt x="93" y="4"/>
                    <a:pt x="93" y="4"/>
                  </a:cubicBezTo>
                  <a:cubicBezTo>
                    <a:pt x="85" y="0"/>
                    <a:pt x="74" y="2"/>
                    <a:pt x="66" y="10"/>
                  </a:cubicBezTo>
                  <a:cubicBezTo>
                    <a:pt x="60" y="16"/>
                    <a:pt x="58" y="25"/>
                    <a:pt x="61" y="33"/>
                  </a:cubicBezTo>
                  <a:cubicBezTo>
                    <a:pt x="3" y="93"/>
                    <a:pt x="3" y="93"/>
                    <a:pt x="3" y="93"/>
                  </a:cubicBezTo>
                  <a:cubicBezTo>
                    <a:pt x="0" y="96"/>
                    <a:pt x="1" y="101"/>
                    <a:pt x="3" y="103"/>
                  </a:cubicBezTo>
                  <a:cubicBezTo>
                    <a:pt x="10" y="109"/>
                    <a:pt x="10" y="109"/>
                    <a:pt x="10" y="109"/>
                  </a:cubicBezTo>
                  <a:cubicBezTo>
                    <a:pt x="13" y="112"/>
                    <a:pt x="17" y="112"/>
                    <a:pt x="20" y="109"/>
                  </a:cubicBezTo>
                  <a:cubicBezTo>
                    <a:pt x="76" y="47"/>
                    <a:pt x="76" y="47"/>
                    <a:pt x="76" y="47"/>
                  </a:cubicBezTo>
                  <a:cubicBezTo>
                    <a:pt x="84" y="49"/>
                    <a:pt x="93" y="47"/>
                    <a:pt x="99" y="40"/>
                  </a:cubicBezTo>
                  <a:cubicBezTo>
                    <a:pt x="106" y="32"/>
                    <a:pt x="107" y="21"/>
                    <a:pt x="102" y="13"/>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56" name="Google Shape;556;p33"/>
            <p:cNvGrpSpPr/>
            <p:nvPr/>
          </p:nvGrpSpPr>
          <p:grpSpPr>
            <a:xfrm>
              <a:off x="7390740" y="1058807"/>
              <a:ext cx="258483" cy="276361"/>
              <a:chOff x="3470275" y="2667000"/>
              <a:chExt cx="1354138" cy="1447800"/>
            </a:xfrm>
          </p:grpSpPr>
          <p:sp>
            <p:nvSpPr>
              <p:cNvPr id="557" name="Google Shape;557;p33"/>
              <p:cNvSpPr/>
              <p:nvPr/>
            </p:nvSpPr>
            <p:spPr>
              <a:xfrm>
                <a:off x="3725863" y="3600450"/>
                <a:ext cx="869950" cy="514350"/>
              </a:xfrm>
              <a:custGeom>
                <a:rect b="b" l="l" r="r" t="t"/>
                <a:pathLst>
                  <a:path extrusionOk="0" h="137" w="232">
                    <a:moveTo>
                      <a:pt x="232" y="6"/>
                    </a:moveTo>
                    <a:cubicBezTo>
                      <a:pt x="133" y="0"/>
                      <a:pt x="133" y="0"/>
                      <a:pt x="133" y="0"/>
                    </a:cubicBezTo>
                    <a:cubicBezTo>
                      <a:pt x="145" y="21"/>
                      <a:pt x="145" y="21"/>
                      <a:pt x="145" y="21"/>
                    </a:cubicBezTo>
                    <a:cubicBezTo>
                      <a:pt x="68" y="67"/>
                      <a:pt x="0" y="4"/>
                      <a:pt x="0" y="4"/>
                    </a:cubicBezTo>
                    <a:cubicBezTo>
                      <a:pt x="61" y="137"/>
                      <a:pt x="169" y="71"/>
                      <a:pt x="169" y="71"/>
                    </a:cubicBezTo>
                    <a:cubicBezTo>
                      <a:pt x="177" y="89"/>
                      <a:pt x="177" y="89"/>
                      <a:pt x="177" y="89"/>
                    </a:cubicBezTo>
                    <a:lnTo>
                      <a:pt x="232" y="6"/>
                    </a:ln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8" name="Google Shape;558;p33"/>
              <p:cNvSpPr/>
              <p:nvPr/>
            </p:nvSpPr>
            <p:spPr>
              <a:xfrm>
                <a:off x="3725863" y="2667000"/>
                <a:ext cx="873125" cy="523875"/>
              </a:xfrm>
              <a:custGeom>
                <a:rect b="b" l="l" r="r" t="t"/>
                <a:pathLst>
                  <a:path extrusionOk="0" h="140" w="233">
                    <a:moveTo>
                      <a:pt x="233" y="131"/>
                    </a:moveTo>
                    <a:cubicBezTo>
                      <a:pt x="233" y="131"/>
                      <a:pt x="163" y="70"/>
                      <a:pt x="87" y="119"/>
                    </a:cubicBezTo>
                    <a:cubicBezTo>
                      <a:pt x="100" y="140"/>
                      <a:pt x="100" y="140"/>
                      <a:pt x="100" y="140"/>
                    </a:cubicBezTo>
                    <a:cubicBezTo>
                      <a:pt x="0" y="137"/>
                      <a:pt x="0" y="137"/>
                      <a:pt x="0" y="137"/>
                    </a:cubicBezTo>
                    <a:cubicBezTo>
                      <a:pt x="53" y="52"/>
                      <a:pt x="53" y="52"/>
                      <a:pt x="53" y="52"/>
                    </a:cubicBezTo>
                    <a:cubicBezTo>
                      <a:pt x="62" y="70"/>
                      <a:pt x="62" y="70"/>
                      <a:pt x="62" y="70"/>
                    </a:cubicBezTo>
                    <a:cubicBezTo>
                      <a:pt x="62" y="70"/>
                      <a:pt x="168" y="0"/>
                      <a:pt x="233" y="131"/>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9" name="Google Shape;559;p33"/>
              <p:cNvSpPr/>
              <p:nvPr/>
            </p:nvSpPr>
            <p:spPr>
              <a:xfrm>
                <a:off x="3725863" y="3421063"/>
                <a:ext cx="33338" cy="47625"/>
              </a:xfrm>
              <a:custGeom>
                <a:rect b="b" l="l" r="r" t="t"/>
                <a:pathLst>
                  <a:path extrusionOk="0" h="13" w="9">
                    <a:moveTo>
                      <a:pt x="0" y="0"/>
                    </a:moveTo>
                    <a:cubicBezTo>
                      <a:pt x="0" y="13"/>
                      <a:pt x="0" y="13"/>
                      <a:pt x="0" y="13"/>
                    </a:cubicBezTo>
                    <a:cubicBezTo>
                      <a:pt x="5" y="13"/>
                      <a:pt x="9" y="11"/>
                      <a:pt x="9" y="7"/>
                    </a:cubicBezTo>
                    <a:cubicBezTo>
                      <a:pt x="9" y="3"/>
                      <a:pt x="6" y="2"/>
                      <a:pt x="0" y="0"/>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0" name="Google Shape;560;p33"/>
              <p:cNvSpPr/>
              <p:nvPr/>
            </p:nvSpPr>
            <p:spPr>
              <a:xfrm>
                <a:off x="3679825" y="3300413"/>
                <a:ext cx="26988" cy="41275"/>
              </a:xfrm>
              <a:custGeom>
                <a:rect b="b" l="l" r="r" t="t"/>
                <a:pathLst>
                  <a:path extrusionOk="0" h="11" w="7">
                    <a:moveTo>
                      <a:pt x="0" y="5"/>
                    </a:moveTo>
                    <a:cubicBezTo>
                      <a:pt x="0" y="8"/>
                      <a:pt x="2" y="10"/>
                      <a:pt x="7" y="11"/>
                    </a:cubicBezTo>
                    <a:cubicBezTo>
                      <a:pt x="7" y="0"/>
                      <a:pt x="7" y="0"/>
                      <a:pt x="7" y="0"/>
                    </a:cubicBezTo>
                    <a:cubicBezTo>
                      <a:pt x="3" y="0"/>
                      <a:pt x="0" y="1"/>
                      <a:pt x="0" y="5"/>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1" name="Google Shape;561;p33"/>
              <p:cNvSpPr/>
              <p:nvPr/>
            </p:nvSpPr>
            <p:spPr>
              <a:xfrm>
                <a:off x="3470275" y="3146425"/>
                <a:ext cx="495300" cy="492125"/>
              </a:xfrm>
              <a:custGeom>
                <a:rect b="b" l="l" r="r" t="t"/>
                <a:pathLst>
                  <a:path extrusionOk="0" h="131" w="132">
                    <a:moveTo>
                      <a:pt x="106" y="14"/>
                    </a:moveTo>
                    <a:cubicBezTo>
                      <a:pt x="66" y="12"/>
                      <a:pt x="66" y="12"/>
                      <a:pt x="66" y="12"/>
                    </a:cubicBezTo>
                    <a:cubicBezTo>
                      <a:pt x="65" y="12"/>
                      <a:pt x="64" y="12"/>
                      <a:pt x="64" y="11"/>
                    </a:cubicBezTo>
                    <a:cubicBezTo>
                      <a:pt x="63" y="10"/>
                      <a:pt x="64" y="9"/>
                      <a:pt x="64" y="8"/>
                    </a:cubicBezTo>
                    <a:cubicBezTo>
                      <a:pt x="69" y="0"/>
                      <a:pt x="69" y="0"/>
                      <a:pt x="69" y="0"/>
                    </a:cubicBezTo>
                    <a:cubicBezTo>
                      <a:pt x="68" y="0"/>
                      <a:pt x="67" y="0"/>
                      <a:pt x="66" y="0"/>
                    </a:cubicBezTo>
                    <a:cubicBezTo>
                      <a:pt x="30" y="0"/>
                      <a:pt x="0" y="29"/>
                      <a:pt x="0" y="66"/>
                    </a:cubicBezTo>
                    <a:cubicBezTo>
                      <a:pt x="0" y="102"/>
                      <a:pt x="30" y="131"/>
                      <a:pt x="66" y="131"/>
                    </a:cubicBezTo>
                    <a:cubicBezTo>
                      <a:pt x="67" y="131"/>
                      <a:pt x="67" y="131"/>
                      <a:pt x="68" y="131"/>
                    </a:cubicBezTo>
                    <a:cubicBezTo>
                      <a:pt x="67" y="129"/>
                      <a:pt x="65" y="126"/>
                      <a:pt x="64" y="123"/>
                    </a:cubicBezTo>
                    <a:cubicBezTo>
                      <a:pt x="63" y="121"/>
                      <a:pt x="64" y="120"/>
                      <a:pt x="65" y="119"/>
                    </a:cubicBezTo>
                    <a:cubicBezTo>
                      <a:pt x="66" y="119"/>
                      <a:pt x="67" y="119"/>
                      <a:pt x="68" y="120"/>
                    </a:cubicBezTo>
                    <a:cubicBezTo>
                      <a:pt x="68" y="120"/>
                      <a:pt x="73" y="124"/>
                      <a:pt x="81" y="130"/>
                    </a:cubicBezTo>
                    <a:cubicBezTo>
                      <a:pt x="110" y="123"/>
                      <a:pt x="132" y="97"/>
                      <a:pt x="132" y="66"/>
                    </a:cubicBezTo>
                    <a:cubicBezTo>
                      <a:pt x="132" y="44"/>
                      <a:pt x="122" y="26"/>
                      <a:pt x="106" y="14"/>
                    </a:cubicBezTo>
                    <a:close/>
                    <a:moveTo>
                      <a:pt x="69" y="103"/>
                    </a:moveTo>
                    <a:cubicBezTo>
                      <a:pt x="69" y="114"/>
                      <a:pt x="69" y="114"/>
                      <a:pt x="69" y="114"/>
                    </a:cubicBezTo>
                    <a:cubicBezTo>
                      <a:pt x="64" y="114"/>
                      <a:pt x="64" y="114"/>
                      <a:pt x="64" y="114"/>
                    </a:cubicBezTo>
                    <a:cubicBezTo>
                      <a:pt x="64" y="103"/>
                      <a:pt x="64" y="103"/>
                      <a:pt x="64" y="103"/>
                    </a:cubicBezTo>
                    <a:cubicBezTo>
                      <a:pt x="42" y="103"/>
                      <a:pt x="34" y="91"/>
                      <a:pt x="33" y="77"/>
                    </a:cubicBezTo>
                    <a:cubicBezTo>
                      <a:pt x="55" y="77"/>
                      <a:pt x="55" y="77"/>
                      <a:pt x="55" y="77"/>
                    </a:cubicBezTo>
                    <a:cubicBezTo>
                      <a:pt x="55" y="81"/>
                      <a:pt x="56" y="86"/>
                      <a:pt x="64" y="87"/>
                    </a:cubicBezTo>
                    <a:cubicBezTo>
                      <a:pt x="64" y="72"/>
                      <a:pt x="64" y="72"/>
                      <a:pt x="64" y="72"/>
                    </a:cubicBezTo>
                    <a:cubicBezTo>
                      <a:pt x="61" y="72"/>
                      <a:pt x="58" y="71"/>
                      <a:pt x="55" y="70"/>
                    </a:cubicBezTo>
                    <a:cubicBezTo>
                      <a:pt x="44" y="66"/>
                      <a:pt x="36" y="62"/>
                      <a:pt x="36" y="50"/>
                    </a:cubicBezTo>
                    <a:cubicBezTo>
                      <a:pt x="36" y="33"/>
                      <a:pt x="51" y="26"/>
                      <a:pt x="64" y="26"/>
                    </a:cubicBezTo>
                    <a:cubicBezTo>
                      <a:pt x="64" y="18"/>
                      <a:pt x="64" y="18"/>
                      <a:pt x="64" y="18"/>
                    </a:cubicBezTo>
                    <a:cubicBezTo>
                      <a:pt x="69" y="18"/>
                      <a:pt x="69" y="18"/>
                      <a:pt x="69" y="18"/>
                    </a:cubicBezTo>
                    <a:cubicBezTo>
                      <a:pt x="69" y="26"/>
                      <a:pt x="69" y="26"/>
                      <a:pt x="69" y="26"/>
                    </a:cubicBezTo>
                    <a:cubicBezTo>
                      <a:pt x="84" y="26"/>
                      <a:pt x="97" y="33"/>
                      <a:pt x="97" y="50"/>
                    </a:cubicBezTo>
                    <a:cubicBezTo>
                      <a:pt x="77" y="50"/>
                      <a:pt x="77" y="50"/>
                      <a:pt x="77" y="50"/>
                    </a:cubicBezTo>
                    <a:cubicBezTo>
                      <a:pt x="76" y="45"/>
                      <a:pt x="75" y="43"/>
                      <a:pt x="69" y="42"/>
                    </a:cubicBezTo>
                    <a:cubicBezTo>
                      <a:pt x="69" y="54"/>
                      <a:pt x="69" y="54"/>
                      <a:pt x="69" y="54"/>
                    </a:cubicBezTo>
                    <a:cubicBezTo>
                      <a:pt x="96" y="60"/>
                      <a:pt x="99" y="68"/>
                      <a:pt x="99" y="79"/>
                    </a:cubicBezTo>
                    <a:cubicBezTo>
                      <a:pt x="99" y="91"/>
                      <a:pt x="91" y="103"/>
                      <a:pt x="69" y="103"/>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2" name="Google Shape;562;p33"/>
              <p:cNvSpPr/>
              <p:nvPr/>
            </p:nvSpPr>
            <p:spPr>
              <a:xfrm>
                <a:off x="4584700" y="3424238"/>
                <a:ext cx="28575" cy="52388"/>
              </a:xfrm>
              <a:custGeom>
                <a:rect b="b" l="l" r="r" t="t"/>
                <a:pathLst>
                  <a:path extrusionOk="0" h="14" w="8">
                    <a:moveTo>
                      <a:pt x="0" y="0"/>
                    </a:moveTo>
                    <a:cubicBezTo>
                      <a:pt x="0" y="14"/>
                      <a:pt x="0" y="14"/>
                      <a:pt x="0" y="14"/>
                    </a:cubicBezTo>
                    <a:cubicBezTo>
                      <a:pt x="5" y="13"/>
                      <a:pt x="8" y="11"/>
                      <a:pt x="8" y="7"/>
                    </a:cubicBezTo>
                    <a:cubicBezTo>
                      <a:pt x="8" y="4"/>
                      <a:pt x="5" y="2"/>
                      <a:pt x="0" y="0"/>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3" name="Google Shape;563;p33"/>
              <p:cNvSpPr/>
              <p:nvPr/>
            </p:nvSpPr>
            <p:spPr>
              <a:xfrm>
                <a:off x="4535488" y="3308350"/>
                <a:ext cx="25400" cy="36513"/>
              </a:xfrm>
              <a:custGeom>
                <a:rect b="b" l="l" r="r" t="t"/>
                <a:pathLst>
                  <a:path extrusionOk="0" h="10" w="7">
                    <a:moveTo>
                      <a:pt x="0" y="5"/>
                    </a:moveTo>
                    <a:cubicBezTo>
                      <a:pt x="0" y="7"/>
                      <a:pt x="3" y="9"/>
                      <a:pt x="7" y="10"/>
                    </a:cubicBezTo>
                    <a:cubicBezTo>
                      <a:pt x="7" y="0"/>
                      <a:pt x="7" y="0"/>
                      <a:pt x="7" y="0"/>
                    </a:cubicBezTo>
                    <a:cubicBezTo>
                      <a:pt x="4" y="0"/>
                      <a:pt x="0" y="0"/>
                      <a:pt x="0" y="5"/>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4" name="Google Shape;564;p33"/>
              <p:cNvSpPr/>
              <p:nvPr/>
            </p:nvSpPr>
            <p:spPr>
              <a:xfrm>
                <a:off x="4329113" y="3146425"/>
                <a:ext cx="495300" cy="492125"/>
              </a:xfrm>
              <a:custGeom>
                <a:rect b="b" l="l" r="r" t="t"/>
                <a:pathLst>
                  <a:path extrusionOk="0" h="131" w="132">
                    <a:moveTo>
                      <a:pt x="74" y="0"/>
                    </a:moveTo>
                    <a:cubicBezTo>
                      <a:pt x="74" y="1"/>
                      <a:pt x="75" y="2"/>
                      <a:pt x="75" y="3"/>
                    </a:cubicBezTo>
                    <a:cubicBezTo>
                      <a:pt x="76" y="4"/>
                      <a:pt x="75" y="5"/>
                      <a:pt x="74" y="6"/>
                    </a:cubicBezTo>
                    <a:cubicBezTo>
                      <a:pt x="73" y="7"/>
                      <a:pt x="72" y="7"/>
                      <a:pt x="71" y="6"/>
                    </a:cubicBezTo>
                    <a:cubicBezTo>
                      <a:pt x="71" y="6"/>
                      <a:pt x="68" y="3"/>
                      <a:pt x="63" y="0"/>
                    </a:cubicBezTo>
                    <a:cubicBezTo>
                      <a:pt x="28" y="1"/>
                      <a:pt x="0" y="30"/>
                      <a:pt x="0" y="66"/>
                    </a:cubicBezTo>
                    <a:cubicBezTo>
                      <a:pt x="0" y="88"/>
                      <a:pt x="11" y="108"/>
                      <a:pt x="29" y="120"/>
                    </a:cubicBezTo>
                    <a:cubicBezTo>
                      <a:pt x="73" y="123"/>
                      <a:pt x="73" y="123"/>
                      <a:pt x="73" y="123"/>
                    </a:cubicBezTo>
                    <a:cubicBezTo>
                      <a:pt x="74" y="123"/>
                      <a:pt x="75" y="124"/>
                      <a:pt x="75" y="125"/>
                    </a:cubicBezTo>
                    <a:cubicBezTo>
                      <a:pt x="76" y="126"/>
                      <a:pt x="75" y="127"/>
                      <a:pt x="75" y="127"/>
                    </a:cubicBezTo>
                    <a:cubicBezTo>
                      <a:pt x="72" y="131"/>
                      <a:pt x="72" y="131"/>
                      <a:pt x="72" y="131"/>
                    </a:cubicBezTo>
                    <a:cubicBezTo>
                      <a:pt x="106" y="128"/>
                      <a:pt x="132" y="100"/>
                      <a:pt x="132" y="66"/>
                    </a:cubicBezTo>
                    <a:cubicBezTo>
                      <a:pt x="132" y="32"/>
                      <a:pt x="106" y="4"/>
                      <a:pt x="74" y="0"/>
                    </a:cubicBezTo>
                    <a:close/>
                    <a:moveTo>
                      <a:pt x="69" y="103"/>
                    </a:moveTo>
                    <a:cubicBezTo>
                      <a:pt x="69" y="114"/>
                      <a:pt x="69" y="114"/>
                      <a:pt x="69" y="114"/>
                    </a:cubicBezTo>
                    <a:cubicBezTo>
                      <a:pt x="63" y="114"/>
                      <a:pt x="63" y="114"/>
                      <a:pt x="63" y="114"/>
                    </a:cubicBezTo>
                    <a:cubicBezTo>
                      <a:pt x="63" y="103"/>
                      <a:pt x="63" y="103"/>
                      <a:pt x="63" y="103"/>
                    </a:cubicBezTo>
                    <a:cubicBezTo>
                      <a:pt x="42" y="103"/>
                      <a:pt x="33" y="91"/>
                      <a:pt x="33" y="77"/>
                    </a:cubicBezTo>
                    <a:cubicBezTo>
                      <a:pt x="55" y="77"/>
                      <a:pt x="55" y="77"/>
                      <a:pt x="55" y="77"/>
                    </a:cubicBezTo>
                    <a:cubicBezTo>
                      <a:pt x="55" y="81"/>
                      <a:pt x="55" y="86"/>
                      <a:pt x="63" y="87"/>
                    </a:cubicBezTo>
                    <a:cubicBezTo>
                      <a:pt x="63" y="72"/>
                      <a:pt x="63" y="72"/>
                      <a:pt x="63" y="72"/>
                    </a:cubicBezTo>
                    <a:cubicBezTo>
                      <a:pt x="61" y="72"/>
                      <a:pt x="58" y="71"/>
                      <a:pt x="54" y="70"/>
                    </a:cubicBezTo>
                    <a:cubicBezTo>
                      <a:pt x="43" y="66"/>
                      <a:pt x="35" y="62"/>
                      <a:pt x="35" y="50"/>
                    </a:cubicBezTo>
                    <a:cubicBezTo>
                      <a:pt x="35" y="33"/>
                      <a:pt x="50" y="26"/>
                      <a:pt x="63" y="26"/>
                    </a:cubicBezTo>
                    <a:cubicBezTo>
                      <a:pt x="63" y="18"/>
                      <a:pt x="63" y="18"/>
                      <a:pt x="63" y="18"/>
                    </a:cubicBezTo>
                    <a:cubicBezTo>
                      <a:pt x="69" y="18"/>
                      <a:pt x="69" y="18"/>
                      <a:pt x="69" y="18"/>
                    </a:cubicBezTo>
                    <a:cubicBezTo>
                      <a:pt x="69" y="26"/>
                      <a:pt x="69" y="26"/>
                      <a:pt x="69" y="26"/>
                    </a:cubicBezTo>
                    <a:cubicBezTo>
                      <a:pt x="83" y="26"/>
                      <a:pt x="96" y="33"/>
                      <a:pt x="96" y="50"/>
                    </a:cubicBezTo>
                    <a:cubicBezTo>
                      <a:pt x="76" y="50"/>
                      <a:pt x="76" y="50"/>
                      <a:pt x="76" y="50"/>
                    </a:cubicBezTo>
                    <a:cubicBezTo>
                      <a:pt x="76" y="45"/>
                      <a:pt x="74" y="43"/>
                      <a:pt x="69" y="42"/>
                    </a:cubicBezTo>
                    <a:cubicBezTo>
                      <a:pt x="69" y="54"/>
                      <a:pt x="69" y="54"/>
                      <a:pt x="69" y="54"/>
                    </a:cubicBezTo>
                    <a:cubicBezTo>
                      <a:pt x="96" y="60"/>
                      <a:pt x="99" y="68"/>
                      <a:pt x="99" y="79"/>
                    </a:cubicBezTo>
                    <a:cubicBezTo>
                      <a:pt x="99" y="91"/>
                      <a:pt x="91" y="103"/>
                      <a:pt x="69" y="103"/>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565" name="Google Shape;565;p33"/>
            <p:cNvSpPr/>
            <p:nvPr/>
          </p:nvSpPr>
          <p:spPr>
            <a:xfrm>
              <a:off x="6317088" y="1103860"/>
              <a:ext cx="201312" cy="186255"/>
            </a:xfrm>
            <a:custGeom>
              <a:rect b="b" l="l" r="r" t="t"/>
              <a:pathLst>
                <a:path extrusionOk="0" h="168" w="200">
                  <a:moveTo>
                    <a:pt x="102" y="134"/>
                  </a:moveTo>
                  <a:cubicBezTo>
                    <a:pt x="102" y="134"/>
                    <a:pt x="102" y="133"/>
                    <a:pt x="102" y="133"/>
                  </a:cubicBezTo>
                  <a:cubicBezTo>
                    <a:pt x="22" y="133"/>
                    <a:pt x="22" y="133"/>
                    <a:pt x="22" y="133"/>
                  </a:cubicBezTo>
                  <a:cubicBezTo>
                    <a:pt x="22" y="19"/>
                    <a:pt x="22" y="19"/>
                    <a:pt x="22" y="19"/>
                  </a:cubicBezTo>
                  <a:cubicBezTo>
                    <a:pt x="177" y="19"/>
                    <a:pt x="177" y="19"/>
                    <a:pt x="177" y="19"/>
                  </a:cubicBezTo>
                  <a:cubicBezTo>
                    <a:pt x="177" y="88"/>
                    <a:pt x="177" y="88"/>
                    <a:pt x="177" y="88"/>
                  </a:cubicBezTo>
                  <a:cubicBezTo>
                    <a:pt x="188" y="92"/>
                    <a:pt x="195" y="106"/>
                    <a:pt x="199" y="116"/>
                  </a:cubicBezTo>
                  <a:cubicBezTo>
                    <a:pt x="199" y="15"/>
                    <a:pt x="199" y="15"/>
                    <a:pt x="199" y="15"/>
                  </a:cubicBezTo>
                  <a:cubicBezTo>
                    <a:pt x="199" y="7"/>
                    <a:pt x="192" y="0"/>
                    <a:pt x="183" y="0"/>
                  </a:cubicBezTo>
                  <a:cubicBezTo>
                    <a:pt x="16" y="0"/>
                    <a:pt x="16" y="0"/>
                    <a:pt x="16" y="0"/>
                  </a:cubicBezTo>
                  <a:cubicBezTo>
                    <a:pt x="7" y="0"/>
                    <a:pt x="0" y="7"/>
                    <a:pt x="0" y="15"/>
                  </a:cubicBezTo>
                  <a:cubicBezTo>
                    <a:pt x="0" y="137"/>
                    <a:pt x="0" y="137"/>
                    <a:pt x="0" y="137"/>
                  </a:cubicBezTo>
                  <a:cubicBezTo>
                    <a:pt x="0" y="146"/>
                    <a:pt x="7" y="153"/>
                    <a:pt x="16" y="153"/>
                  </a:cubicBezTo>
                  <a:cubicBezTo>
                    <a:pt x="111" y="153"/>
                    <a:pt x="111" y="153"/>
                    <a:pt x="111" y="153"/>
                  </a:cubicBezTo>
                  <a:cubicBezTo>
                    <a:pt x="103" y="148"/>
                    <a:pt x="101" y="140"/>
                    <a:pt x="102" y="134"/>
                  </a:cubicBezTo>
                  <a:close/>
                  <a:moveTo>
                    <a:pt x="183" y="104"/>
                  </a:moveTo>
                  <a:cubicBezTo>
                    <a:pt x="193" y="118"/>
                    <a:pt x="191" y="125"/>
                    <a:pt x="200" y="141"/>
                  </a:cubicBezTo>
                  <a:cubicBezTo>
                    <a:pt x="187" y="150"/>
                    <a:pt x="175" y="158"/>
                    <a:pt x="162" y="168"/>
                  </a:cubicBezTo>
                  <a:cubicBezTo>
                    <a:pt x="142" y="153"/>
                    <a:pt x="125" y="148"/>
                    <a:pt x="119" y="146"/>
                  </a:cubicBezTo>
                  <a:cubicBezTo>
                    <a:pt x="114" y="144"/>
                    <a:pt x="110" y="141"/>
                    <a:pt x="111" y="136"/>
                  </a:cubicBezTo>
                  <a:cubicBezTo>
                    <a:pt x="113" y="132"/>
                    <a:pt x="117" y="131"/>
                    <a:pt x="121" y="131"/>
                  </a:cubicBezTo>
                  <a:cubicBezTo>
                    <a:pt x="127" y="131"/>
                    <a:pt x="131" y="133"/>
                    <a:pt x="131" y="133"/>
                  </a:cubicBezTo>
                  <a:cubicBezTo>
                    <a:pt x="103" y="94"/>
                    <a:pt x="103" y="94"/>
                    <a:pt x="103" y="94"/>
                  </a:cubicBezTo>
                  <a:cubicBezTo>
                    <a:pt x="100" y="91"/>
                    <a:pt x="101" y="86"/>
                    <a:pt x="104" y="84"/>
                  </a:cubicBezTo>
                  <a:cubicBezTo>
                    <a:pt x="108" y="82"/>
                    <a:pt x="112" y="82"/>
                    <a:pt x="115" y="86"/>
                  </a:cubicBezTo>
                  <a:cubicBezTo>
                    <a:pt x="135" y="112"/>
                    <a:pt x="135" y="112"/>
                    <a:pt x="135" y="112"/>
                  </a:cubicBezTo>
                  <a:cubicBezTo>
                    <a:pt x="135" y="114"/>
                    <a:pt x="137" y="114"/>
                    <a:pt x="138" y="113"/>
                  </a:cubicBezTo>
                  <a:cubicBezTo>
                    <a:pt x="139" y="112"/>
                    <a:pt x="140" y="111"/>
                    <a:pt x="139" y="109"/>
                  </a:cubicBezTo>
                  <a:cubicBezTo>
                    <a:pt x="135" y="103"/>
                    <a:pt x="135" y="103"/>
                    <a:pt x="135" y="103"/>
                  </a:cubicBezTo>
                  <a:cubicBezTo>
                    <a:pt x="137" y="103"/>
                    <a:pt x="139" y="102"/>
                    <a:pt x="142" y="102"/>
                  </a:cubicBezTo>
                  <a:cubicBezTo>
                    <a:pt x="143" y="101"/>
                    <a:pt x="145" y="102"/>
                    <a:pt x="146" y="103"/>
                  </a:cubicBezTo>
                  <a:cubicBezTo>
                    <a:pt x="150" y="108"/>
                    <a:pt x="150" y="108"/>
                    <a:pt x="150" y="108"/>
                  </a:cubicBezTo>
                  <a:cubicBezTo>
                    <a:pt x="151" y="110"/>
                    <a:pt x="152" y="110"/>
                    <a:pt x="154" y="109"/>
                  </a:cubicBezTo>
                  <a:cubicBezTo>
                    <a:pt x="155" y="108"/>
                    <a:pt x="155" y="106"/>
                    <a:pt x="154" y="105"/>
                  </a:cubicBezTo>
                  <a:cubicBezTo>
                    <a:pt x="150" y="99"/>
                    <a:pt x="150" y="99"/>
                    <a:pt x="150" y="99"/>
                  </a:cubicBezTo>
                  <a:cubicBezTo>
                    <a:pt x="152" y="99"/>
                    <a:pt x="155" y="98"/>
                    <a:pt x="157" y="98"/>
                  </a:cubicBezTo>
                  <a:cubicBezTo>
                    <a:pt x="159" y="98"/>
                    <a:pt x="161" y="98"/>
                    <a:pt x="162" y="100"/>
                  </a:cubicBezTo>
                  <a:cubicBezTo>
                    <a:pt x="165" y="104"/>
                    <a:pt x="165" y="104"/>
                    <a:pt x="165" y="104"/>
                  </a:cubicBezTo>
                  <a:cubicBezTo>
                    <a:pt x="166" y="105"/>
                    <a:pt x="167" y="105"/>
                    <a:pt x="169" y="105"/>
                  </a:cubicBezTo>
                  <a:cubicBezTo>
                    <a:pt x="170" y="104"/>
                    <a:pt x="170" y="102"/>
                    <a:pt x="169" y="101"/>
                  </a:cubicBezTo>
                  <a:cubicBezTo>
                    <a:pt x="166" y="96"/>
                    <a:pt x="166" y="96"/>
                    <a:pt x="166" y="96"/>
                  </a:cubicBezTo>
                  <a:cubicBezTo>
                    <a:pt x="166" y="96"/>
                    <a:pt x="167" y="96"/>
                    <a:pt x="168" y="96"/>
                  </a:cubicBezTo>
                  <a:cubicBezTo>
                    <a:pt x="175" y="95"/>
                    <a:pt x="179" y="98"/>
                    <a:pt x="183" y="104"/>
                  </a:cubicBezTo>
                  <a:cubicBezTo>
                    <a:pt x="193" y="118"/>
                    <a:pt x="179" y="98"/>
                    <a:pt x="183" y="104"/>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66" name="Google Shape;566;p33"/>
          <p:cNvSpPr/>
          <p:nvPr/>
        </p:nvSpPr>
        <p:spPr>
          <a:xfrm>
            <a:off x="8595383" y="1544019"/>
            <a:ext cx="201312" cy="186255"/>
          </a:xfrm>
          <a:custGeom>
            <a:rect b="b" l="l" r="r" t="t"/>
            <a:pathLst>
              <a:path extrusionOk="0" h="168" w="200">
                <a:moveTo>
                  <a:pt x="102" y="134"/>
                </a:moveTo>
                <a:cubicBezTo>
                  <a:pt x="102" y="134"/>
                  <a:pt x="102" y="133"/>
                  <a:pt x="102" y="133"/>
                </a:cubicBezTo>
                <a:cubicBezTo>
                  <a:pt x="22" y="133"/>
                  <a:pt x="22" y="133"/>
                  <a:pt x="22" y="133"/>
                </a:cubicBezTo>
                <a:cubicBezTo>
                  <a:pt x="22" y="19"/>
                  <a:pt x="22" y="19"/>
                  <a:pt x="22" y="19"/>
                </a:cubicBezTo>
                <a:cubicBezTo>
                  <a:pt x="177" y="19"/>
                  <a:pt x="177" y="19"/>
                  <a:pt x="177" y="19"/>
                </a:cubicBezTo>
                <a:cubicBezTo>
                  <a:pt x="177" y="88"/>
                  <a:pt x="177" y="88"/>
                  <a:pt x="177" y="88"/>
                </a:cubicBezTo>
                <a:cubicBezTo>
                  <a:pt x="188" y="92"/>
                  <a:pt x="195" y="106"/>
                  <a:pt x="199" y="116"/>
                </a:cubicBezTo>
                <a:cubicBezTo>
                  <a:pt x="199" y="15"/>
                  <a:pt x="199" y="15"/>
                  <a:pt x="199" y="15"/>
                </a:cubicBezTo>
                <a:cubicBezTo>
                  <a:pt x="199" y="7"/>
                  <a:pt x="192" y="0"/>
                  <a:pt x="183" y="0"/>
                </a:cubicBezTo>
                <a:cubicBezTo>
                  <a:pt x="16" y="0"/>
                  <a:pt x="16" y="0"/>
                  <a:pt x="16" y="0"/>
                </a:cubicBezTo>
                <a:cubicBezTo>
                  <a:pt x="7" y="0"/>
                  <a:pt x="0" y="7"/>
                  <a:pt x="0" y="15"/>
                </a:cubicBezTo>
                <a:cubicBezTo>
                  <a:pt x="0" y="137"/>
                  <a:pt x="0" y="137"/>
                  <a:pt x="0" y="137"/>
                </a:cubicBezTo>
                <a:cubicBezTo>
                  <a:pt x="0" y="146"/>
                  <a:pt x="7" y="153"/>
                  <a:pt x="16" y="153"/>
                </a:cubicBezTo>
                <a:cubicBezTo>
                  <a:pt x="111" y="153"/>
                  <a:pt x="111" y="153"/>
                  <a:pt x="111" y="153"/>
                </a:cubicBezTo>
                <a:cubicBezTo>
                  <a:pt x="103" y="148"/>
                  <a:pt x="101" y="140"/>
                  <a:pt x="102" y="134"/>
                </a:cubicBezTo>
                <a:close/>
                <a:moveTo>
                  <a:pt x="183" y="104"/>
                </a:moveTo>
                <a:cubicBezTo>
                  <a:pt x="193" y="118"/>
                  <a:pt x="191" y="125"/>
                  <a:pt x="200" y="141"/>
                </a:cubicBezTo>
                <a:cubicBezTo>
                  <a:pt x="187" y="150"/>
                  <a:pt x="175" y="158"/>
                  <a:pt x="162" y="168"/>
                </a:cubicBezTo>
                <a:cubicBezTo>
                  <a:pt x="142" y="153"/>
                  <a:pt x="125" y="148"/>
                  <a:pt x="119" y="146"/>
                </a:cubicBezTo>
                <a:cubicBezTo>
                  <a:pt x="114" y="144"/>
                  <a:pt x="110" y="141"/>
                  <a:pt x="111" y="136"/>
                </a:cubicBezTo>
                <a:cubicBezTo>
                  <a:pt x="113" y="132"/>
                  <a:pt x="117" y="131"/>
                  <a:pt x="121" y="131"/>
                </a:cubicBezTo>
                <a:cubicBezTo>
                  <a:pt x="127" y="131"/>
                  <a:pt x="131" y="133"/>
                  <a:pt x="131" y="133"/>
                </a:cubicBezTo>
                <a:cubicBezTo>
                  <a:pt x="103" y="94"/>
                  <a:pt x="103" y="94"/>
                  <a:pt x="103" y="94"/>
                </a:cubicBezTo>
                <a:cubicBezTo>
                  <a:pt x="100" y="91"/>
                  <a:pt x="101" y="86"/>
                  <a:pt x="104" y="84"/>
                </a:cubicBezTo>
                <a:cubicBezTo>
                  <a:pt x="108" y="82"/>
                  <a:pt x="112" y="82"/>
                  <a:pt x="115" y="86"/>
                </a:cubicBezTo>
                <a:cubicBezTo>
                  <a:pt x="135" y="112"/>
                  <a:pt x="135" y="112"/>
                  <a:pt x="135" y="112"/>
                </a:cubicBezTo>
                <a:cubicBezTo>
                  <a:pt x="135" y="114"/>
                  <a:pt x="137" y="114"/>
                  <a:pt x="138" y="113"/>
                </a:cubicBezTo>
                <a:cubicBezTo>
                  <a:pt x="139" y="112"/>
                  <a:pt x="140" y="111"/>
                  <a:pt x="139" y="109"/>
                </a:cubicBezTo>
                <a:cubicBezTo>
                  <a:pt x="135" y="103"/>
                  <a:pt x="135" y="103"/>
                  <a:pt x="135" y="103"/>
                </a:cubicBezTo>
                <a:cubicBezTo>
                  <a:pt x="137" y="103"/>
                  <a:pt x="139" y="102"/>
                  <a:pt x="142" y="102"/>
                </a:cubicBezTo>
                <a:cubicBezTo>
                  <a:pt x="143" y="101"/>
                  <a:pt x="145" y="102"/>
                  <a:pt x="146" y="103"/>
                </a:cubicBezTo>
                <a:cubicBezTo>
                  <a:pt x="150" y="108"/>
                  <a:pt x="150" y="108"/>
                  <a:pt x="150" y="108"/>
                </a:cubicBezTo>
                <a:cubicBezTo>
                  <a:pt x="151" y="110"/>
                  <a:pt x="152" y="110"/>
                  <a:pt x="154" y="109"/>
                </a:cubicBezTo>
                <a:cubicBezTo>
                  <a:pt x="155" y="108"/>
                  <a:pt x="155" y="106"/>
                  <a:pt x="154" y="105"/>
                </a:cubicBezTo>
                <a:cubicBezTo>
                  <a:pt x="150" y="99"/>
                  <a:pt x="150" y="99"/>
                  <a:pt x="150" y="99"/>
                </a:cubicBezTo>
                <a:cubicBezTo>
                  <a:pt x="152" y="99"/>
                  <a:pt x="155" y="98"/>
                  <a:pt x="157" y="98"/>
                </a:cubicBezTo>
                <a:cubicBezTo>
                  <a:pt x="159" y="98"/>
                  <a:pt x="161" y="98"/>
                  <a:pt x="162" y="100"/>
                </a:cubicBezTo>
                <a:cubicBezTo>
                  <a:pt x="165" y="104"/>
                  <a:pt x="165" y="104"/>
                  <a:pt x="165" y="104"/>
                </a:cubicBezTo>
                <a:cubicBezTo>
                  <a:pt x="166" y="105"/>
                  <a:pt x="167" y="105"/>
                  <a:pt x="169" y="105"/>
                </a:cubicBezTo>
                <a:cubicBezTo>
                  <a:pt x="170" y="104"/>
                  <a:pt x="170" y="102"/>
                  <a:pt x="169" y="101"/>
                </a:cubicBezTo>
                <a:cubicBezTo>
                  <a:pt x="166" y="96"/>
                  <a:pt x="166" y="96"/>
                  <a:pt x="166" y="96"/>
                </a:cubicBezTo>
                <a:cubicBezTo>
                  <a:pt x="166" y="96"/>
                  <a:pt x="167" y="96"/>
                  <a:pt x="168" y="96"/>
                </a:cubicBezTo>
                <a:cubicBezTo>
                  <a:pt x="175" y="95"/>
                  <a:pt x="179" y="98"/>
                  <a:pt x="183" y="104"/>
                </a:cubicBezTo>
                <a:cubicBezTo>
                  <a:pt x="193" y="118"/>
                  <a:pt x="179" y="98"/>
                  <a:pt x="183" y="104"/>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67" name="Google Shape;567;p33"/>
          <p:cNvGrpSpPr/>
          <p:nvPr/>
        </p:nvGrpSpPr>
        <p:grpSpPr>
          <a:xfrm>
            <a:off x="4460709" y="1515500"/>
            <a:ext cx="258483" cy="276361"/>
            <a:chOff x="4460709" y="1515500"/>
            <a:chExt cx="258483" cy="276361"/>
          </a:xfrm>
        </p:grpSpPr>
        <p:sp>
          <p:nvSpPr>
            <p:cNvPr id="568" name="Google Shape;568;p33"/>
            <p:cNvSpPr/>
            <p:nvPr/>
          </p:nvSpPr>
          <p:spPr>
            <a:xfrm>
              <a:off x="4509497" y="1693680"/>
              <a:ext cx="166059" cy="98181"/>
            </a:xfrm>
            <a:custGeom>
              <a:rect b="b" l="l" r="r" t="t"/>
              <a:pathLst>
                <a:path extrusionOk="0" h="137" w="232">
                  <a:moveTo>
                    <a:pt x="232" y="6"/>
                  </a:moveTo>
                  <a:cubicBezTo>
                    <a:pt x="133" y="0"/>
                    <a:pt x="133" y="0"/>
                    <a:pt x="133" y="0"/>
                  </a:cubicBezTo>
                  <a:cubicBezTo>
                    <a:pt x="145" y="21"/>
                    <a:pt x="145" y="21"/>
                    <a:pt x="145" y="21"/>
                  </a:cubicBezTo>
                  <a:cubicBezTo>
                    <a:pt x="68" y="67"/>
                    <a:pt x="0" y="4"/>
                    <a:pt x="0" y="4"/>
                  </a:cubicBezTo>
                  <a:cubicBezTo>
                    <a:pt x="61" y="137"/>
                    <a:pt x="169" y="71"/>
                    <a:pt x="169" y="71"/>
                  </a:cubicBezTo>
                  <a:cubicBezTo>
                    <a:pt x="177" y="89"/>
                    <a:pt x="177" y="89"/>
                    <a:pt x="177" y="89"/>
                  </a:cubicBezTo>
                  <a:lnTo>
                    <a:pt x="232" y="6"/>
                  </a:ln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9" name="Google Shape;569;p33"/>
            <p:cNvSpPr/>
            <p:nvPr/>
          </p:nvSpPr>
          <p:spPr>
            <a:xfrm>
              <a:off x="4509497" y="1515500"/>
              <a:ext cx="166665" cy="99999"/>
            </a:xfrm>
            <a:custGeom>
              <a:rect b="b" l="l" r="r" t="t"/>
              <a:pathLst>
                <a:path extrusionOk="0" h="140" w="233">
                  <a:moveTo>
                    <a:pt x="233" y="131"/>
                  </a:moveTo>
                  <a:cubicBezTo>
                    <a:pt x="233" y="131"/>
                    <a:pt x="163" y="70"/>
                    <a:pt x="87" y="119"/>
                  </a:cubicBezTo>
                  <a:cubicBezTo>
                    <a:pt x="100" y="140"/>
                    <a:pt x="100" y="140"/>
                    <a:pt x="100" y="140"/>
                  </a:cubicBezTo>
                  <a:cubicBezTo>
                    <a:pt x="0" y="137"/>
                    <a:pt x="0" y="137"/>
                    <a:pt x="0" y="137"/>
                  </a:cubicBezTo>
                  <a:cubicBezTo>
                    <a:pt x="53" y="52"/>
                    <a:pt x="53" y="52"/>
                    <a:pt x="53" y="52"/>
                  </a:cubicBezTo>
                  <a:cubicBezTo>
                    <a:pt x="62" y="70"/>
                    <a:pt x="62" y="70"/>
                    <a:pt x="62" y="70"/>
                  </a:cubicBezTo>
                  <a:cubicBezTo>
                    <a:pt x="62" y="70"/>
                    <a:pt x="168" y="0"/>
                    <a:pt x="233" y="131"/>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0" name="Google Shape;570;p33"/>
            <p:cNvSpPr/>
            <p:nvPr/>
          </p:nvSpPr>
          <p:spPr>
            <a:xfrm>
              <a:off x="4509497" y="1659438"/>
              <a:ext cx="6364" cy="9091"/>
            </a:xfrm>
            <a:custGeom>
              <a:rect b="b" l="l" r="r" t="t"/>
              <a:pathLst>
                <a:path extrusionOk="0" h="13" w="9">
                  <a:moveTo>
                    <a:pt x="0" y="0"/>
                  </a:moveTo>
                  <a:cubicBezTo>
                    <a:pt x="0" y="13"/>
                    <a:pt x="0" y="13"/>
                    <a:pt x="0" y="13"/>
                  </a:cubicBezTo>
                  <a:cubicBezTo>
                    <a:pt x="5" y="13"/>
                    <a:pt x="9" y="11"/>
                    <a:pt x="9" y="7"/>
                  </a:cubicBezTo>
                  <a:cubicBezTo>
                    <a:pt x="9" y="3"/>
                    <a:pt x="6" y="2"/>
                    <a:pt x="0" y="0"/>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1" name="Google Shape;571;p33"/>
            <p:cNvSpPr/>
            <p:nvPr/>
          </p:nvSpPr>
          <p:spPr>
            <a:xfrm>
              <a:off x="4500709" y="1636408"/>
              <a:ext cx="5152" cy="7879"/>
            </a:xfrm>
            <a:custGeom>
              <a:rect b="b" l="l" r="r" t="t"/>
              <a:pathLst>
                <a:path extrusionOk="0" h="11" w="7">
                  <a:moveTo>
                    <a:pt x="0" y="5"/>
                  </a:moveTo>
                  <a:cubicBezTo>
                    <a:pt x="0" y="8"/>
                    <a:pt x="2" y="10"/>
                    <a:pt x="7" y="11"/>
                  </a:cubicBezTo>
                  <a:cubicBezTo>
                    <a:pt x="7" y="0"/>
                    <a:pt x="7" y="0"/>
                    <a:pt x="7" y="0"/>
                  </a:cubicBezTo>
                  <a:cubicBezTo>
                    <a:pt x="3" y="0"/>
                    <a:pt x="0" y="1"/>
                    <a:pt x="0" y="5"/>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2" name="Google Shape;572;p33"/>
            <p:cNvSpPr/>
            <p:nvPr/>
          </p:nvSpPr>
          <p:spPr>
            <a:xfrm>
              <a:off x="4460709" y="1607014"/>
              <a:ext cx="94545" cy="93938"/>
            </a:xfrm>
            <a:custGeom>
              <a:rect b="b" l="l" r="r" t="t"/>
              <a:pathLst>
                <a:path extrusionOk="0" h="131" w="132">
                  <a:moveTo>
                    <a:pt x="106" y="14"/>
                  </a:moveTo>
                  <a:cubicBezTo>
                    <a:pt x="66" y="12"/>
                    <a:pt x="66" y="12"/>
                    <a:pt x="66" y="12"/>
                  </a:cubicBezTo>
                  <a:cubicBezTo>
                    <a:pt x="65" y="12"/>
                    <a:pt x="64" y="12"/>
                    <a:pt x="64" y="11"/>
                  </a:cubicBezTo>
                  <a:cubicBezTo>
                    <a:pt x="63" y="10"/>
                    <a:pt x="64" y="9"/>
                    <a:pt x="64" y="8"/>
                  </a:cubicBezTo>
                  <a:cubicBezTo>
                    <a:pt x="69" y="0"/>
                    <a:pt x="69" y="0"/>
                    <a:pt x="69" y="0"/>
                  </a:cubicBezTo>
                  <a:cubicBezTo>
                    <a:pt x="68" y="0"/>
                    <a:pt x="67" y="0"/>
                    <a:pt x="66" y="0"/>
                  </a:cubicBezTo>
                  <a:cubicBezTo>
                    <a:pt x="30" y="0"/>
                    <a:pt x="0" y="29"/>
                    <a:pt x="0" y="66"/>
                  </a:cubicBezTo>
                  <a:cubicBezTo>
                    <a:pt x="0" y="102"/>
                    <a:pt x="30" y="131"/>
                    <a:pt x="66" y="131"/>
                  </a:cubicBezTo>
                  <a:cubicBezTo>
                    <a:pt x="67" y="131"/>
                    <a:pt x="67" y="131"/>
                    <a:pt x="68" y="131"/>
                  </a:cubicBezTo>
                  <a:cubicBezTo>
                    <a:pt x="67" y="129"/>
                    <a:pt x="65" y="126"/>
                    <a:pt x="64" y="123"/>
                  </a:cubicBezTo>
                  <a:cubicBezTo>
                    <a:pt x="63" y="121"/>
                    <a:pt x="64" y="120"/>
                    <a:pt x="65" y="119"/>
                  </a:cubicBezTo>
                  <a:cubicBezTo>
                    <a:pt x="66" y="119"/>
                    <a:pt x="67" y="119"/>
                    <a:pt x="68" y="120"/>
                  </a:cubicBezTo>
                  <a:cubicBezTo>
                    <a:pt x="68" y="120"/>
                    <a:pt x="73" y="124"/>
                    <a:pt x="81" y="130"/>
                  </a:cubicBezTo>
                  <a:cubicBezTo>
                    <a:pt x="110" y="123"/>
                    <a:pt x="132" y="97"/>
                    <a:pt x="132" y="66"/>
                  </a:cubicBezTo>
                  <a:cubicBezTo>
                    <a:pt x="132" y="44"/>
                    <a:pt x="122" y="26"/>
                    <a:pt x="106" y="14"/>
                  </a:cubicBezTo>
                  <a:close/>
                  <a:moveTo>
                    <a:pt x="69" y="103"/>
                  </a:moveTo>
                  <a:cubicBezTo>
                    <a:pt x="69" y="114"/>
                    <a:pt x="69" y="114"/>
                    <a:pt x="69" y="114"/>
                  </a:cubicBezTo>
                  <a:cubicBezTo>
                    <a:pt x="64" y="114"/>
                    <a:pt x="64" y="114"/>
                    <a:pt x="64" y="114"/>
                  </a:cubicBezTo>
                  <a:cubicBezTo>
                    <a:pt x="64" y="103"/>
                    <a:pt x="64" y="103"/>
                    <a:pt x="64" y="103"/>
                  </a:cubicBezTo>
                  <a:cubicBezTo>
                    <a:pt x="42" y="103"/>
                    <a:pt x="34" y="91"/>
                    <a:pt x="33" y="77"/>
                  </a:cubicBezTo>
                  <a:cubicBezTo>
                    <a:pt x="55" y="77"/>
                    <a:pt x="55" y="77"/>
                    <a:pt x="55" y="77"/>
                  </a:cubicBezTo>
                  <a:cubicBezTo>
                    <a:pt x="55" y="81"/>
                    <a:pt x="56" y="86"/>
                    <a:pt x="64" y="87"/>
                  </a:cubicBezTo>
                  <a:cubicBezTo>
                    <a:pt x="64" y="72"/>
                    <a:pt x="64" y="72"/>
                    <a:pt x="64" y="72"/>
                  </a:cubicBezTo>
                  <a:cubicBezTo>
                    <a:pt x="61" y="72"/>
                    <a:pt x="58" y="71"/>
                    <a:pt x="55" y="70"/>
                  </a:cubicBezTo>
                  <a:cubicBezTo>
                    <a:pt x="44" y="66"/>
                    <a:pt x="36" y="62"/>
                    <a:pt x="36" y="50"/>
                  </a:cubicBezTo>
                  <a:cubicBezTo>
                    <a:pt x="36" y="33"/>
                    <a:pt x="51" y="26"/>
                    <a:pt x="64" y="26"/>
                  </a:cubicBezTo>
                  <a:cubicBezTo>
                    <a:pt x="64" y="18"/>
                    <a:pt x="64" y="18"/>
                    <a:pt x="64" y="18"/>
                  </a:cubicBezTo>
                  <a:cubicBezTo>
                    <a:pt x="69" y="18"/>
                    <a:pt x="69" y="18"/>
                    <a:pt x="69" y="18"/>
                  </a:cubicBezTo>
                  <a:cubicBezTo>
                    <a:pt x="69" y="26"/>
                    <a:pt x="69" y="26"/>
                    <a:pt x="69" y="26"/>
                  </a:cubicBezTo>
                  <a:cubicBezTo>
                    <a:pt x="84" y="26"/>
                    <a:pt x="97" y="33"/>
                    <a:pt x="97" y="50"/>
                  </a:cubicBezTo>
                  <a:cubicBezTo>
                    <a:pt x="77" y="50"/>
                    <a:pt x="77" y="50"/>
                    <a:pt x="77" y="50"/>
                  </a:cubicBezTo>
                  <a:cubicBezTo>
                    <a:pt x="76" y="45"/>
                    <a:pt x="75" y="43"/>
                    <a:pt x="69" y="42"/>
                  </a:cubicBezTo>
                  <a:cubicBezTo>
                    <a:pt x="69" y="54"/>
                    <a:pt x="69" y="54"/>
                    <a:pt x="69" y="54"/>
                  </a:cubicBezTo>
                  <a:cubicBezTo>
                    <a:pt x="96" y="60"/>
                    <a:pt x="99" y="68"/>
                    <a:pt x="99" y="79"/>
                  </a:cubicBezTo>
                  <a:cubicBezTo>
                    <a:pt x="99" y="91"/>
                    <a:pt x="91" y="103"/>
                    <a:pt x="69" y="103"/>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3" name="Google Shape;573;p33"/>
            <p:cNvSpPr/>
            <p:nvPr/>
          </p:nvSpPr>
          <p:spPr>
            <a:xfrm>
              <a:off x="4673435" y="1660044"/>
              <a:ext cx="5455" cy="10000"/>
            </a:xfrm>
            <a:custGeom>
              <a:rect b="b" l="l" r="r" t="t"/>
              <a:pathLst>
                <a:path extrusionOk="0" h="14" w="8">
                  <a:moveTo>
                    <a:pt x="0" y="0"/>
                  </a:moveTo>
                  <a:cubicBezTo>
                    <a:pt x="0" y="14"/>
                    <a:pt x="0" y="14"/>
                    <a:pt x="0" y="14"/>
                  </a:cubicBezTo>
                  <a:cubicBezTo>
                    <a:pt x="5" y="13"/>
                    <a:pt x="8" y="11"/>
                    <a:pt x="8" y="7"/>
                  </a:cubicBezTo>
                  <a:cubicBezTo>
                    <a:pt x="8" y="4"/>
                    <a:pt x="5" y="2"/>
                    <a:pt x="0" y="0"/>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4" name="Google Shape;574;p33"/>
            <p:cNvSpPr/>
            <p:nvPr/>
          </p:nvSpPr>
          <p:spPr>
            <a:xfrm>
              <a:off x="4664041" y="1637923"/>
              <a:ext cx="4848" cy="6970"/>
            </a:xfrm>
            <a:custGeom>
              <a:rect b="b" l="l" r="r" t="t"/>
              <a:pathLst>
                <a:path extrusionOk="0" h="10" w="7">
                  <a:moveTo>
                    <a:pt x="0" y="5"/>
                  </a:moveTo>
                  <a:cubicBezTo>
                    <a:pt x="0" y="7"/>
                    <a:pt x="3" y="9"/>
                    <a:pt x="7" y="10"/>
                  </a:cubicBezTo>
                  <a:cubicBezTo>
                    <a:pt x="7" y="0"/>
                    <a:pt x="7" y="0"/>
                    <a:pt x="7" y="0"/>
                  </a:cubicBezTo>
                  <a:cubicBezTo>
                    <a:pt x="4" y="0"/>
                    <a:pt x="0" y="0"/>
                    <a:pt x="0" y="5"/>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5" name="Google Shape;575;p33"/>
            <p:cNvSpPr/>
            <p:nvPr/>
          </p:nvSpPr>
          <p:spPr>
            <a:xfrm>
              <a:off x="4624647" y="1607014"/>
              <a:ext cx="94545" cy="93938"/>
            </a:xfrm>
            <a:custGeom>
              <a:rect b="b" l="l" r="r" t="t"/>
              <a:pathLst>
                <a:path extrusionOk="0" h="131" w="132">
                  <a:moveTo>
                    <a:pt x="74" y="0"/>
                  </a:moveTo>
                  <a:cubicBezTo>
                    <a:pt x="74" y="1"/>
                    <a:pt x="75" y="2"/>
                    <a:pt x="75" y="3"/>
                  </a:cubicBezTo>
                  <a:cubicBezTo>
                    <a:pt x="76" y="4"/>
                    <a:pt x="75" y="5"/>
                    <a:pt x="74" y="6"/>
                  </a:cubicBezTo>
                  <a:cubicBezTo>
                    <a:pt x="73" y="7"/>
                    <a:pt x="72" y="7"/>
                    <a:pt x="71" y="6"/>
                  </a:cubicBezTo>
                  <a:cubicBezTo>
                    <a:pt x="71" y="6"/>
                    <a:pt x="68" y="3"/>
                    <a:pt x="63" y="0"/>
                  </a:cubicBezTo>
                  <a:cubicBezTo>
                    <a:pt x="28" y="1"/>
                    <a:pt x="0" y="30"/>
                    <a:pt x="0" y="66"/>
                  </a:cubicBezTo>
                  <a:cubicBezTo>
                    <a:pt x="0" y="88"/>
                    <a:pt x="11" y="108"/>
                    <a:pt x="29" y="120"/>
                  </a:cubicBezTo>
                  <a:cubicBezTo>
                    <a:pt x="73" y="123"/>
                    <a:pt x="73" y="123"/>
                    <a:pt x="73" y="123"/>
                  </a:cubicBezTo>
                  <a:cubicBezTo>
                    <a:pt x="74" y="123"/>
                    <a:pt x="75" y="124"/>
                    <a:pt x="75" y="125"/>
                  </a:cubicBezTo>
                  <a:cubicBezTo>
                    <a:pt x="76" y="126"/>
                    <a:pt x="75" y="127"/>
                    <a:pt x="75" y="127"/>
                  </a:cubicBezTo>
                  <a:cubicBezTo>
                    <a:pt x="72" y="131"/>
                    <a:pt x="72" y="131"/>
                    <a:pt x="72" y="131"/>
                  </a:cubicBezTo>
                  <a:cubicBezTo>
                    <a:pt x="106" y="128"/>
                    <a:pt x="132" y="100"/>
                    <a:pt x="132" y="66"/>
                  </a:cubicBezTo>
                  <a:cubicBezTo>
                    <a:pt x="132" y="32"/>
                    <a:pt x="106" y="4"/>
                    <a:pt x="74" y="0"/>
                  </a:cubicBezTo>
                  <a:close/>
                  <a:moveTo>
                    <a:pt x="69" y="103"/>
                  </a:moveTo>
                  <a:cubicBezTo>
                    <a:pt x="69" y="114"/>
                    <a:pt x="69" y="114"/>
                    <a:pt x="69" y="114"/>
                  </a:cubicBezTo>
                  <a:cubicBezTo>
                    <a:pt x="63" y="114"/>
                    <a:pt x="63" y="114"/>
                    <a:pt x="63" y="114"/>
                  </a:cubicBezTo>
                  <a:cubicBezTo>
                    <a:pt x="63" y="103"/>
                    <a:pt x="63" y="103"/>
                    <a:pt x="63" y="103"/>
                  </a:cubicBezTo>
                  <a:cubicBezTo>
                    <a:pt x="42" y="103"/>
                    <a:pt x="33" y="91"/>
                    <a:pt x="33" y="77"/>
                  </a:cubicBezTo>
                  <a:cubicBezTo>
                    <a:pt x="55" y="77"/>
                    <a:pt x="55" y="77"/>
                    <a:pt x="55" y="77"/>
                  </a:cubicBezTo>
                  <a:cubicBezTo>
                    <a:pt x="55" y="81"/>
                    <a:pt x="55" y="86"/>
                    <a:pt x="63" y="87"/>
                  </a:cubicBezTo>
                  <a:cubicBezTo>
                    <a:pt x="63" y="72"/>
                    <a:pt x="63" y="72"/>
                    <a:pt x="63" y="72"/>
                  </a:cubicBezTo>
                  <a:cubicBezTo>
                    <a:pt x="61" y="72"/>
                    <a:pt x="58" y="71"/>
                    <a:pt x="54" y="70"/>
                  </a:cubicBezTo>
                  <a:cubicBezTo>
                    <a:pt x="43" y="66"/>
                    <a:pt x="35" y="62"/>
                    <a:pt x="35" y="50"/>
                  </a:cubicBezTo>
                  <a:cubicBezTo>
                    <a:pt x="35" y="33"/>
                    <a:pt x="50" y="26"/>
                    <a:pt x="63" y="26"/>
                  </a:cubicBezTo>
                  <a:cubicBezTo>
                    <a:pt x="63" y="18"/>
                    <a:pt x="63" y="18"/>
                    <a:pt x="63" y="18"/>
                  </a:cubicBezTo>
                  <a:cubicBezTo>
                    <a:pt x="69" y="18"/>
                    <a:pt x="69" y="18"/>
                    <a:pt x="69" y="18"/>
                  </a:cubicBezTo>
                  <a:cubicBezTo>
                    <a:pt x="69" y="26"/>
                    <a:pt x="69" y="26"/>
                    <a:pt x="69" y="26"/>
                  </a:cubicBezTo>
                  <a:cubicBezTo>
                    <a:pt x="83" y="26"/>
                    <a:pt x="96" y="33"/>
                    <a:pt x="96" y="50"/>
                  </a:cubicBezTo>
                  <a:cubicBezTo>
                    <a:pt x="76" y="50"/>
                    <a:pt x="76" y="50"/>
                    <a:pt x="76" y="50"/>
                  </a:cubicBezTo>
                  <a:cubicBezTo>
                    <a:pt x="76" y="45"/>
                    <a:pt x="74" y="43"/>
                    <a:pt x="69" y="42"/>
                  </a:cubicBezTo>
                  <a:cubicBezTo>
                    <a:pt x="69" y="54"/>
                    <a:pt x="69" y="54"/>
                    <a:pt x="69" y="54"/>
                  </a:cubicBezTo>
                  <a:cubicBezTo>
                    <a:pt x="96" y="60"/>
                    <a:pt x="99" y="68"/>
                    <a:pt x="99" y="79"/>
                  </a:cubicBezTo>
                  <a:cubicBezTo>
                    <a:pt x="99" y="91"/>
                    <a:pt x="91" y="103"/>
                    <a:pt x="69" y="103"/>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76" name="Google Shape;576;p33"/>
          <p:cNvGrpSpPr/>
          <p:nvPr/>
        </p:nvGrpSpPr>
        <p:grpSpPr>
          <a:xfrm>
            <a:off x="8527612" y="3686606"/>
            <a:ext cx="258483" cy="276361"/>
            <a:chOff x="8527612" y="3686606"/>
            <a:chExt cx="258483" cy="276361"/>
          </a:xfrm>
        </p:grpSpPr>
        <p:sp>
          <p:nvSpPr>
            <p:cNvPr id="577" name="Google Shape;577;p33"/>
            <p:cNvSpPr/>
            <p:nvPr/>
          </p:nvSpPr>
          <p:spPr>
            <a:xfrm>
              <a:off x="8576400" y="3864786"/>
              <a:ext cx="166059" cy="98181"/>
            </a:xfrm>
            <a:custGeom>
              <a:rect b="b" l="l" r="r" t="t"/>
              <a:pathLst>
                <a:path extrusionOk="0" h="137" w="232">
                  <a:moveTo>
                    <a:pt x="232" y="6"/>
                  </a:moveTo>
                  <a:cubicBezTo>
                    <a:pt x="133" y="0"/>
                    <a:pt x="133" y="0"/>
                    <a:pt x="133" y="0"/>
                  </a:cubicBezTo>
                  <a:cubicBezTo>
                    <a:pt x="145" y="21"/>
                    <a:pt x="145" y="21"/>
                    <a:pt x="145" y="21"/>
                  </a:cubicBezTo>
                  <a:cubicBezTo>
                    <a:pt x="68" y="67"/>
                    <a:pt x="0" y="4"/>
                    <a:pt x="0" y="4"/>
                  </a:cubicBezTo>
                  <a:cubicBezTo>
                    <a:pt x="61" y="137"/>
                    <a:pt x="169" y="71"/>
                    <a:pt x="169" y="71"/>
                  </a:cubicBezTo>
                  <a:cubicBezTo>
                    <a:pt x="177" y="89"/>
                    <a:pt x="177" y="89"/>
                    <a:pt x="177" y="89"/>
                  </a:cubicBezTo>
                  <a:lnTo>
                    <a:pt x="232" y="6"/>
                  </a:ln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8" name="Google Shape;578;p33"/>
            <p:cNvSpPr/>
            <p:nvPr/>
          </p:nvSpPr>
          <p:spPr>
            <a:xfrm>
              <a:off x="8576400" y="3686606"/>
              <a:ext cx="166665" cy="99999"/>
            </a:xfrm>
            <a:custGeom>
              <a:rect b="b" l="l" r="r" t="t"/>
              <a:pathLst>
                <a:path extrusionOk="0" h="140" w="233">
                  <a:moveTo>
                    <a:pt x="233" y="131"/>
                  </a:moveTo>
                  <a:cubicBezTo>
                    <a:pt x="233" y="131"/>
                    <a:pt x="163" y="70"/>
                    <a:pt x="87" y="119"/>
                  </a:cubicBezTo>
                  <a:cubicBezTo>
                    <a:pt x="100" y="140"/>
                    <a:pt x="100" y="140"/>
                    <a:pt x="100" y="140"/>
                  </a:cubicBezTo>
                  <a:cubicBezTo>
                    <a:pt x="0" y="137"/>
                    <a:pt x="0" y="137"/>
                    <a:pt x="0" y="137"/>
                  </a:cubicBezTo>
                  <a:cubicBezTo>
                    <a:pt x="53" y="52"/>
                    <a:pt x="53" y="52"/>
                    <a:pt x="53" y="52"/>
                  </a:cubicBezTo>
                  <a:cubicBezTo>
                    <a:pt x="62" y="70"/>
                    <a:pt x="62" y="70"/>
                    <a:pt x="62" y="70"/>
                  </a:cubicBezTo>
                  <a:cubicBezTo>
                    <a:pt x="62" y="70"/>
                    <a:pt x="168" y="0"/>
                    <a:pt x="233" y="131"/>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9" name="Google Shape;579;p33"/>
            <p:cNvSpPr/>
            <p:nvPr/>
          </p:nvSpPr>
          <p:spPr>
            <a:xfrm>
              <a:off x="8576400" y="3830544"/>
              <a:ext cx="6364" cy="9091"/>
            </a:xfrm>
            <a:custGeom>
              <a:rect b="b" l="l" r="r" t="t"/>
              <a:pathLst>
                <a:path extrusionOk="0" h="13" w="9">
                  <a:moveTo>
                    <a:pt x="0" y="0"/>
                  </a:moveTo>
                  <a:cubicBezTo>
                    <a:pt x="0" y="13"/>
                    <a:pt x="0" y="13"/>
                    <a:pt x="0" y="13"/>
                  </a:cubicBezTo>
                  <a:cubicBezTo>
                    <a:pt x="5" y="13"/>
                    <a:pt x="9" y="11"/>
                    <a:pt x="9" y="7"/>
                  </a:cubicBezTo>
                  <a:cubicBezTo>
                    <a:pt x="9" y="3"/>
                    <a:pt x="6" y="2"/>
                    <a:pt x="0" y="0"/>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0" name="Google Shape;580;p33"/>
            <p:cNvSpPr/>
            <p:nvPr/>
          </p:nvSpPr>
          <p:spPr>
            <a:xfrm>
              <a:off x="8567612" y="3807514"/>
              <a:ext cx="5152" cy="7879"/>
            </a:xfrm>
            <a:custGeom>
              <a:rect b="b" l="l" r="r" t="t"/>
              <a:pathLst>
                <a:path extrusionOk="0" h="11" w="7">
                  <a:moveTo>
                    <a:pt x="0" y="5"/>
                  </a:moveTo>
                  <a:cubicBezTo>
                    <a:pt x="0" y="8"/>
                    <a:pt x="2" y="10"/>
                    <a:pt x="7" y="11"/>
                  </a:cubicBezTo>
                  <a:cubicBezTo>
                    <a:pt x="7" y="0"/>
                    <a:pt x="7" y="0"/>
                    <a:pt x="7" y="0"/>
                  </a:cubicBezTo>
                  <a:cubicBezTo>
                    <a:pt x="3" y="0"/>
                    <a:pt x="0" y="1"/>
                    <a:pt x="0" y="5"/>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1" name="Google Shape;581;p33"/>
            <p:cNvSpPr/>
            <p:nvPr/>
          </p:nvSpPr>
          <p:spPr>
            <a:xfrm>
              <a:off x="8527612" y="3778120"/>
              <a:ext cx="94545" cy="93938"/>
            </a:xfrm>
            <a:custGeom>
              <a:rect b="b" l="l" r="r" t="t"/>
              <a:pathLst>
                <a:path extrusionOk="0" h="131" w="132">
                  <a:moveTo>
                    <a:pt x="106" y="14"/>
                  </a:moveTo>
                  <a:cubicBezTo>
                    <a:pt x="66" y="12"/>
                    <a:pt x="66" y="12"/>
                    <a:pt x="66" y="12"/>
                  </a:cubicBezTo>
                  <a:cubicBezTo>
                    <a:pt x="65" y="12"/>
                    <a:pt x="64" y="12"/>
                    <a:pt x="64" y="11"/>
                  </a:cubicBezTo>
                  <a:cubicBezTo>
                    <a:pt x="63" y="10"/>
                    <a:pt x="64" y="9"/>
                    <a:pt x="64" y="8"/>
                  </a:cubicBezTo>
                  <a:cubicBezTo>
                    <a:pt x="69" y="0"/>
                    <a:pt x="69" y="0"/>
                    <a:pt x="69" y="0"/>
                  </a:cubicBezTo>
                  <a:cubicBezTo>
                    <a:pt x="68" y="0"/>
                    <a:pt x="67" y="0"/>
                    <a:pt x="66" y="0"/>
                  </a:cubicBezTo>
                  <a:cubicBezTo>
                    <a:pt x="30" y="0"/>
                    <a:pt x="0" y="29"/>
                    <a:pt x="0" y="66"/>
                  </a:cubicBezTo>
                  <a:cubicBezTo>
                    <a:pt x="0" y="102"/>
                    <a:pt x="30" y="131"/>
                    <a:pt x="66" y="131"/>
                  </a:cubicBezTo>
                  <a:cubicBezTo>
                    <a:pt x="67" y="131"/>
                    <a:pt x="67" y="131"/>
                    <a:pt x="68" y="131"/>
                  </a:cubicBezTo>
                  <a:cubicBezTo>
                    <a:pt x="67" y="129"/>
                    <a:pt x="65" y="126"/>
                    <a:pt x="64" y="123"/>
                  </a:cubicBezTo>
                  <a:cubicBezTo>
                    <a:pt x="63" y="121"/>
                    <a:pt x="64" y="120"/>
                    <a:pt x="65" y="119"/>
                  </a:cubicBezTo>
                  <a:cubicBezTo>
                    <a:pt x="66" y="119"/>
                    <a:pt x="67" y="119"/>
                    <a:pt x="68" y="120"/>
                  </a:cubicBezTo>
                  <a:cubicBezTo>
                    <a:pt x="68" y="120"/>
                    <a:pt x="73" y="124"/>
                    <a:pt x="81" y="130"/>
                  </a:cubicBezTo>
                  <a:cubicBezTo>
                    <a:pt x="110" y="123"/>
                    <a:pt x="132" y="97"/>
                    <a:pt x="132" y="66"/>
                  </a:cubicBezTo>
                  <a:cubicBezTo>
                    <a:pt x="132" y="44"/>
                    <a:pt x="122" y="26"/>
                    <a:pt x="106" y="14"/>
                  </a:cubicBezTo>
                  <a:close/>
                  <a:moveTo>
                    <a:pt x="69" y="103"/>
                  </a:moveTo>
                  <a:cubicBezTo>
                    <a:pt x="69" y="114"/>
                    <a:pt x="69" y="114"/>
                    <a:pt x="69" y="114"/>
                  </a:cubicBezTo>
                  <a:cubicBezTo>
                    <a:pt x="64" y="114"/>
                    <a:pt x="64" y="114"/>
                    <a:pt x="64" y="114"/>
                  </a:cubicBezTo>
                  <a:cubicBezTo>
                    <a:pt x="64" y="103"/>
                    <a:pt x="64" y="103"/>
                    <a:pt x="64" y="103"/>
                  </a:cubicBezTo>
                  <a:cubicBezTo>
                    <a:pt x="42" y="103"/>
                    <a:pt x="34" y="91"/>
                    <a:pt x="33" y="77"/>
                  </a:cubicBezTo>
                  <a:cubicBezTo>
                    <a:pt x="55" y="77"/>
                    <a:pt x="55" y="77"/>
                    <a:pt x="55" y="77"/>
                  </a:cubicBezTo>
                  <a:cubicBezTo>
                    <a:pt x="55" y="81"/>
                    <a:pt x="56" y="86"/>
                    <a:pt x="64" y="87"/>
                  </a:cubicBezTo>
                  <a:cubicBezTo>
                    <a:pt x="64" y="72"/>
                    <a:pt x="64" y="72"/>
                    <a:pt x="64" y="72"/>
                  </a:cubicBezTo>
                  <a:cubicBezTo>
                    <a:pt x="61" y="72"/>
                    <a:pt x="58" y="71"/>
                    <a:pt x="55" y="70"/>
                  </a:cubicBezTo>
                  <a:cubicBezTo>
                    <a:pt x="44" y="66"/>
                    <a:pt x="36" y="62"/>
                    <a:pt x="36" y="50"/>
                  </a:cubicBezTo>
                  <a:cubicBezTo>
                    <a:pt x="36" y="33"/>
                    <a:pt x="51" y="26"/>
                    <a:pt x="64" y="26"/>
                  </a:cubicBezTo>
                  <a:cubicBezTo>
                    <a:pt x="64" y="18"/>
                    <a:pt x="64" y="18"/>
                    <a:pt x="64" y="18"/>
                  </a:cubicBezTo>
                  <a:cubicBezTo>
                    <a:pt x="69" y="18"/>
                    <a:pt x="69" y="18"/>
                    <a:pt x="69" y="18"/>
                  </a:cubicBezTo>
                  <a:cubicBezTo>
                    <a:pt x="69" y="26"/>
                    <a:pt x="69" y="26"/>
                    <a:pt x="69" y="26"/>
                  </a:cubicBezTo>
                  <a:cubicBezTo>
                    <a:pt x="84" y="26"/>
                    <a:pt x="97" y="33"/>
                    <a:pt x="97" y="50"/>
                  </a:cubicBezTo>
                  <a:cubicBezTo>
                    <a:pt x="77" y="50"/>
                    <a:pt x="77" y="50"/>
                    <a:pt x="77" y="50"/>
                  </a:cubicBezTo>
                  <a:cubicBezTo>
                    <a:pt x="76" y="45"/>
                    <a:pt x="75" y="43"/>
                    <a:pt x="69" y="42"/>
                  </a:cubicBezTo>
                  <a:cubicBezTo>
                    <a:pt x="69" y="54"/>
                    <a:pt x="69" y="54"/>
                    <a:pt x="69" y="54"/>
                  </a:cubicBezTo>
                  <a:cubicBezTo>
                    <a:pt x="96" y="60"/>
                    <a:pt x="99" y="68"/>
                    <a:pt x="99" y="79"/>
                  </a:cubicBezTo>
                  <a:cubicBezTo>
                    <a:pt x="99" y="91"/>
                    <a:pt x="91" y="103"/>
                    <a:pt x="69" y="103"/>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2" name="Google Shape;582;p33"/>
            <p:cNvSpPr/>
            <p:nvPr/>
          </p:nvSpPr>
          <p:spPr>
            <a:xfrm>
              <a:off x="8740338" y="3831150"/>
              <a:ext cx="5455" cy="10000"/>
            </a:xfrm>
            <a:custGeom>
              <a:rect b="b" l="l" r="r" t="t"/>
              <a:pathLst>
                <a:path extrusionOk="0" h="14" w="8">
                  <a:moveTo>
                    <a:pt x="0" y="0"/>
                  </a:moveTo>
                  <a:cubicBezTo>
                    <a:pt x="0" y="14"/>
                    <a:pt x="0" y="14"/>
                    <a:pt x="0" y="14"/>
                  </a:cubicBezTo>
                  <a:cubicBezTo>
                    <a:pt x="5" y="13"/>
                    <a:pt x="8" y="11"/>
                    <a:pt x="8" y="7"/>
                  </a:cubicBezTo>
                  <a:cubicBezTo>
                    <a:pt x="8" y="4"/>
                    <a:pt x="5" y="2"/>
                    <a:pt x="0" y="0"/>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3" name="Google Shape;583;p33"/>
            <p:cNvSpPr/>
            <p:nvPr/>
          </p:nvSpPr>
          <p:spPr>
            <a:xfrm>
              <a:off x="8730944" y="3809029"/>
              <a:ext cx="4848" cy="6970"/>
            </a:xfrm>
            <a:custGeom>
              <a:rect b="b" l="l" r="r" t="t"/>
              <a:pathLst>
                <a:path extrusionOk="0" h="10" w="7">
                  <a:moveTo>
                    <a:pt x="0" y="5"/>
                  </a:moveTo>
                  <a:cubicBezTo>
                    <a:pt x="0" y="7"/>
                    <a:pt x="3" y="9"/>
                    <a:pt x="7" y="10"/>
                  </a:cubicBezTo>
                  <a:cubicBezTo>
                    <a:pt x="7" y="0"/>
                    <a:pt x="7" y="0"/>
                    <a:pt x="7" y="0"/>
                  </a:cubicBezTo>
                  <a:cubicBezTo>
                    <a:pt x="4" y="0"/>
                    <a:pt x="0" y="0"/>
                    <a:pt x="0" y="5"/>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4" name="Google Shape;584;p33"/>
            <p:cNvSpPr/>
            <p:nvPr/>
          </p:nvSpPr>
          <p:spPr>
            <a:xfrm>
              <a:off x="8691550" y="3778120"/>
              <a:ext cx="94545" cy="93938"/>
            </a:xfrm>
            <a:custGeom>
              <a:rect b="b" l="l" r="r" t="t"/>
              <a:pathLst>
                <a:path extrusionOk="0" h="131" w="132">
                  <a:moveTo>
                    <a:pt x="74" y="0"/>
                  </a:moveTo>
                  <a:cubicBezTo>
                    <a:pt x="74" y="1"/>
                    <a:pt x="75" y="2"/>
                    <a:pt x="75" y="3"/>
                  </a:cubicBezTo>
                  <a:cubicBezTo>
                    <a:pt x="76" y="4"/>
                    <a:pt x="75" y="5"/>
                    <a:pt x="74" y="6"/>
                  </a:cubicBezTo>
                  <a:cubicBezTo>
                    <a:pt x="73" y="7"/>
                    <a:pt x="72" y="7"/>
                    <a:pt x="71" y="6"/>
                  </a:cubicBezTo>
                  <a:cubicBezTo>
                    <a:pt x="71" y="6"/>
                    <a:pt x="68" y="3"/>
                    <a:pt x="63" y="0"/>
                  </a:cubicBezTo>
                  <a:cubicBezTo>
                    <a:pt x="28" y="1"/>
                    <a:pt x="0" y="30"/>
                    <a:pt x="0" y="66"/>
                  </a:cubicBezTo>
                  <a:cubicBezTo>
                    <a:pt x="0" y="88"/>
                    <a:pt x="11" y="108"/>
                    <a:pt x="29" y="120"/>
                  </a:cubicBezTo>
                  <a:cubicBezTo>
                    <a:pt x="73" y="123"/>
                    <a:pt x="73" y="123"/>
                    <a:pt x="73" y="123"/>
                  </a:cubicBezTo>
                  <a:cubicBezTo>
                    <a:pt x="74" y="123"/>
                    <a:pt x="75" y="124"/>
                    <a:pt x="75" y="125"/>
                  </a:cubicBezTo>
                  <a:cubicBezTo>
                    <a:pt x="76" y="126"/>
                    <a:pt x="75" y="127"/>
                    <a:pt x="75" y="127"/>
                  </a:cubicBezTo>
                  <a:cubicBezTo>
                    <a:pt x="72" y="131"/>
                    <a:pt x="72" y="131"/>
                    <a:pt x="72" y="131"/>
                  </a:cubicBezTo>
                  <a:cubicBezTo>
                    <a:pt x="106" y="128"/>
                    <a:pt x="132" y="100"/>
                    <a:pt x="132" y="66"/>
                  </a:cubicBezTo>
                  <a:cubicBezTo>
                    <a:pt x="132" y="32"/>
                    <a:pt x="106" y="4"/>
                    <a:pt x="74" y="0"/>
                  </a:cubicBezTo>
                  <a:close/>
                  <a:moveTo>
                    <a:pt x="69" y="103"/>
                  </a:moveTo>
                  <a:cubicBezTo>
                    <a:pt x="69" y="114"/>
                    <a:pt x="69" y="114"/>
                    <a:pt x="69" y="114"/>
                  </a:cubicBezTo>
                  <a:cubicBezTo>
                    <a:pt x="63" y="114"/>
                    <a:pt x="63" y="114"/>
                    <a:pt x="63" y="114"/>
                  </a:cubicBezTo>
                  <a:cubicBezTo>
                    <a:pt x="63" y="103"/>
                    <a:pt x="63" y="103"/>
                    <a:pt x="63" y="103"/>
                  </a:cubicBezTo>
                  <a:cubicBezTo>
                    <a:pt x="42" y="103"/>
                    <a:pt x="33" y="91"/>
                    <a:pt x="33" y="77"/>
                  </a:cubicBezTo>
                  <a:cubicBezTo>
                    <a:pt x="55" y="77"/>
                    <a:pt x="55" y="77"/>
                    <a:pt x="55" y="77"/>
                  </a:cubicBezTo>
                  <a:cubicBezTo>
                    <a:pt x="55" y="81"/>
                    <a:pt x="55" y="86"/>
                    <a:pt x="63" y="87"/>
                  </a:cubicBezTo>
                  <a:cubicBezTo>
                    <a:pt x="63" y="72"/>
                    <a:pt x="63" y="72"/>
                    <a:pt x="63" y="72"/>
                  </a:cubicBezTo>
                  <a:cubicBezTo>
                    <a:pt x="61" y="72"/>
                    <a:pt x="58" y="71"/>
                    <a:pt x="54" y="70"/>
                  </a:cubicBezTo>
                  <a:cubicBezTo>
                    <a:pt x="43" y="66"/>
                    <a:pt x="35" y="62"/>
                    <a:pt x="35" y="50"/>
                  </a:cubicBezTo>
                  <a:cubicBezTo>
                    <a:pt x="35" y="33"/>
                    <a:pt x="50" y="26"/>
                    <a:pt x="63" y="26"/>
                  </a:cubicBezTo>
                  <a:cubicBezTo>
                    <a:pt x="63" y="18"/>
                    <a:pt x="63" y="18"/>
                    <a:pt x="63" y="18"/>
                  </a:cubicBezTo>
                  <a:cubicBezTo>
                    <a:pt x="69" y="18"/>
                    <a:pt x="69" y="18"/>
                    <a:pt x="69" y="18"/>
                  </a:cubicBezTo>
                  <a:cubicBezTo>
                    <a:pt x="69" y="26"/>
                    <a:pt x="69" y="26"/>
                    <a:pt x="69" y="26"/>
                  </a:cubicBezTo>
                  <a:cubicBezTo>
                    <a:pt x="83" y="26"/>
                    <a:pt x="96" y="33"/>
                    <a:pt x="96" y="50"/>
                  </a:cubicBezTo>
                  <a:cubicBezTo>
                    <a:pt x="76" y="50"/>
                    <a:pt x="76" y="50"/>
                    <a:pt x="76" y="50"/>
                  </a:cubicBezTo>
                  <a:cubicBezTo>
                    <a:pt x="76" y="45"/>
                    <a:pt x="74" y="43"/>
                    <a:pt x="69" y="42"/>
                  </a:cubicBezTo>
                  <a:cubicBezTo>
                    <a:pt x="69" y="54"/>
                    <a:pt x="69" y="54"/>
                    <a:pt x="69" y="54"/>
                  </a:cubicBezTo>
                  <a:cubicBezTo>
                    <a:pt x="96" y="60"/>
                    <a:pt x="99" y="68"/>
                    <a:pt x="99" y="79"/>
                  </a:cubicBezTo>
                  <a:cubicBezTo>
                    <a:pt x="99" y="91"/>
                    <a:pt x="91" y="103"/>
                    <a:pt x="69" y="103"/>
                  </a:cubicBezTo>
                  <a:close/>
                </a:path>
              </a:pathLst>
            </a:custGeom>
            <a:solidFill>
              <a:srgbClr val="82141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585" name="Google Shape;585;p33"/>
          <p:cNvSpPr txBox="1"/>
          <p:nvPr/>
        </p:nvSpPr>
        <p:spPr>
          <a:xfrm>
            <a:off x="4459631" y="1124983"/>
            <a:ext cx="661481" cy="138499"/>
          </a:xfrm>
          <a:prstGeom prst="rect">
            <a:avLst/>
          </a:prstGeom>
          <a:noFill/>
          <a:ln>
            <a:noFill/>
          </a:ln>
        </p:spPr>
        <p:txBody>
          <a:bodyPr anchorCtr="0" anchor="t" bIns="0" lIns="0" spcFirstLastPara="1" rIns="0" wrap="square" tIns="0">
            <a:spAutoFit/>
          </a:bodyPr>
          <a:lstStyle/>
          <a:p>
            <a:pPr indent="0" lvl="0" marL="0" marR="0" rtl="0" algn="r">
              <a:buNone/>
              <a:spcBef>
                <a:spcPts val="0"/>
              </a:spcBef>
              <a:spcAft>
                <a:spcPts val="0"/>
              </a:spcAft>
            </a:pPr>
            <a:r>
              <a:rPr b="1" sz="900">
                <a:solidFill>
                  <a:schemeClr val="dk1"/>
                </a:solidFill>
                <a:latin typeface="Arial"/>
              </a:rPr>
              <a:t>Needs:</a:t>
            </a:r>
            <a:endParaRPr/>
          </a:p>
        </p:txBody>
      </p:sp>
      <p:grpSp>
        <p:nvGrpSpPr>
          <p:cNvPr id="586" name="Google Shape;586;p33"/>
          <p:cNvGrpSpPr/>
          <p:nvPr/>
        </p:nvGrpSpPr>
        <p:grpSpPr>
          <a:xfrm>
            <a:off x="316070" y="1622011"/>
            <a:ext cx="637943" cy="926610"/>
            <a:chOff x="258920" y="1622011"/>
            <a:chExt cx="637943" cy="926610"/>
          </a:xfrm>
        </p:grpSpPr>
        <p:pic>
          <p:nvPicPr>
            <p:cNvPr id="587" name="Google Shape;587;p33"/>
            <p:cNvPicPr preferRelativeResize="0"/>
            <p:nvPr/>
          </p:nvPicPr>
          <p:blipFill rotWithShape="1">
            <a:blip r:embed="rId4">
              <a:alphaModFix/>
            </a:blip>
            <a:srcRect b="0" l="0" r="0" t="0"/>
            <a:stretch/>
          </p:blipFill>
          <p:spPr>
            <a:xfrm>
              <a:off x="298211" y="1622011"/>
              <a:ext cx="598652" cy="576586"/>
            </a:xfrm>
            <a:prstGeom prst="ellipse">
              <a:avLst/>
            </a:prstGeom>
            <a:noFill/>
            <a:ln cap="rnd" cmpd="sng" w="19050">
              <a:solidFill>
                <a:srgbClr val="000000"/>
              </a:solidFill>
              <a:prstDash val="solid"/>
              <a:round/>
              <a:headEnd len="sm" w="sm" type="none"/>
              <a:tailEnd len="sm" w="sm" type="none"/>
            </a:ln>
          </p:spPr>
        </p:pic>
        <p:sp>
          <p:nvSpPr>
            <p:cNvPr id="588" name="Google Shape;588;p33"/>
            <p:cNvSpPr txBox="1"/>
            <p:nvPr/>
          </p:nvSpPr>
          <p:spPr>
            <a:xfrm>
              <a:off x="258920" y="2240844"/>
              <a:ext cx="625641" cy="307777"/>
            </a:xfrm>
            <a:prstGeom prst="rect">
              <a:avLst/>
            </a:prstGeom>
            <a:solidFill>
              <a:srgbClr val="FFFFFF"/>
            </a:solidFill>
            <a:ln>
              <a:noFill/>
            </a:ln>
          </p:spPr>
          <p:txBody>
            <a:bodyPr anchorCtr="0" anchor="t" bIns="0" lIns="0" spcFirstLastPara="1" rIns="0" wrap="square" tIns="0">
              <a:spAutoFit/>
            </a:bodyPr>
            <a:lstStyle/>
            <a:p>
              <a:pPr indent="0" lvl="0" marL="0" marR="0" rtl="0" algn="ctr">
                <a:buNone/>
                <a:spcBef>
                  <a:spcPts val="0"/>
                </a:spcBef>
                <a:spcAft>
                  <a:spcPts val="0"/>
                </a:spcAft>
              </a:pPr>
              <a:r>
                <a:rPr b="1" sz="1000">
                  <a:solidFill>
                    <a:schemeClr val="dk1"/>
                  </a:solidFill>
                  <a:latin typeface="Arial"/>
                </a:rPr>
                <a:t>Tan Chun Kit, 58</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WC Office Theme Colors">
      <a:dk1>
        <a:srgbClr val="000000"/>
      </a:dk1>
      <a:lt1>
        <a:srgbClr val="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WC001_PowerPoint_Template_Final_150831_5b">
  <a:themeElements>
    <a:clrScheme name="StrategyandColors">
      <a:dk1>
        <a:srgbClr val="000000"/>
      </a:dk1>
      <a:lt1>
        <a:srgbClr val="FFFFFF"/>
      </a:lt1>
      <a:dk2>
        <a:srgbClr val="82141E"/>
      </a:dk2>
      <a:lt2>
        <a:srgbClr val="FFFFFF"/>
      </a:lt2>
      <a:accent1>
        <a:srgbClr val="82141E"/>
      </a:accent1>
      <a:accent2>
        <a:srgbClr val="A32020"/>
      </a:accent2>
      <a:accent3>
        <a:srgbClr val="968C6D"/>
      </a:accent3>
      <a:accent4>
        <a:srgbClr val="E0301E"/>
      </a:accent4>
      <a:accent5>
        <a:srgbClr val="DB536A"/>
      </a:accent5>
      <a:accent6>
        <a:srgbClr val="EB8C00"/>
      </a:accent6>
      <a:hlink>
        <a:srgbClr val="0070C0"/>
      </a:hlink>
      <a:folHlink>
        <a:srgbClr val="7FC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